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5" r:id="rId4"/>
    <p:sldId id="258" r:id="rId5"/>
    <p:sldId id="266" r:id="rId6"/>
    <p:sldId id="267" r:id="rId7"/>
    <p:sldId id="263" r:id="rId8"/>
    <p:sldId id="271" r:id="rId9"/>
    <p:sldId id="274" r:id="rId10"/>
    <p:sldId id="259" r:id="rId11"/>
    <p:sldId id="273" r:id="rId12"/>
    <p:sldId id="269" r:id="rId13"/>
    <p:sldId id="270" r:id="rId14"/>
    <p:sldId id="272" r:id="rId15"/>
    <p:sldId id="275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91D8D-78EC-4131-AACC-8F18CF555D8B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DD49C-F69C-4BF4-9B8C-0D2AEF64B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9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AC5F-A431-4163-B31B-A9288D0A57E2}" type="datetime1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2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413-B88C-4CFF-9B6B-6AF2E41CC6DE}" type="datetime1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3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C41-49D2-4AE7-8086-1639ACEA293B}" type="datetime1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ED0C-32F1-42C6-ADAB-8F7E7CEC330C}" type="datetime1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98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AA17-AB28-470B-8FF3-337891F336E2}" type="datetime1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39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5D72-2C50-4730-AB62-012C921445C7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4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7C7-2DA9-4A6C-BBAA-7E3F7804A978}" type="datetime1">
              <a:rPr lang="en-GB" smtClean="0"/>
              <a:t>07/07/2015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94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1AF-3F7A-4163-85CC-A0E271D38C73}" type="datetime1">
              <a:rPr lang="en-GB" smtClean="0"/>
              <a:t>07/07/2015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45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8449-B52C-4DEC-A1FC-79E0329496F0}" type="datetime1">
              <a:rPr lang="en-GB" smtClean="0"/>
              <a:t>07/07/2015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47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7FE9-71C5-4C7F-93C8-EB8A62AA7D2E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4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1A3-AFFF-4A87-9568-8BD450354B4D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0FF6-80EC-4929-B462-21FCD11495A2}" type="datetime1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8DE21-13DD-4799-8B26-AF724063A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107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berana.com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st-approved.org/" TargetMode="External"/><Relationship Id="rId7" Type="http://schemas.openxmlformats.org/officeDocument/2006/relationships/hyperlink" Target="http://www.nist.gov/" TargetMode="External"/><Relationship Id="rId2" Type="http://schemas.openxmlformats.org/officeDocument/2006/relationships/hyperlink" Target="https://www.gov.uk/government/publications/cyber-essentials-scheme-overvie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ert.gov.uk/" TargetMode="External"/><Relationship Id="rId5" Type="http://schemas.openxmlformats.org/officeDocument/2006/relationships/hyperlink" Target="http://www.gchq.gov.uk/Pages/homepage.aspx" TargetMode="External"/><Relationship Id="rId4" Type="http://schemas.openxmlformats.org/officeDocument/2006/relationships/hyperlink" Target="https://www.iasme.co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40000"/>
                <a:satMod val="350000"/>
                <a:alpha val="23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7" y="0"/>
            <a:ext cx="921647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808" y="692696"/>
            <a:ext cx="7772400" cy="1470025"/>
          </a:xfrm>
          <a:noFill/>
        </p:spPr>
        <p:txBody>
          <a:bodyPr>
            <a:normAutofit fontScale="90000"/>
          </a:bodyPr>
          <a:lstStyle/>
          <a:p>
            <a:r>
              <a:rPr lang="en-GB" sz="8000" dirty="0" smtClean="0"/>
              <a:t>UK Government Cyber Essentials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789040"/>
            <a:ext cx="4392488" cy="1752600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en-GB" b="1" i="1" dirty="0" smtClean="0"/>
              <a:t>Reza Mousoli and Angela Gill</a:t>
            </a:r>
          </a:p>
          <a:p>
            <a:r>
              <a:rPr lang="en-GB" sz="2000" b="1" i="1" dirty="0" smtClean="0"/>
              <a:t>Canterbury Christ Church University</a:t>
            </a:r>
          </a:p>
          <a:p>
            <a:r>
              <a:rPr lang="en-GB" sz="2000" b="1" i="1" dirty="0" smtClean="0"/>
              <a:t>Brunel Suite, Discovery Event Centre, </a:t>
            </a:r>
            <a:br>
              <a:rPr lang="en-GB" sz="2000" b="1" i="1" dirty="0" smtClean="0"/>
            </a:br>
            <a:r>
              <a:rPr lang="en-GB" sz="2000" b="1" i="1" dirty="0" smtClean="0"/>
              <a:t>Discovery Park, Sandwich, Kent </a:t>
            </a:r>
          </a:p>
          <a:p>
            <a:endParaRPr lang="en-GB" sz="2000" b="1" i="1" dirty="0"/>
          </a:p>
          <a:p>
            <a:r>
              <a:rPr lang="en-GB" sz="2000" b="1" i="1" dirty="0" smtClean="0"/>
              <a:t>8</a:t>
            </a:r>
            <a:r>
              <a:rPr lang="en-GB" sz="2000" b="1" i="1" baseline="30000" dirty="0" smtClean="0"/>
              <a:t>th</a:t>
            </a:r>
            <a:r>
              <a:rPr lang="en-GB" sz="2000" b="1" i="1" dirty="0" smtClean="0"/>
              <a:t> July 2015</a:t>
            </a:r>
            <a:endParaRPr lang="en-GB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3E79-CE14-4233-9155-6B1B0E63B8F5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424" y="5797396"/>
            <a:ext cx="2084705" cy="848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73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24544" y="764704"/>
            <a:ext cx="9577064" cy="1470025"/>
          </a:xfrm>
        </p:spPr>
        <p:txBody>
          <a:bodyPr>
            <a:noAutofit/>
          </a:bodyPr>
          <a:lstStyle/>
          <a:p>
            <a:r>
              <a:rPr lang="en-GB" sz="4800" dirty="0" smtClean="0"/>
              <a:t>UK Government’s Requirements:  </a:t>
            </a:r>
            <a:r>
              <a:rPr lang="en-GB" sz="4800" dirty="0" smtClean="0">
                <a:solidFill>
                  <a:srgbClr val="FF0000"/>
                </a:solidFill>
              </a:rPr>
              <a:t>5 Controls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400800" cy="17526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Boundary Firewall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Secure Configuration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Access Control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Malware Protection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Patch Management</a:t>
            </a:r>
            <a:endParaRPr lang="en-GB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09A2-2096-4611-910D-47AD111037A1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0528" y="188640"/>
            <a:ext cx="9577064" cy="1470025"/>
          </a:xfrm>
        </p:spPr>
        <p:txBody>
          <a:bodyPr>
            <a:noAutofit/>
          </a:bodyPr>
          <a:lstStyle/>
          <a:p>
            <a:r>
              <a:rPr lang="en-GB" sz="5400" dirty="0" smtClean="0"/>
              <a:t>ISO 27001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340768"/>
            <a:ext cx="9865096" cy="17526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There are </a:t>
            </a:r>
            <a:r>
              <a:rPr lang="en-GB" sz="4000" dirty="0" smtClean="0">
                <a:solidFill>
                  <a:srgbClr val="FF0000"/>
                </a:solidFill>
              </a:rPr>
              <a:t>compatibility</a:t>
            </a:r>
            <a:r>
              <a:rPr lang="en-GB" sz="4000" dirty="0" smtClean="0"/>
              <a:t> with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ISO 27001 certification, ver. 2013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A13.1- Network Security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A12.1-Operational Procedures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A9.2- Users Access Management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A12.2 Protection from Malware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A12.6 Operation Security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GB" sz="4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53A-DFED-48B3-A7EB-890B7B6933CD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1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134672" cy="1470025"/>
          </a:xfrm>
        </p:spPr>
        <p:txBody>
          <a:bodyPr>
            <a:noAutofit/>
          </a:bodyPr>
          <a:lstStyle/>
          <a:p>
            <a:r>
              <a:rPr lang="en-GB" sz="6000" dirty="0" smtClean="0"/>
              <a:t>Self-certification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7560840" cy="17526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Prepare and help with the Badge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>
                <a:solidFill>
                  <a:srgbClr val="FF0000"/>
                </a:solidFill>
              </a:rPr>
              <a:t>No Discussions of Cyber Essentials Plus (+), Pen Testing at the company. 2K&gt;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Work through sample questions </a:t>
            </a:r>
            <a:r>
              <a:rPr lang="en-GB" sz="4000" dirty="0"/>
              <a:t>for </a:t>
            </a:r>
            <a:r>
              <a:rPr lang="en-GB" sz="4000" dirty="0" smtClean="0"/>
              <a:t>Cyber Essentials</a:t>
            </a:r>
            <a:r>
              <a:rPr lang="en-GB" sz="4000" dirty="0"/>
              <a:t>. </a:t>
            </a:r>
            <a:r>
              <a:rPr lang="en-GB" sz="4000" dirty="0" smtClean="0"/>
              <a:t>IASME</a:t>
            </a:r>
            <a:endParaRPr lang="en-GB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B02-8405-4EEC-9B4A-ED0840763045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8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134672" cy="1470025"/>
          </a:xfrm>
        </p:spPr>
        <p:txBody>
          <a:bodyPr>
            <a:noAutofit/>
          </a:bodyPr>
          <a:lstStyle/>
          <a:p>
            <a:r>
              <a:rPr lang="en-GB" sz="6000" dirty="0" err="1" smtClean="0"/>
              <a:t>Cyberana</a:t>
            </a:r>
            <a:r>
              <a:rPr lang="en-GB" sz="6000" dirty="0" smtClean="0"/>
              <a:t> </a:t>
            </a:r>
            <a:r>
              <a:rPr lang="en-GB" sz="6000" dirty="0" smtClean="0"/>
              <a:t>Companion website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Evaluation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400800" cy="17526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endParaRPr lang="en-GB" sz="4000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Test and evaluate the web site at </a:t>
            </a:r>
            <a:r>
              <a:rPr lang="en-GB" sz="4000" dirty="0" smtClean="0">
                <a:hlinkClick r:id="rId2"/>
              </a:rPr>
              <a:t>www.cyberana.com</a:t>
            </a:r>
            <a:endParaRPr lang="en-GB" sz="4000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Think you are a kid, play and experiment with </a:t>
            </a:r>
            <a:r>
              <a:rPr lang="en-GB" sz="4000" dirty="0" err="1" smtClean="0"/>
              <a:t>Cyberana</a:t>
            </a:r>
            <a:r>
              <a:rPr lang="en-GB" sz="4000" dirty="0" smtClean="0"/>
              <a:t>.</a:t>
            </a:r>
            <a:endParaRPr lang="en-GB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B34F-5195-4878-B4F1-97E1282DAC85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134672" cy="1470025"/>
          </a:xfrm>
        </p:spPr>
        <p:txBody>
          <a:bodyPr>
            <a:noAutofit/>
          </a:bodyPr>
          <a:lstStyle/>
          <a:p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Feedback on the session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7560840" cy="17526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Give us positive, </a:t>
            </a:r>
            <a:r>
              <a:rPr lang="en-GB" sz="4000" dirty="0" smtClean="0">
                <a:solidFill>
                  <a:srgbClr val="FF0000"/>
                </a:solidFill>
              </a:rPr>
              <a:t>critical</a:t>
            </a:r>
            <a:r>
              <a:rPr lang="en-GB" sz="4000" dirty="0" smtClean="0"/>
              <a:t> and rational feedback on how to improve the short awareness course.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AA1-4731-4488-AD02-14B7CD66442D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25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-33988"/>
            <a:ext cx="8134672" cy="1470025"/>
          </a:xfrm>
        </p:spPr>
        <p:txBody>
          <a:bodyPr>
            <a:noAutofit/>
          </a:bodyPr>
          <a:lstStyle/>
          <a:p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References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7560840" cy="17526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dirty="0" err="1" smtClean="0">
                <a:hlinkClick r:id="rId2"/>
              </a:rPr>
              <a:t>UKgovernment</a:t>
            </a:r>
            <a:r>
              <a:rPr lang="en-GB" dirty="0" smtClean="0">
                <a:hlinkClick r:id="rId2"/>
              </a:rPr>
              <a:t>/publications/cyber-essentials</a:t>
            </a:r>
            <a:endParaRPr lang="en-GB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dirty="0" smtClean="0">
                <a:hlinkClick r:id="rId3"/>
              </a:rPr>
              <a:t>crest approved</a:t>
            </a:r>
            <a:endParaRPr lang="en-GB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dirty="0">
                <a:hlinkClick r:id="rId4"/>
              </a:rPr>
              <a:t>https://www.iasme.co.uk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dirty="0" smtClean="0">
                <a:hlinkClick r:id="rId5"/>
              </a:rPr>
              <a:t>GCHQ</a:t>
            </a:r>
            <a:endParaRPr lang="en-GB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dirty="0">
                <a:hlinkClick r:id="rId6"/>
              </a:rPr>
              <a:t>https://www.cert.gov.uk</a:t>
            </a:r>
            <a:r>
              <a:rPr lang="en-GB" dirty="0" smtClean="0">
                <a:hlinkClick r:id="rId6"/>
              </a:rPr>
              <a:t>/</a:t>
            </a:r>
            <a:endParaRPr lang="en-GB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dirty="0">
                <a:hlinkClick r:id="rId7"/>
              </a:rPr>
              <a:t>http://www.nist.gov</a:t>
            </a:r>
            <a:r>
              <a:rPr lang="en-GB" dirty="0" smtClean="0">
                <a:hlinkClick r:id="rId7"/>
              </a:rPr>
              <a:t>/</a:t>
            </a:r>
            <a:endParaRPr lang="en-GB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GB" sz="4000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GB" sz="4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ED7D-1B26-45C6-AF26-B6CE4218FCF6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4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79" y="0"/>
            <a:ext cx="921647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16574"/>
            <a:ext cx="7772400" cy="1470025"/>
          </a:xfrm>
        </p:spPr>
        <p:txBody>
          <a:bodyPr>
            <a:normAutofit/>
          </a:bodyPr>
          <a:lstStyle/>
          <a:p>
            <a:r>
              <a:rPr lang="en-GB" sz="8000" dirty="0" smtClean="0"/>
              <a:t>Cyber Essentials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160838"/>
            <a:ext cx="6400800" cy="1752600"/>
          </a:xfrm>
        </p:spPr>
        <p:txBody>
          <a:bodyPr>
            <a:normAutofit/>
          </a:bodyPr>
          <a:lstStyle/>
          <a:p>
            <a:r>
              <a:rPr lang="en-GB" sz="4000" i="1" dirty="0" smtClean="0">
                <a:solidFill>
                  <a:srgbClr val="FF0000"/>
                </a:solidFill>
              </a:rPr>
              <a:t>Discussions and Questions</a:t>
            </a:r>
            <a:endParaRPr lang="en-GB" sz="4000" i="1" dirty="0">
              <a:solidFill>
                <a:srgbClr val="FF0000"/>
              </a:solidFill>
            </a:endParaRPr>
          </a:p>
          <a:p>
            <a:r>
              <a:rPr lang="en-GB" sz="2000" i="1" dirty="0" smtClean="0"/>
              <a:t>8</a:t>
            </a:r>
            <a:r>
              <a:rPr lang="en-GB" sz="2000" i="1" baseline="30000" dirty="0" smtClean="0"/>
              <a:t>th</a:t>
            </a:r>
            <a:r>
              <a:rPr lang="en-GB" sz="2000" i="1" dirty="0" smtClean="0"/>
              <a:t> July 2015</a:t>
            </a:r>
            <a:endParaRPr lang="en-GB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1A21-CD39-47EE-B1CC-2C005F3D4EBE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96424"/>
            <a:ext cx="2084705" cy="848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9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28600" y="404664"/>
            <a:ext cx="10873208" cy="1470025"/>
          </a:xfrm>
        </p:spPr>
        <p:txBody>
          <a:bodyPr>
            <a:noAutofit/>
          </a:bodyPr>
          <a:lstStyle/>
          <a:p>
            <a:r>
              <a:rPr lang="en-GB" sz="6000" dirty="0" smtClean="0"/>
              <a:t>Security of Ultra </a:t>
            </a:r>
            <a:br>
              <a:rPr lang="en-GB" sz="6000" dirty="0" smtClean="0"/>
            </a:br>
            <a:r>
              <a:rPr lang="en-GB" sz="6000" dirty="0" smtClean="0"/>
              <a:t>Complex Systems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361040" cy="1752600"/>
          </a:xfrm>
        </p:spPr>
        <p:txBody>
          <a:bodyPr>
            <a:noAutofit/>
          </a:bodyPr>
          <a:lstStyle/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Internet, </a:t>
            </a:r>
            <a:r>
              <a:rPr lang="en-GB" sz="4000" dirty="0" smtClean="0">
                <a:solidFill>
                  <a:srgbClr val="FF0000"/>
                </a:solidFill>
              </a:rPr>
              <a:t>ARPA Net</a:t>
            </a:r>
            <a:r>
              <a:rPr lang="en-GB" sz="4000" dirty="0" smtClean="0"/>
              <a:t>,  </a:t>
            </a:r>
            <a:r>
              <a:rPr lang="en-GB" sz="4000" dirty="0" err="1" smtClean="0"/>
              <a:t>Licklider</a:t>
            </a:r>
            <a:r>
              <a:rPr lang="en-GB" sz="4000" dirty="0" smtClean="0"/>
              <a:t> 60s</a:t>
            </a:r>
          </a:p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Microchip age and the birth of PCs  70s, </a:t>
            </a:r>
            <a:r>
              <a:rPr lang="en-GB" sz="4000" dirty="0" err="1" smtClean="0">
                <a:solidFill>
                  <a:srgbClr val="FF0000"/>
                </a:solidFill>
              </a:rPr>
              <a:t>nano</a:t>
            </a:r>
            <a:r>
              <a:rPr lang="en-GB" sz="4000" dirty="0" smtClean="0">
                <a:solidFill>
                  <a:srgbClr val="FF0000"/>
                </a:solidFill>
              </a:rPr>
              <a:t> </a:t>
            </a:r>
            <a:r>
              <a:rPr lang="en-GB" sz="4000" dirty="0" smtClean="0"/>
              <a:t>meter fabrication</a:t>
            </a:r>
          </a:p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Growth of Computer </a:t>
            </a:r>
            <a:r>
              <a:rPr lang="en-GB" sz="4000" dirty="0" smtClean="0">
                <a:solidFill>
                  <a:srgbClr val="FF0000"/>
                </a:solidFill>
              </a:rPr>
              <a:t>Networking</a:t>
            </a:r>
            <a:r>
              <a:rPr lang="en-GB" sz="4000" dirty="0" smtClean="0"/>
              <a:t>,80s</a:t>
            </a:r>
          </a:p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The birth of </a:t>
            </a:r>
            <a:r>
              <a:rPr lang="en-GB" sz="4000" dirty="0" smtClean="0">
                <a:solidFill>
                  <a:srgbClr val="FF0000"/>
                </a:solidFill>
              </a:rPr>
              <a:t>WWW</a:t>
            </a:r>
            <a:r>
              <a:rPr lang="en-GB" sz="4000" dirty="0" smtClean="0"/>
              <a:t> 1990s, Tim Berners-Lee</a:t>
            </a:r>
          </a:p>
          <a:p>
            <a:endParaRPr lang="en-GB" sz="5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717-3AFE-4C99-BE7B-D6DAECDA4F1D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710736" cy="1470025"/>
          </a:xfrm>
        </p:spPr>
        <p:txBody>
          <a:bodyPr>
            <a:normAutofit fontScale="90000"/>
          </a:bodyPr>
          <a:lstStyle/>
          <a:p>
            <a:r>
              <a:rPr lang="en-GB" sz="8000" dirty="0" smtClean="0"/>
              <a:t>Pervasive Computing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352928" cy="1752600"/>
          </a:xfrm>
        </p:spPr>
        <p:txBody>
          <a:bodyPr>
            <a:normAutofit fontScale="25000" lnSpcReduction="20000"/>
          </a:bodyPr>
          <a:lstStyle/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16000" dirty="0" smtClean="0"/>
              <a:t>The explosion of the Web 2.0 and mobile </a:t>
            </a:r>
            <a:r>
              <a:rPr lang="en-GB" sz="16000" dirty="0"/>
              <a:t>devices, </a:t>
            </a:r>
            <a:r>
              <a:rPr lang="en-GB" sz="16000" dirty="0" smtClean="0"/>
              <a:t>2000s</a:t>
            </a:r>
          </a:p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16000" dirty="0" smtClean="0"/>
              <a:t>Result </a:t>
            </a:r>
            <a:r>
              <a:rPr lang="en-GB" sz="16000" dirty="0" smtClean="0">
                <a:sym typeface="Wingdings" panose="05000000000000000000" pitchFamily="2" charset="2"/>
              </a:rPr>
              <a:t> </a:t>
            </a:r>
            <a:r>
              <a:rPr lang="en-GB" sz="16000" dirty="0" smtClean="0"/>
              <a:t>Closed data processing systems </a:t>
            </a:r>
            <a:r>
              <a:rPr lang="en-GB" sz="16000" dirty="0" smtClean="0">
                <a:sym typeface="Wingdings" panose="05000000000000000000" pitchFamily="2" charset="2"/>
              </a:rPr>
              <a:t></a:t>
            </a:r>
            <a:r>
              <a:rPr lang="en-GB" sz="16000" dirty="0" smtClean="0"/>
              <a:t> </a:t>
            </a:r>
            <a:r>
              <a:rPr lang="en-GB" sz="16000" dirty="0" smtClean="0">
                <a:solidFill>
                  <a:srgbClr val="FF0000"/>
                </a:solidFill>
              </a:rPr>
              <a:t>Open and distributed processing, 24/7 availability! </a:t>
            </a:r>
          </a:p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16000" dirty="0"/>
              <a:t>Cloud based services and data warehousing- re-centralisation.</a:t>
            </a:r>
          </a:p>
          <a:p>
            <a:endParaRPr lang="en-GB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7AB1-FBF9-4A83-89AD-22E4F2B22DC1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5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en-GB" sz="8000" dirty="0" smtClean="0"/>
              <a:t>Why Cyber Essentials?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640960" cy="1752600"/>
          </a:xfrm>
        </p:spPr>
        <p:txBody>
          <a:bodyPr>
            <a:noAutofit/>
          </a:bodyPr>
          <a:lstStyle/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4000" dirty="0" smtClean="0">
                <a:solidFill>
                  <a:schemeClr val="tx1"/>
                </a:solidFill>
              </a:rPr>
              <a:t>More complex hardware and more complex software networked together using many protocols</a:t>
            </a:r>
            <a:r>
              <a:rPr lang="en-GB" sz="4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GB" sz="4000" dirty="0" smtClean="0">
                <a:solidFill>
                  <a:schemeClr val="tx1"/>
                </a:solidFill>
              </a:rPr>
              <a:t>  security headache.</a:t>
            </a:r>
          </a:p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4000" dirty="0" smtClean="0">
                <a:solidFill>
                  <a:srgbClr val="FF0000"/>
                </a:solidFill>
              </a:rPr>
              <a:t>Garden shed complexity </a:t>
            </a:r>
            <a:r>
              <a:rPr lang="en-GB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Skyscraper complexity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0EDB-DB89-45E8-AEB3-89F74B1D83DF}" type="datetime1">
              <a:rPr lang="en-GB" smtClean="0"/>
              <a:t>07/07/2015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396536" cy="1470025"/>
          </a:xfrm>
        </p:spPr>
        <p:txBody>
          <a:bodyPr>
            <a:noAutofit/>
          </a:bodyPr>
          <a:lstStyle/>
          <a:p>
            <a:r>
              <a:rPr lang="en-GB" sz="6000" dirty="0" smtClean="0"/>
              <a:t>Cyber Curiosity to Cyber Crime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964488" cy="1752600"/>
          </a:xfrm>
        </p:spPr>
        <p:txBody>
          <a:bodyPr>
            <a:normAutofit fontScale="25000" lnSpcReduction="20000"/>
          </a:bodyPr>
          <a:lstStyle/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16000" dirty="0" smtClean="0">
                <a:solidFill>
                  <a:schemeClr val="tx1"/>
                </a:solidFill>
                <a:sym typeface="Wingdings" panose="05000000000000000000" pitchFamily="2" charset="2"/>
              </a:rPr>
              <a:t>From fun hacking (Captain Crunch) to cyber criminals 70s</a:t>
            </a:r>
          </a:p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16000" dirty="0" smtClean="0">
                <a:solidFill>
                  <a:schemeClr val="tx1"/>
                </a:solidFill>
                <a:sym typeface="Wingdings" panose="05000000000000000000" pitchFamily="2" charset="2"/>
              </a:rPr>
              <a:t>From experimentation, a technical challenge (</a:t>
            </a:r>
            <a:r>
              <a:rPr lang="en-GB" sz="16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Mitnick</a:t>
            </a:r>
            <a:r>
              <a:rPr lang="en-GB" sz="1600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en-GB" sz="16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Woz</a:t>
            </a:r>
            <a:r>
              <a:rPr lang="en-GB" sz="16000" dirty="0" smtClean="0">
                <a:solidFill>
                  <a:schemeClr val="tx1"/>
                </a:solidFill>
                <a:sym typeface="Wingdings" panose="05000000000000000000" pitchFamily="2" charset="2"/>
              </a:rPr>
              <a:t>) to Cyber Weapons (</a:t>
            </a:r>
            <a:r>
              <a:rPr lang="en-GB" sz="16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Stuxnet</a:t>
            </a:r>
            <a:r>
              <a:rPr lang="en-GB" sz="16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r>
              <a:rPr lang="en-GB" sz="16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80, 90s, 2000</a:t>
            </a:r>
          </a:p>
          <a:p>
            <a:pPr marL="1143000" indent="-1143000" algn="l">
              <a:buFont typeface="Wingdings" panose="05000000000000000000" pitchFamily="2" charset="2"/>
              <a:buChar char="§"/>
            </a:pPr>
            <a:r>
              <a:rPr lang="en-GB" sz="16000" dirty="0" smtClean="0">
                <a:solidFill>
                  <a:schemeClr val="tx1"/>
                </a:solidFill>
                <a:sym typeface="Wingdings" panose="05000000000000000000" pitchFamily="2" charset="2"/>
              </a:rPr>
              <a:t>From </a:t>
            </a:r>
            <a:r>
              <a:rPr lang="en-GB" sz="16000" dirty="0">
                <a:solidFill>
                  <a:schemeClr val="tx1"/>
                </a:solidFill>
                <a:sym typeface="Wingdings" panose="05000000000000000000" pitchFamily="2" charset="2"/>
              </a:rPr>
              <a:t>t</a:t>
            </a:r>
            <a:r>
              <a:rPr lang="en-GB" sz="16000" dirty="0" smtClean="0">
                <a:solidFill>
                  <a:schemeClr val="tx1"/>
                </a:solidFill>
                <a:sym typeface="Wingdings" panose="05000000000000000000" pitchFamily="2" charset="2"/>
              </a:rPr>
              <a:t>he Internet to the </a:t>
            </a:r>
            <a:r>
              <a:rPr lang="en-GB" sz="16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Darknet</a:t>
            </a:r>
            <a:r>
              <a:rPr lang="en-GB" sz="16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GB" sz="16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l"/>
            <a:endParaRPr lang="en-GB" sz="16000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D129-22A4-446E-8913-D1025CCFCF61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0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6672"/>
            <a:ext cx="8784976" cy="1470025"/>
          </a:xfrm>
        </p:spPr>
        <p:txBody>
          <a:bodyPr>
            <a:normAutofit/>
          </a:bodyPr>
          <a:lstStyle/>
          <a:p>
            <a:r>
              <a:rPr lang="en-GB" sz="7200" dirty="0" smtClean="0"/>
              <a:t>What are they after? 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9433048" cy="1752600"/>
          </a:xfrm>
        </p:spPr>
        <p:txBody>
          <a:bodyPr>
            <a:noAutofit/>
          </a:bodyPr>
          <a:lstStyle/>
          <a:p>
            <a:pPr marL="1371600" indent="-1371600" algn="l">
              <a:buFont typeface="+mj-lt"/>
              <a:buAutoNum type="arabicPeriod"/>
            </a:pPr>
            <a:r>
              <a:rPr lang="en-GB" sz="4000" dirty="0" smtClean="0">
                <a:solidFill>
                  <a:schemeClr val="tx1"/>
                </a:solidFill>
                <a:sym typeface="Wingdings" panose="05000000000000000000" pitchFamily="2" charset="2"/>
              </a:rPr>
              <a:t>Stealing </a:t>
            </a:r>
            <a:r>
              <a:rPr lang="en-GB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money</a:t>
            </a:r>
            <a:r>
              <a:rPr lang="en-GB" sz="4000" dirty="0" smtClean="0">
                <a:solidFill>
                  <a:schemeClr val="tx1"/>
                </a:solidFill>
                <a:sym typeface="Wingdings" panose="05000000000000000000" pitchFamily="2" charset="2"/>
              </a:rPr>
              <a:t>, attacks on banks/ individuals</a:t>
            </a:r>
          </a:p>
          <a:p>
            <a:pPr marL="1371600" indent="-1371600" algn="l">
              <a:buFont typeface="+mj-lt"/>
              <a:buAutoNum type="arabicPeriod"/>
            </a:pPr>
            <a:r>
              <a:rPr lang="en-GB" sz="4000" dirty="0" smtClean="0">
                <a:solidFill>
                  <a:schemeClr val="tx1"/>
                </a:solidFill>
                <a:sym typeface="Wingdings" panose="05000000000000000000" pitchFamily="2" charset="2"/>
              </a:rPr>
              <a:t>Intellectual property, </a:t>
            </a:r>
            <a:r>
              <a:rPr lang="en-GB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R&amp;D</a:t>
            </a:r>
          </a:p>
          <a:p>
            <a:pPr marL="1371600" indent="-1371600" algn="l">
              <a:buFont typeface="+mj-lt"/>
              <a:buAutoNum type="arabicPeriod"/>
            </a:pPr>
            <a:r>
              <a:rPr lang="en-GB" sz="4000" dirty="0" smtClean="0">
                <a:solidFill>
                  <a:schemeClr val="tx1"/>
                </a:solidFill>
                <a:sym typeface="Wingdings" panose="05000000000000000000" pitchFamily="2" charset="2"/>
              </a:rPr>
              <a:t>Cyber war and cyber terrorism/</a:t>
            </a:r>
            <a:r>
              <a:rPr lang="en-GB" sz="4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Hacktivism</a:t>
            </a:r>
            <a:r>
              <a:rPr lang="en-GB" sz="4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(Snowdon)</a:t>
            </a:r>
          </a:p>
          <a:p>
            <a:pPr marL="1371600" indent="-1371600" algn="l">
              <a:buFont typeface="+mj-lt"/>
              <a:buAutoNum type="arabicPeriod"/>
            </a:pPr>
            <a:r>
              <a:rPr lang="en-GB" sz="4000" dirty="0" smtClean="0">
                <a:solidFill>
                  <a:schemeClr val="tx1"/>
                </a:solidFill>
                <a:sym typeface="Wingdings" panose="05000000000000000000" pitchFamily="2" charset="2"/>
              </a:rPr>
              <a:t>SCADA , Nuclear, Water  Plants</a:t>
            </a:r>
            <a:endParaRPr lang="en-GB" sz="4000" dirty="0" smtClean="0">
              <a:solidFill>
                <a:schemeClr val="tx1"/>
              </a:solidFill>
            </a:endParaRPr>
          </a:p>
          <a:p>
            <a:pPr algn="l"/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2E9D-A298-4711-8728-DF7E58798AAB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5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000" dirty="0" smtClean="0"/>
              <a:t>Cyber Essentials (</a:t>
            </a:r>
            <a:r>
              <a:rPr lang="en-GB" sz="6000" dirty="0" err="1" smtClean="0"/>
              <a:t>CyberSec</a:t>
            </a:r>
            <a:r>
              <a:rPr lang="en-GB" sz="6000" dirty="0" smtClean="0"/>
              <a:t> MOT?)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7776864" cy="17526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Who is it for? User education?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How much will it cost</a:t>
            </a:r>
            <a:r>
              <a:rPr lang="en-GB" sz="4000" dirty="0"/>
              <a:t>? </a:t>
            </a:r>
            <a:r>
              <a:rPr lang="en-GB" sz="4000" dirty="0">
                <a:solidFill>
                  <a:srgbClr val="FF0000"/>
                </a:solidFill>
              </a:rPr>
              <a:t>@ </a:t>
            </a:r>
            <a:r>
              <a:rPr lang="en-GB" sz="4000" dirty="0" smtClean="0">
                <a:solidFill>
                  <a:srgbClr val="FF0000"/>
                </a:solidFill>
              </a:rPr>
              <a:t>£???&gt;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How long does it last?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Accreditation Bodies CREST, IASME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Certification, many companies</a:t>
            </a:r>
            <a:endParaRPr lang="en-GB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83AA-8799-48E3-9DA9-25FF62F72411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134672" cy="1470025"/>
          </a:xfrm>
        </p:spPr>
        <p:txBody>
          <a:bodyPr>
            <a:noAutofit/>
          </a:bodyPr>
          <a:lstStyle/>
          <a:p>
            <a:r>
              <a:rPr lang="en-GB" sz="4800" dirty="0" smtClean="0"/>
              <a:t>Cyber Essentials Benefits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8424936" cy="17526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>
                <a:solidFill>
                  <a:srgbClr val="FF0000"/>
                </a:solidFill>
              </a:rPr>
              <a:t>Bid for </a:t>
            </a:r>
            <a:r>
              <a:rPr lang="en-GB" sz="4000" dirty="0" smtClean="0">
                <a:solidFill>
                  <a:srgbClr val="FF0000"/>
                </a:solidFill>
              </a:rPr>
              <a:t>Government contracts,2014.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Improved brand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Reputation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Competition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Cyber awareness and risk control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Data Protection Act and liabilities</a:t>
            </a:r>
            <a:endParaRPr lang="en-GB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2F58-1A17-4C63-90AE-CFF670B02C72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4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134672" cy="1470025"/>
          </a:xfrm>
        </p:spPr>
        <p:txBody>
          <a:bodyPr>
            <a:noAutofit/>
          </a:bodyPr>
          <a:lstStyle/>
          <a:p>
            <a:r>
              <a:rPr lang="en-GB" sz="4800" dirty="0" smtClean="0"/>
              <a:t>UK Government’s rational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8424936" cy="17526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>
                <a:solidFill>
                  <a:srgbClr val="FF0000"/>
                </a:solidFill>
              </a:rPr>
              <a:t>10 Steps to Cyber Security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Why the 5 controls chosen?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Focus on Internet based attacks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>
                <a:solidFill>
                  <a:srgbClr val="FF0000"/>
                </a:solidFill>
              </a:rPr>
              <a:t>60% of </a:t>
            </a:r>
            <a:r>
              <a:rPr lang="en-GB" sz="4000" dirty="0">
                <a:solidFill>
                  <a:srgbClr val="FF0000"/>
                </a:solidFill>
              </a:rPr>
              <a:t>all targeted attacks struck SMEs, Symantec report, </a:t>
            </a:r>
            <a:r>
              <a:rPr lang="en-GB" sz="4000" dirty="0" smtClean="0">
                <a:solidFill>
                  <a:srgbClr val="FF0000"/>
                </a:solidFill>
              </a:rPr>
              <a:t>2015.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4000" dirty="0" smtClean="0"/>
              <a:t>Little skills in carrying the attacks.</a:t>
            </a:r>
            <a:endParaRPr lang="en-GB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92D0-D8EE-4DE1-8889-F35015169275}" type="datetime1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UK Gov Cyber Essentials Scheme                   Reza Mousoli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8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560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UK Government Cyber Essentials</vt:lpstr>
      <vt:lpstr>Security of Ultra  Complex Systems</vt:lpstr>
      <vt:lpstr>Pervasive Computing</vt:lpstr>
      <vt:lpstr>Why Cyber Essentials?</vt:lpstr>
      <vt:lpstr>Cyber Curiosity to Cyber Crime</vt:lpstr>
      <vt:lpstr>What are they after? </vt:lpstr>
      <vt:lpstr>Cyber Essentials (CyberSec MOT?)</vt:lpstr>
      <vt:lpstr>Cyber Essentials Benefits</vt:lpstr>
      <vt:lpstr>UK Government’s rational</vt:lpstr>
      <vt:lpstr>UK Government’s Requirements:  5 Controls</vt:lpstr>
      <vt:lpstr>ISO 27001</vt:lpstr>
      <vt:lpstr>Self-certification</vt:lpstr>
      <vt:lpstr>Cyberana Companion website Evaluation</vt:lpstr>
      <vt:lpstr> Feedback on the session</vt:lpstr>
      <vt:lpstr> References</vt:lpstr>
      <vt:lpstr>Cyber Essentials</vt:lpstr>
    </vt:vector>
  </TitlesOfParts>
  <Company>Canterbury Christ Church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Essentials</dc:title>
  <dc:creator>rm30</dc:creator>
  <cp:lastModifiedBy>rm30</cp:lastModifiedBy>
  <cp:revision>51</cp:revision>
  <dcterms:created xsi:type="dcterms:W3CDTF">2015-07-01T14:32:58Z</dcterms:created>
  <dcterms:modified xsi:type="dcterms:W3CDTF">2015-07-07T15:26:51Z</dcterms:modified>
</cp:coreProperties>
</file>