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1"/>
  </p:notesMasterIdLst>
  <p:handoutMasterIdLst>
    <p:handoutMasterId r:id="rId12"/>
  </p:handoutMasterIdLst>
  <p:sldIdLst>
    <p:sldId id="268" r:id="rId2"/>
    <p:sldId id="355" r:id="rId3"/>
    <p:sldId id="348" r:id="rId4"/>
    <p:sldId id="349" r:id="rId5"/>
    <p:sldId id="350" r:id="rId6"/>
    <p:sldId id="338" r:id="rId7"/>
    <p:sldId id="352" r:id="rId8"/>
    <p:sldId id="354" r:id="rId9"/>
    <p:sldId id="351" r:id="rId10"/>
  </p:sldIdLst>
  <p:sldSz cx="9144000" cy="6858000" type="screen4x3"/>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19ADE"/>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91" autoAdjust="0"/>
    <p:restoredTop sz="85278" autoAdjust="0"/>
  </p:normalViewPr>
  <p:slideViewPr>
    <p:cSldViewPr snapToGrid="0" snapToObjects="1">
      <p:cViewPr varScale="1">
        <p:scale>
          <a:sx n="63" d="100"/>
          <a:sy n="63" d="100"/>
        </p:scale>
        <p:origin x="1626" y="7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8971" y="8"/>
            <a:ext cx="2921582" cy="493633"/>
          </a:xfrm>
          <a:prstGeom prst="rect">
            <a:avLst/>
          </a:prstGeom>
        </p:spPr>
        <p:txBody>
          <a:bodyPr vert="horz" lIns="91440" tIns="45720" rIns="91440" bIns="45720" rtlCol="0"/>
          <a:lstStyle>
            <a:lvl1pPr algn="r">
              <a:defRPr sz="1200"/>
            </a:lvl1pPr>
          </a:lstStyle>
          <a:p>
            <a:fld id="{3713C0D2-6A91-814F-880E-C57FB7AA7F81}" type="datetimeFigureOut">
              <a:rPr lang="en-US" smtClean="0"/>
              <a:t>5/13/2019</a:t>
            </a:fld>
            <a:endParaRPr lang="en-US" dirty="0"/>
          </a:p>
        </p:txBody>
      </p:sp>
      <p:sp>
        <p:nvSpPr>
          <p:cNvPr id="4" name="Footer Placeholder 3"/>
          <p:cNvSpPr>
            <a:spLocks noGrp="1"/>
          </p:cNvSpPr>
          <p:nvPr>
            <p:ph type="ftr" sz="quarter" idx="2"/>
          </p:nvPr>
        </p:nvSpPr>
        <p:spPr>
          <a:xfrm>
            <a:off x="0" y="9377324"/>
            <a:ext cx="2921582" cy="4936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8971" y="9377324"/>
            <a:ext cx="2921582" cy="493633"/>
          </a:xfrm>
          <a:prstGeom prst="rect">
            <a:avLst/>
          </a:prstGeom>
        </p:spPr>
        <p:txBody>
          <a:bodyPr vert="horz" lIns="91440" tIns="45720" rIns="91440" bIns="45720" rtlCol="0" anchor="b"/>
          <a:lstStyle>
            <a:lvl1pPr algn="r">
              <a:defRPr sz="1200"/>
            </a:lvl1pPr>
          </a:lstStyle>
          <a:p>
            <a:fld id="{08D4F33D-BE11-344F-8F3C-77315D89ADD3}" type="slidenum">
              <a:rPr lang="en-US" smtClean="0"/>
              <a:t>‹#›</a:t>
            </a:fld>
            <a:endParaRPr lang="en-US" dirty="0"/>
          </a:p>
        </p:txBody>
      </p:sp>
    </p:spTree>
    <p:extLst>
      <p:ext uri="{BB962C8B-B14F-4D97-AF65-F5344CB8AC3E}">
        <p14:creationId xmlns:p14="http://schemas.microsoft.com/office/powerpoint/2010/main" val="12331171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8"/>
            <a:ext cx="2921582" cy="49363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8971" y="8"/>
            <a:ext cx="2921582" cy="493633"/>
          </a:xfrm>
          <a:prstGeom prst="rect">
            <a:avLst/>
          </a:prstGeom>
        </p:spPr>
        <p:txBody>
          <a:bodyPr vert="horz" lIns="91440" tIns="45720" rIns="91440" bIns="45720" rtlCol="0"/>
          <a:lstStyle>
            <a:lvl1pPr algn="r">
              <a:defRPr sz="1200"/>
            </a:lvl1pPr>
          </a:lstStyle>
          <a:p>
            <a:fld id="{BE4DB759-547F-F740-90FC-D72F9471EF00}" type="datetimeFigureOut">
              <a:rPr lang="en-US" smtClean="0"/>
              <a:t>5/13/2019</a:t>
            </a:fld>
            <a:endParaRPr lang="en-US" dirty="0"/>
          </a:p>
        </p:txBody>
      </p:sp>
      <p:sp>
        <p:nvSpPr>
          <p:cNvPr id="4" name="Slide Image Placeholder 3"/>
          <p:cNvSpPr>
            <a:spLocks noGrp="1" noRot="1" noChangeAspect="1"/>
          </p:cNvSpPr>
          <p:nvPr>
            <p:ph type="sldImg" idx="2"/>
          </p:nvPr>
        </p:nvSpPr>
        <p:spPr>
          <a:xfrm>
            <a:off x="901700" y="739775"/>
            <a:ext cx="4938713" cy="37036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4212" y="4689515"/>
            <a:ext cx="5393690" cy="444269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24"/>
            <a:ext cx="2921582" cy="49363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7324"/>
            <a:ext cx="2921582" cy="493633"/>
          </a:xfrm>
          <a:prstGeom prst="rect">
            <a:avLst/>
          </a:prstGeom>
        </p:spPr>
        <p:txBody>
          <a:bodyPr vert="horz" lIns="91440" tIns="45720" rIns="91440" bIns="45720" rtlCol="0" anchor="b"/>
          <a:lstStyle>
            <a:lvl1pPr algn="r">
              <a:defRPr sz="1200"/>
            </a:lvl1pPr>
          </a:lstStyle>
          <a:p>
            <a:fld id="{B9A56934-B029-DC48-BE8B-E4AC6597E676}" type="slidenum">
              <a:rPr lang="en-US" smtClean="0"/>
              <a:t>‹#›</a:t>
            </a:fld>
            <a:endParaRPr lang="en-US" dirty="0"/>
          </a:p>
        </p:txBody>
      </p:sp>
    </p:spTree>
    <p:extLst>
      <p:ext uri="{BB962C8B-B14F-4D97-AF65-F5344CB8AC3E}">
        <p14:creationId xmlns:p14="http://schemas.microsoft.com/office/powerpoint/2010/main" val="34575209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1</a:t>
            </a:fld>
            <a:endParaRPr lang="en-US" dirty="0"/>
          </a:p>
        </p:txBody>
      </p:sp>
    </p:spTree>
    <p:extLst>
      <p:ext uri="{BB962C8B-B14F-4D97-AF65-F5344CB8AC3E}">
        <p14:creationId xmlns:p14="http://schemas.microsoft.com/office/powerpoint/2010/main" val="1254223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smtClean="0"/>
              <a:t>UWL - Thanks for supporting, hosting, engaging not just today but in the prep and in the principles – especially Andy who has long been a member of the RPL working group – contribution has been and hopefully will continue to be invaluable</a:t>
            </a:r>
          </a:p>
          <a:p>
            <a:r>
              <a:rPr lang="en-GB" dirty="0" smtClean="0"/>
              <a:t>Contributors - Those of you</a:t>
            </a:r>
            <a:r>
              <a:rPr lang="en-GB" baseline="0" dirty="0" smtClean="0"/>
              <a:t> who have taken the time but more importantly the passion to live and then present, to encourage and motivate us</a:t>
            </a:r>
          </a:p>
          <a:p>
            <a:r>
              <a:rPr lang="en-GB" baseline="0" dirty="0" smtClean="0"/>
              <a:t>Students – Appreciate your insight and sure you will be an inspiration</a:t>
            </a:r>
          </a:p>
          <a:p>
            <a:r>
              <a:rPr lang="en-GB" baseline="0" dirty="0" smtClean="0"/>
              <a:t>David – You’re a star, taken an idea and made it happen (along with HEI’s) and the reason we are all here today, your positivity and passion are a pleasure and blessing</a:t>
            </a:r>
          </a:p>
          <a:p>
            <a:r>
              <a:rPr lang="en-GB" baseline="0" dirty="0" smtClean="0"/>
              <a:t>You – The reason we are here, to share and encourage your development and hopefully enable the recognition of your experience and learning – FEEDBACK please, on the event and the tools etc.</a:t>
            </a:r>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2</a:t>
            </a:fld>
            <a:endParaRPr lang="en-US" dirty="0"/>
          </a:p>
        </p:txBody>
      </p:sp>
    </p:spTree>
    <p:extLst>
      <p:ext uri="{BB962C8B-B14F-4D97-AF65-F5344CB8AC3E}">
        <p14:creationId xmlns:p14="http://schemas.microsoft.com/office/powerpoint/2010/main" val="368159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here to look at the details but hope that this contextualises the event – PDP is part of the work to meet Policing Vision 2025 and one of the workforce transformation priorities,</a:t>
            </a:r>
            <a:r>
              <a:rPr lang="en-GB" baseline="0" dirty="0" smtClean="0"/>
              <a:t> the four being Initial Entry selection, Initial Learning, Advanced Practioner and the PDP</a:t>
            </a:r>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3</a:t>
            </a:fld>
            <a:endParaRPr lang="en-US" dirty="0"/>
          </a:p>
        </p:txBody>
      </p:sp>
    </p:spTree>
    <p:extLst>
      <p:ext uri="{BB962C8B-B14F-4D97-AF65-F5344CB8AC3E}">
        <p14:creationId xmlns:p14="http://schemas.microsoft.com/office/powerpoint/2010/main" val="364023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general aims, over the next two slides – however the key parts that are relevant are those underlined</a:t>
            </a:r>
          </a:p>
          <a:p>
            <a:endParaRPr lang="en-GB" dirty="0" smtClean="0"/>
          </a:p>
          <a:p>
            <a:r>
              <a:rPr lang="en-GB" dirty="0" smtClean="0"/>
              <a:t>Recognition – not leaving with a cert of attendance, offer much more and should get more to show for it</a:t>
            </a:r>
          </a:p>
          <a:p>
            <a:endParaRPr lang="en-GB" dirty="0" smtClean="0"/>
          </a:p>
          <a:p>
            <a:r>
              <a:rPr lang="en-GB" dirty="0" smtClean="0"/>
              <a:t>Develop individuals</a:t>
            </a:r>
            <a:r>
              <a:rPr lang="en-GB" baseline="0" dirty="0" smtClean="0"/>
              <a:t> – feel valued and not just doing a job, but an intrinsic contribution that is used to the potential of the individual</a:t>
            </a:r>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4</a:t>
            </a:fld>
            <a:endParaRPr lang="en-US" dirty="0"/>
          </a:p>
        </p:txBody>
      </p:sp>
    </p:spTree>
    <p:extLst>
      <p:ext uri="{BB962C8B-B14F-4D97-AF65-F5344CB8AC3E}">
        <p14:creationId xmlns:p14="http://schemas.microsoft.com/office/powerpoint/2010/main" val="517453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RPL does just that</a:t>
            </a:r>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5</a:t>
            </a:fld>
            <a:endParaRPr lang="en-US" dirty="0"/>
          </a:p>
        </p:txBody>
      </p:sp>
    </p:spTree>
    <p:extLst>
      <p:ext uri="{BB962C8B-B14F-4D97-AF65-F5344CB8AC3E}">
        <p14:creationId xmlns:p14="http://schemas.microsoft.com/office/powerpoint/2010/main" val="224191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 just procedures but tools to support and enable open discussions about challenges, performance and career opportunities and aspirations</a:t>
            </a:r>
          </a:p>
          <a:p>
            <a:r>
              <a:rPr lang="en-GB" dirty="0" smtClean="0"/>
              <a:t>Policing includes officers, staff and Specials as well as retired officers</a:t>
            </a:r>
          </a:p>
          <a:p>
            <a:r>
              <a:rPr lang="en-GB" dirty="0" smtClean="0"/>
              <a:t>ARC/ECR are steps to support recognition of performance but don’t go beyond policing and not fully understood even within policing so need to expand the recognition for criminal justice, multi agency partners and employers beyond the policing arena</a:t>
            </a:r>
          </a:p>
          <a:p>
            <a:r>
              <a:rPr lang="en-GB" dirty="0" smtClean="0"/>
              <a:t>CPD we will come on to n a minute</a:t>
            </a:r>
          </a:p>
          <a:p>
            <a:r>
              <a:rPr lang="en-GB" dirty="0" smtClean="0"/>
              <a:t>PPP is the starting point and helps define</a:t>
            </a:r>
            <a:r>
              <a:rPr lang="en-GB" baseline="0" dirty="0" smtClean="0"/>
              <a:t> the accountabilities, skills and experience and forms the foundation of career development and the platform for PDR, CPD, RPL and career pathways as well as enable the creation of CV’s</a:t>
            </a:r>
          </a:p>
          <a:p>
            <a:r>
              <a:rPr lang="en-GB" baseline="0" dirty="0" smtClean="0"/>
              <a:t>PDP – one stop shop for all things prof dev and being evolved into a resource for guidance etc., and links to other resources available on any device at any time with non secure sign in</a:t>
            </a:r>
          </a:p>
          <a:p>
            <a:r>
              <a:rPr lang="en-GB" baseline="0" dirty="0" smtClean="0"/>
              <a:t>RPL – overall what today is about but we will cover a couple of things in a slide or two</a:t>
            </a:r>
          </a:p>
          <a:p>
            <a:r>
              <a:rPr lang="en-GB" baseline="0" dirty="0" smtClean="0"/>
              <a:t>Career pathways, paused at present but a skeletal framework exists on the platform and this may be picked up further down the line when there is capacity</a:t>
            </a:r>
          </a:p>
          <a:p>
            <a:r>
              <a:rPr lang="en-GB" baseline="0" dirty="0" smtClean="0"/>
              <a:t>Enablers – a diagnostic phase is just about complete and we are moving into analysis but from April 2019 we will be looking to develop resources to support Force readiness for policing vision 2025 and to be able to deliver the four pillars of transformation priorities</a:t>
            </a:r>
          </a:p>
          <a:p>
            <a:r>
              <a:rPr lang="en-GB" baseline="0" dirty="0" smtClean="0"/>
              <a:t>New resources for coaching, mentoring, first line supervisors, communication, digital capacity etc..</a:t>
            </a:r>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6</a:t>
            </a:fld>
            <a:endParaRPr lang="en-US" dirty="0"/>
          </a:p>
        </p:txBody>
      </p:sp>
    </p:spTree>
    <p:extLst>
      <p:ext uri="{BB962C8B-B14F-4D97-AF65-F5344CB8AC3E}">
        <p14:creationId xmlns:p14="http://schemas.microsoft.com/office/powerpoint/2010/main" val="23822163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4 components in the CoP model which was developed in 2015</a:t>
            </a:r>
          </a:p>
          <a:p>
            <a:r>
              <a:rPr lang="en-GB" dirty="0" smtClean="0"/>
              <a:t>Individual</a:t>
            </a:r>
            <a:r>
              <a:rPr lang="en-GB" baseline="0" dirty="0" smtClean="0"/>
              <a:t> at the heart and in the driving seat – CPD isn’t done unto you it is directed by you to support your career plan and performance of your current role – </a:t>
            </a:r>
            <a:r>
              <a:rPr lang="en-GB" baseline="0" dirty="0" smtClean="0">
                <a:solidFill>
                  <a:srgbClr val="FF0000"/>
                </a:solidFill>
              </a:rPr>
              <a:t>reason why you are here today – taking control of your development and/or career</a:t>
            </a:r>
          </a:p>
          <a:p>
            <a:r>
              <a:rPr lang="en-GB" baseline="0" dirty="0" smtClean="0"/>
              <a:t>Maintains and enhances skills, knowledge and behaviours</a:t>
            </a:r>
          </a:p>
          <a:p>
            <a:r>
              <a:rPr lang="en-GB" baseline="0" dirty="0" smtClean="0"/>
              <a:t>Always learning and never fully finished and up to date</a:t>
            </a:r>
          </a:p>
          <a:p>
            <a:r>
              <a:rPr lang="en-GB" baseline="0" dirty="0" smtClean="0"/>
              <a:t>Not undertaken in isolation, supported and applied with assistance of others</a:t>
            </a:r>
          </a:p>
          <a:p>
            <a:r>
              <a:rPr lang="en-GB" baseline="0" dirty="0" smtClean="0"/>
              <a:t>Always about a review of What, So What and Now What, on a regular basis, recorded if possible and at a time that suits</a:t>
            </a:r>
          </a:p>
          <a:p>
            <a:r>
              <a:rPr lang="en-GB" baseline="0" dirty="0" smtClean="0"/>
              <a:t>Not about what CPD you have done but more about what you DO with what you have done, same with RPL and ongoing learning, how can you use it?</a:t>
            </a:r>
          </a:p>
          <a:p>
            <a:r>
              <a:rPr lang="en-GB" baseline="0" dirty="0" smtClean="0"/>
              <a:t>IT is about learning not staying internal, whether good experience or challenging, outcomes shared and cascaded are essential, so in this context it is about taking lessons, literally and enabling others to hear and apply</a:t>
            </a:r>
          </a:p>
          <a:p>
            <a:r>
              <a:rPr lang="en-GB" baseline="0" dirty="0" smtClean="0"/>
              <a:t>Not a tick box exercise it is about an individual feeling that they are developing and that it is a valuable investment of time and money</a:t>
            </a:r>
            <a:endParaRPr lang="en-GB" dirty="0"/>
          </a:p>
        </p:txBody>
      </p:sp>
      <p:sp>
        <p:nvSpPr>
          <p:cNvPr id="4" name="Slide Number Placeholder 3"/>
          <p:cNvSpPr>
            <a:spLocks noGrp="1"/>
          </p:cNvSpPr>
          <p:nvPr>
            <p:ph type="sldNum" sz="quarter" idx="10"/>
          </p:nvPr>
        </p:nvSpPr>
        <p:spPr/>
        <p:txBody>
          <a:bodyPr/>
          <a:lstStyle/>
          <a:p>
            <a:fld id="{B9A56934-B029-DC48-BE8B-E4AC6597E676}" type="slidenum">
              <a:rPr lang="en-US" smtClean="0"/>
              <a:t>7</a:t>
            </a:fld>
            <a:endParaRPr lang="en-US" dirty="0"/>
          </a:p>
        </p:txBody>
      </p:sp>
    </p:spTree>
    <p:extLst>
      <p:ext uri="{BB962C8B-B14F-4D97-AF65-F5344CB8AC3E}">
        <p14:creationId xmlns:p14="http://schemas.microsoft.com/office/powerpoint/2010/main" val="4283674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6182" y="1827417"/>
            <a:ext cx="7772400" cy="809408"/>
          </a:xfrm>
        </p:spPr>
        <p:txBody>
          <a:bodyPr anchor="t" anchorCtr="0">
            <a:normAutofit/>
          </a:bodyPr>
          <a:lstStyle>
            <a:lvl1pPr>
              <a:defRPr sz="40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06182" y="2641929"/>
            <a:ext cx="6400800" cy="1752600"/>
          </a:xfrm>
        </p:spPr>
        <p:txBody>
          <a:bodyPr>
            <a:norm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7780" y="5864444"/>
            <a:ext cx="2133600" cy="365125"/>
          </a:xfrm>
          <a:prstGeom prst="rect">
            <a:avLst/>
          </a:prstGeom>
        </p:spPr>
        <p:txBody>
          <a:bodyPr/>
          <a:lstStyle>
            <a:lvl1pPr>
              <a:defRPr>
                <a:solidFill>
                  <a:srgbClr val="FFFFFF"/>
                </a:solidFill>
                <a:latin typeface="Arial"/>
                <a:cs typeface="Arial"/>
              </a:defRPr>
            </a:lvl1pPr>
          </a:lstStyle>
          <a:p>
            <a:fld id="{962912E0-588E-B24A-91EB-EDDBC8680449}" type="datetime1">
              <a:rPr lang="en-GB" smtClean="0"/>
              <a:t>13/05/2019</a:t>
            </a:fld>
            <a:endParaRPr lang="en-US" dirty="0"/>
          </a:p>
        </p:txBody>
      </p:sp>
    </p:spTree>
    <p:extLst>
      <p:ext uri="{BB962C8B-B14F-4D97-AF65-F5344CB8AC3E}">
        <p14:creationId xmlns:p14="http://schemas.microsoft.com/office/powerpoint/2010/main" val="313635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im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Picture Placeholder 6"/>
          <p:cNvSpPr>
            <a:spLocks noGrp="1"/>
          </p:cNvSpPr>
          <p:nvPr>
            <p:ph type="pic" sz="quarter" idx="13"/>
          </p:nvPr>
        </p:nvSpPr>
        <p:spPr>
          <a:xfrm>
            <a:off x="366829" y="1641462"/>
            <a:ext cx="8414924" cy="488935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42000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7215" y="1802311"/>
            <a:ext cx="6517982" cy="1362075"/>
          </a:xfrm>
        </p:spPr>
        <p:txBody>
          <a:bodyPr anchor="t">
            <a:noAutofit/>
          </a:bodyPr>
          <a:lstStyle>
            <a:lvl1pPr algn="l">
              <a:defRPr sz="4000" b="0" cap="none"/>
            </a:lvl1pPr>
          </a:lstStyle>
          <a:p>
            <a:r>
              <a:rPr lang="en-US" smtClean="0"/>
              <a:t>Click to edit Master title style</a:t>
            </a:r>
            <a:endParaRPr lang="en-US" dirty="0"/>
          </a:p>
        </p:txBody>
      </p:sp>
    </p:spTree>
    <p:extLst>
      <p:ext uri="{BB962C8B-B14F-4D97-AF65-F5344CB8AC3E}">
        <p14:creationId xmlns:p14="http://schemas.microsoft.com/office/powerpoint/2010/main" val="33128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361022" y="1760032"/>
            <a:ext cx="8393752" cy="47707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384D50E-59B9-784C-817B-B5B8B36C1B28}" type="slidenum">
              <a:rPr lang="en-US" smtClean="0"/>
              <a:t>‹#›</a:t>
            </a:fld>
            <a:endParaRPr lang="en-US" dirty="0"/>
          </a:p>
        </p:txBody>
      </p:sp>
    </p:spTree>
    <p:extLst>
      <p:ext uri="{BB962C8B-B14F-4D97-AF65-F5344CB8AC3E}">
        <p14:creationId xmlns:p14="http://schemas.microsoft.com/office/powerpoint/2010/main" val="12968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1022" y="1760032"/>
            <a:ext cx="4134778" cy="473210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60032"/>
            <a:ext cx="4038600" cy="473210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9384D50E-59B9-784C-817B-B5B8B36C1B28}" type="slidenum">
              <a:rPr lang="en-US" smtClean="0"/>
              <a:t>‹#›</a:t>
            </a:fld>
            <a:endParaRPr lang="en-US" dirty="0"/>
          </a:p>
        </p:txBody>
      </p:sp>
    </p:spTree>
    <p:extLst>
      <p:ext uri="{BB962C8B-B14F-4D97-AF65-F5344CB8AC3E}">
        <p14:creationId xmlns:p14="http://schemas.microsoft.com/office/powerpoint/2010/main" val="3489361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1022" y="1769684"/>
            <a:ext cx="4134778" cy="337517"/>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1769684"/>
            <a:ext cx="4041775" cy="337517"/>
          </a:xfrm>
        </p:spPr>
        <p:txBody>
          <a:bodyPr anchor="b">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9" name="Slide Number Placeholder 8"/>
          <p:cNvSpPr>
            <a:spLocks noGrp="1"/>
          </p:cNvSpPr>
          <p:nvPr>
            <p:ph type="sldNum" sz="quarter" idx="12"/>
          </p:nvPr>
        </p:nvSpPr>
        <p:spPr/>
        <p:txBody>
          <a:bodyPr/>
          <a:lstStyle/>
          <a:p>
            <a:fld id="{9384D50E-59B9-784C-817B-B5B8B36C1B28}" type="slidenum">
              <a:rPr lang="en-US" smtClean="0"/>
              <a:t>‹#›</a:t>
            </a:fld>
            <a:endParaRPr lang="en-US" dirty="0"/>
          </a:p>
        </p:txBody>
      </p:sp>
      <p:sp>
        <p:nvSpPr>
          <p:cNvPr id="11" name="Content Placeholder 2"/>
          <p:cNvSpPr>
            <a:spLocks noGrp="1"/>
          </p:cNvSpPr>
          <p:nvPr>
            <p:ph sz="half" idx="13"/>
          </p:nvPr>
        </p:nvSpPr>
        <p:spPr>
          <a:xfrm>
            <a:off x="361022" y="2256450"/>
            <a:ext cx="4134778" cy="426147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3"/>
          <p:cNvSpPr>
            <a:spLocks noGrp="1"/>
          </p:cNvSpPr>
          <p:nvPr>
            <p:ph sz="half" idx="2"/>
          </p:nvPr>
        </p:nvSpPr>
        <p:spPr>
          <a:xfrm>
            <a:off x="4648200" y="2256450"/>
            <a:ext cx="4038600" cy="4261471"/>
          </a:xfrm>
        </p:spPr>
        <p:txBody>
          <a:bodyPr/>
          <a:lstStyle>
            <a:lvl1pPr>
              <a:defRPr sz="16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itle 1"/>
          <p:cNvSpPr>
            <a:spLocks noGrp="1"/>
          </p:cNvSpPr>
          <p:nvPr>
            <p:ph type="title"/>
          </p:nvPr>
        </p:nvSpPr>
        <p:spPr>
          <a:xfrm>
            <a:off x="361022" y="1132090"/>
            <a:ext cx="8393752" cy="627942"/>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846677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9384D50E-59B9-784C-817B-B5B8B36C1B28}" type="slidenum">
              <a:rPr lang="en-US" smtClean="0"/>
              <a:t>‹#›</a:t>
            </a:fld>
            <a:endParaRPr lang="en-US" dirty="0"/>
          </a:p>
        </p:txBody>
      </p:sp>
      <p:sp>
        <p:nvSpPr>
          <p:cNvPr id="7" name="Picture Placeholder 6"/>
          <p:cNvSpPr>
            <a:spLocks noGrp="1"/>
          </p:cNvSpPr>
          <p:nvPr>
            <p:ph type="pic" sz="quarter" idx="13"/>
          </p:nvPr>
        </p:nvSpPr>
        <p:spPr>
          <a:xfrm>
            <a:off x="360074" y="1760032"/>
            <a:ext cx="8394700" cy="4770783"/>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48500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1022" y="1132090"/>
            <a:ext cx="8393752" cy="627942"/>
          </a:xfrm>
          <a:prstGeom prst="rect">
            <a:avLst/>
          </a:prstGeom>
        </p:spPr>
        <p:txBody>
          <a:bodyPr vert="horz" lIns="180000" tIns="0" rIns="0" bIns="0" rtlCol="0" anchor="t"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1022" y="1760032"/>
            <a:ext cx="7353410" cy="4366131"/>
          </a:xfrm>
          <a:prstGeom prst="rect">
            <a:avLst/>
          </a:prstGeom>
        </p:spPr>
        <p:txBody>
          <a:bodyPr vert="horz" lIns="18000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274638"/>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9384D50E-59B9-784C-817B-B5B8B36C1B28}" type="slidenum">
              <a:rPr lang="en-US" smtClean="0"/>
              <a:pPr/>
              <a:t>‹#›</a:t>
            </a:fld>
            <a:endParaRPr lang="en-US" dirty="0"/>
          </a:p>
        </p:txBody>
      </p:sp>
    </p:spTree>
    <p:extLst>
      <p:ext uri="{BB962C8B-B14F-4D97-AF65-F5344CB8AC3E}">
        <p14:creationId xmlns:p14="http://schemas.microsoft.com/office/powerpoint/2010/main" val="427323970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1" r:id="rId3"/>
    <p:sldLayoutId id="2147483650" r:id="rId4"/>
    <p:sldLayoutId id="2147483652" r:id="rId5"/>
    <p:sldLayoutId id="2147483653" r:id="rId6"/>
    <p:sldLayoutId id="2147483654" r:id="rId7"/>
  </p:sldLayoutIdLst>
  <p:hf hdr="0" ftr="0"/>
  <p:txStyles>
    <p:titleStyle>
      <a:lvl1pPr algn="l" defTabSz="457200" rtl="0" eaLnBrk="1" latinLnBrk="0" hangingPunct="1">
        <a:spcBef>
          <a:spcPct val="0"/>
        </a:spcBef>
        <a:buNone/>
        <a:defRPr sz="3000" kern="1200">
          <a:solidFill>
            <a:schemeClr val="tx1"/>
          </a:solidFill>
          <a:latin typeface="Arial"/>
          <a:ea typeface="+mj-ea"/>
          <a:cs typeface="Arial"/>
        </a:defRPr>
      </a:lvl1pPr>
    </p:titleStyle>
    <p:bodyStyle>
      <a:lvl1pPr marL="0" indent="0" algn="l" defTabSz="457200" rtl="0" eaLnBrk="1" latinLnBrk="0" hangingPunct="1">
        <a:spcBef>
          <a:spcPct val="20000"/>
        </a:spcBef>
        <a:buFontTx/>
        <a:buNone/>
        <a:defRPr sz="16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42669" y="6029514"/>
            <a:ext cx="1898277" cy="338554"/>
          </a:xfrm>
          <a:prstGeom prst="rect">
            <a:avLst/>
          </a:prstGeom>
        </p:spPr>
        <p:txBody>
          <a:bodyPr wrap="none">
            <a:spAutoFit/>
          </a:bodyPr>
          <a:lstStyle/>
          <a:p>
            <a:pPr lvl="0">
              <a:spcBef>
                <a:spcPct val="20000"/>
              </a:spcBef>
            </a:pPr>
            <a:r>
              <a:rPr lang="en-US" sz="1600" dirty="0">
                <a:solidFill>
                  <a:srgbClr val="FFFFFF"/>
                </a:solidFill>
                <a:latin typeface="Arial"/>
                <a:cs typeface="Arial"/>
              </a:rPr>
              <a:t>f</a:t>
            </a:r>
            <a:r>
              <a:rPr lang="en-US" sz="1600" dirty="0" smtClean="0">
                <a:solidFill>
                  <a:srgbClr val="FFFFFF"/>
                </a:solidFill>
                <a:latin typeface="Arial"/>
                <a:cs typeface="Arial"/>
              </a:rPr>
              <a:t>or </a:t>
            </a:r>
            <a:r>
              <a:rPr lang="en-US" sz="1600" b="1" dirty="0" smtClean="0">
                <a:solidFill>
                  <a:srgbClr val="FFFFFF"/>
                </a:solidFill>
                <a:latin typeface="Arial"/>
                <a:cs typeface="Arial"/>
              </a:rPr>
              <a:t>better policing</a:t>
            </a:r>
            <a:endParaRPr lang="en-US" sz="1600" b="1" dirty="0">
              <a:solidFill>
                <a:srgbClr val="FFFFFF"/>
              </a:solidFill>
              <a:latin typeface="Arial"/>
              <a:cs typeface="Arial"/>
            </a:endParaRPr>
          </a:p>
        </p:txBody>
      </p:sp>
      <p:sp>
        <p:nvSpPr>
          <p:cNvPr id="5" name="Title 4"/>
          <p:cNvSpPr>
            <a:spLocks noGrp="1"/>
          </p:cNvSpPr>
          <p:nvPr>
            <p:ph type="ctrTitle"/>
          </p:nvPr>
        </p:nvSpPr>
        <p:spPr>
          <a:xfrm>
            <a:off x="506181" y="1776465"/>
            <a:ext cx="7438605" cy="2720583"/>
          </a:xfrm>
        </p:spPr>
        <p:txBody>
          <a:bodyPr>
            <a:normAutofit fontScale="90000"/>
          </a:bodyPr>
          <a:lstStyle/>
          <a:p>
            <a:r>
              <a:rPr lang="en-GB" sz="4400" dirty="0" smtClean="0"/>
              <a:t>Professional Development</a:t>
            </a:r>
            <a:br>
              <a:rPr lang="en-GB" sz="4400" dirty="0" smtClean="0"/>
            </a:br>
            <a:r>
              <a:rPr lang="en-GB" dirty="0" smtClean="0"/>
              <a:t>Overview</a:t>
            </a:r>
            <a:br>
              <a:rPr lang="en-GB" dirty="0" smtClean="0"/>
            </a:br>
            <a:r>
              <a:rPr lang="en-GB" dirty="0"/>
              <a:t/>
            </a:r>
            <a:br>
              <a:rPr lang="en-GB" dirty="0"/>
            </a:br>
            <a:r>
              <a:rPr lang="en-GB" dirty="0" smtClean="0"/>
              <a:t>Canterbury Christchurch University </a:t>
            </a:r>
            <a:r>
              <a:rPr lang="en-GB" dirty="0" smtClean="0"/>
              <a:t>16</a:t>
            </a:r>
            <a:r>
              <a:rPr lang="en-GB" dirty="0" smtClean="0"/>
              <a:t>/05/19</a:t>
            </a:r>
            <a:r>
              <a:rPr lang="en-GB" dirty="0" smtClean="0"/>
              <a:t/>
            </a:r>
            <a:br>
              <a:rPr lang="en-GB" dirty="0" smtClean="0"/>
            </a:br>
            <a:r>
              <a:rPr lang="en-GB" dirty="0"/>
              <a:t/>
            </a:r>
            <a:br>
              <a:rPr lang="en-GB" dirty="0"/>
            </a:br>
            <a:r>
              <a:rPr lang="en-GB" sz="3100" dirty="0" smtClean="0"/>
              <a:t/>
            </a:r>
            <a:br>
              <a:rPr lang="en-GB" sz="3100" dirty="0" smtClean="0"/>
            </a:br>
            <a:r>
              <a:rPr lang="en-GB" sz="2200" dirty="0" smtClean="0"/>
              <a:t>Kathleen Harrison-Carroll</a:t>
            </a:r>
            <a:br>
              <a:rPr lang="en-GB" sz="2200" dirty="0" smtClean="0"/>
            </a:br>
            <a:r>
              <a:rPr lang="en-GB" sz="2200" dirty="0" smtClean="0"/>
              <a:t>16</a:t>
            </a:r>
            <a:r>
              <a:rPr lang="en-GB" sz="2200" baseline="30000" dirty="0" smtClean="0"/>
              <a:t>th</a:t>
            </a:r>
            <a:r>
              <a:rPr lang="en-GB" sz="2200" dirty="0" smtClean="0"/>
              <a:t> </a:t>
            </a:r>
            <a:r>
              <a:rPr lang="en-GB" sz="2200" dirty="0" smtClean="0"/>
              <a:t>May 2019</a:t>
            </a:r>
            <a:r>
              <a:rPr lang="en-GB" dirty="0"/>
              <a:t/>
            </a:r>
            <a:br>
              <a:rPr lang="en-GB" dirty="0"/>
            </a:br>
            <a:r>
              <a:rPr lang="en-US" b="1" dirty="0"/>
              <a:t/>
            </a:r>
            <a:br>
              <a:rPr lang="en-US" b="1" dirty="0"/>
            </a:br>
            <a:endParaRPr lang="en-GB" dirty="0"/>
          </a:p>
        </p:txBody>
      </p:sp>
    </p:spTree>
    <p:extLst>
      <p:ext uri="{BB962C8B-B14F-4D97-AF65-F5344CB8AC3E}">
        <p14:creationId xmlns:p14="http://schemas.microsoft.com/office/powerpoint/2010/main" val="2578339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Appreciation</a:t>
            </a:r>
            <a:endParaRPr lang="en-GB"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2496" y="2482813"/>
            <a:ext cx="3233530" cy="3286538"/>
          </a:xfrm>
        </p:spPr>
      </p:pic>
      <p:sp>
        <p:nvSpPr>
          <p:cNvPr id="4" name="Content Placeholder 3"/>
          <p:cNvSpPr>
            <a:spLocks noGrp="1"/>
          </p:cNvSpPr>
          <p:nvPr>
            <p:ph sz="half" idx="2"/>
          </p:nvPr>
        </p:nvSpPr>
        <p:spPr>
          <a:xfrm>
            <a:off x="4196026" y="2876077"/>
            <a:ext cx="4558748" cy="2560177"/>
          </a:xfrm>
        </p:spPr>
        <p:txBody>
          <a:bodyPr>
            <a:normAutofit fontScale="85000" lnSpcReduction="10000"/>
          </a:bodyPr>
          <a:lstStyle/>
          <a:p>
            <a:pPr marL="457200" indent="-457200">
              <a:buFont typeface="Wingdings" panose="05000000000000000000" pitchFamily="2" charset="2"/>
              <a:buChar char="ü"/>
            </a:pPr>
            <a:r>
              <a:rPr lang="en-GB" sz="3200" dirty="0" smtClean="0"/>
              <a:t>Canterbury Christchurch University</a:t>
            </a:r>
            <a:endParaRPr lang="en-GB" sz="3200" dirty="0" smtClean="0"/>
          </a:p>
          <a:p>
            <a:pPr marL="457200" indent="-457200">
              <a:buFont typeface="Wingdings" panose="05000000000000000000" pitchFamily="2" charset="2"/>
              <a:buChar char="ü"/>
            </a:pPr>
            <a:r>
              <a:rPr lang="en-GB" sz="3200" dirty="0" smtClean="0"/>
              <a:t>Contributors</a:t>
            </a:r>
          </a:p>
          <a:p>
            <a:pPr marL="457200" indent="-457200">
              <a:buFont typeface="Wingdings" panose="05000000000000000000" pitchFamily="2" charset="2"/>
              <a:buChar char="ü"/>
            </a:pPr>
            <a:r>
              <a:rPr lang="en-GB" sz="3200" dirty="0" smtClean="0"/>
              <a:t>Students</a:t>
            </a:r>
          </a:p>
          <a:p>
            <a:pPr marL="457200" indent="-457200">
              <a:buFont typeface="Wingdings" panose="05000000000000000000" pitchFamily="2" charset="2"/>
              <a:buChar char="ü"/>
            </a:pPr>
            <a:r>
              <a:rPr lang="en-GB" sz="3200" dirty="0" smtClean="0"/>
              <a:t>David Morgan</a:t>
            </a:r>
          </a:p>
          <a:p>
            <a:pPr marL="457200" indent="-457200">
              <a:buFont typeface="Wingdings" panose="05000000000000000000" pitchFamily="2" charset="2"/>
              <a:buChar char="ü"/>
            </a:pPr>
            <a:r>
              <a:rPr lang="en-GB" sz="3200" dirty="0" smtClean="0"/>
              <a:t>You</a:t>
            </a:r>
            <a:endParaRPr lang="en-GB" sz="3200" dirty="0"/>
          </a:p>
        </p:txBody>
      </p:sp>
      <p:sp>
        <p:nvSpPr>
          <p:cNvPr id="5" name="Slide Number Placeholder 4"/>
          <p:cNvSpPr>
            <a:spLocks noGrp="1"/>
          </p:cNvSpPr>
          <p:nvPr>
            <p:ph type="sldNum" sz="quarter" idx="12"/>
          </p:nvPr>
        </p:nvSpPr>
        <p:spPr/>
        <p:txBody>
          <a:bodyPr/>
          <a:lstStyle/>
          <a:p>
            <a:fld id="{9384D50E-59B9-784C-817B-B5B8B36C1B28}" type="slidenum">
              <a:rPr lang="en-US" smtClean="0"/>
              <a:t>2</a:t>
            </a:fld>
            <a:endParaRPr lang="en-US" dirty="0"/>
          </a:p>
        </p:txBody>
      </p:sp>
    </p:spTree>
    <p:extLst>
      <p:ext uri="{BB962C8B-B14F-4D97-AF65-F5344CB8AC3E}">
        <p14:creationId xmlns:p14="http://schemas.microsoft.com/office/powerpoint/2010/main" val="109757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1000"/>
                                        <p:tgtEl>
                                          <p:spTgt spid="4">
                                            <p:txEl>
                                              <p:pRg st="2" end="2"/>
                                            </p:txEl>
                                          </p:spTgt>
                                        </p:tgtEl>
                                      </p:cBhvr>
                                    </p:animEffect>
                                    <p:anim calcmode="lin" valueType="num">
                                      <p:cBhvr>
                                        <p:cTn id="21"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p:cTn id="31" dur="1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smtClean="0"/>
              <a:t>Principles</a:t>
            </a:r>
            <a:endParaRPr lang="en-GB" sz="4000" dirty="0"/>
          </a:p>
        </p:txBody>
      </p:sp>
      <p:sp>
        <p:nvSpPr>
          <p:cNvPr id="3" name="Content Placeholder 2"/>
          <p:cNvSpPr>
            <a:spLocks noGrp="1"/>
          </p:cNvSpPr>
          <p:nvPr>
            <p:ph idx="1"/>
          </p:nvPr>
        </p:nvSpPr>
        <p:spPr>
          <a:xfrm>
            <a:off x="213360" y="2026920"/>
            <a:ext cx="8763000" cy="4503895"/>
          </a:xfrm>
        </p:spPr>
        <p:txBody>
          <a:bodyPr>
            <a:normAutofit lnSpcReduction="10000"/>
          </a:bodyPr>
          <a:lstStyle/>
          <a:p>
            <a:r>
              <a:rPr lang="en-GB" sz="2400" b="1" dirty="0" smtClean="0">
                <a:solidFill>
                  <a:srgbClr val="0070C0"/>
                </a:solidFill>
              </a:rPr>
              <a:t>The Professional Development Programme seeks to </a:t>
            </a:r>
            <a:r>
              <a:rPr lang="en-GB" sz="2400" b="1" dirty="0">
                <a:solidFill>
                  <a:srgbClr val="0070C0"/>
                </a:solidFill>
              </a:rPr>
              <a:t>improve </a:t>
            </a:r>
            <a:endParaRPr lang="en-GB" sz="2400" b="1" dirty="0" smtClean="0">
              <a:solidFill>
                <a:srgbClr val="0070C0"/>
              </a:solidFill>
            </a:endParaRPr>
          </a:p>
          <a:p>
            <a:endParaRPr lang="en-GB" sz="2400" b="1" dirty="0" smtClean="0"/>
          </a:p>
          <a:p>
            <a:pPr marL="285750" indent="-285750">
              <a:buFont typeface="Wingdings" panose="05000000000000000000" pitchFamily="2" charset="2"/>
              <a:buChar char="ü"/>
            </a:pPr>
            <a:r>
              <a:rPr lang="en-GB" sz="3500" b="1" dirty="0" smtClean="0"/>
              <a:t>Professionalism </a:t>
            </a:r>
          </a:p>
          <a:p>
            <a:pPr marL="285750" indent="-285750">
              <a:buFont typeface="Wingdings" panose="05000000000000000000" pitchFamily="2" charset="2"/>
              <a:buChar char="ü"/>
            </a:pPr>
            <a:r>
              <a:rPr lang="en-GB" sz="3500" b="1" dirty="0" smtClean="0"/>
              <a:t>Performance </a:t>
            </a:r>
          </a:p>
          <a:p>
            <a:pPr marL="285750" indent="-285750">
              <a:buFont typeface="Wingdings" panose="05000000000000000000" pitchFamily="2" charset="2"/>
              <a:buChar char="ü"/>
            </a:pPr>
            <a:r>
              <a:rPr lang="en-GB" sz="3500" b="1" dirty="0" smtClean="0"/>
              <a:t>Progression and</a:t>
            </a:r>
          </a:p>
          <a:p>
            <a:pPr marL="285750" indent="-285750">
              <a:buFont typeface="Wingdings" panose="05000000000000000000" pitchFamily="2" charset="2"/>
              <a:buChar char="ü"/>
            </a:pPr>
            <a:r>
              <a:rPr lang="en-GB" sz="3500" b="1" dirty="0" smtClean="0"/>
              <a:t>Promotion </a:t>
            </a:r>
          </a:p>
          <a:p>
            <a:endParaRPr lang="en-GB" sz="4000" b="1" dirty="0" smtClean="0"/>
          </a:p>
          <a:p>
            <a:r>
              <a:rPr lang="en-GB" sz="2400" b="1" dirty="0" smtClean="0">
                <a:solidFill>
                  <a:srgbClr val="0070C0"/>
                </a:solidFill>
              </a:rPr>
              <a:t>through all involved in policing</a:t>
            </a:r>
            <a:endParaRPr lang="en-GB" sz="2400" dirty="0">
              <a:solidFill>
                <a:srgbClr val="0070C0"/>
              </a:solidFill>
            </a:endParaRPr>
          </a:p>
          <a:p>
            <a:endParaRPr lang="en-GB" dirty="0"/>
          </a:p>
        </p:txBody>
      </p:sp>
      <p:sp>
        <p:nvSpPr>
          <p:cNvPr id="4" name="Slide Number Placeholder 3"/>
          <p:cNvSpPr>
            <a:spLocks noGrp="1"/>
          </p:cNvSpPr>
          <p:nvPr>
            <p:ph type="sldNum" sz="quarter" idx="12"/>
          </p:nvPr>
        </p:nvSpPr>
        <p:spPr/>
        <p:txBody>
          <a:bodyPr/>
          <a:lstStyle/>
          <a:p>
            <a:fld id="{9384D50E-59B9-784C-817B-B5B8B36C1B28}" type="slidenum">
              <a:rPr lang="en-US" smtClean="0"/>
              <a:t>3</a:t>
            </a:fld>
            <a:endParaRPr lang="en-US" dirty="0"/>
          </a:p>
        </p:txBody>
      </p:sp>
    </p:spTree>
    <p:extLst>
      <p:ext uri="{BB962C8B-B14F-4D97-AF65-F5344CB8AC3E}">
        <p14:creationId xmlns:p14="http://schemas.microsoft.com/office/powerpoint/2010/main" val="3877306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022" y="1132090"/>
            <a:ext cx="8393752" cy="498590"/>
          </a:xfrm>
        </p:spPr>
        <p:txBody>
          <a:bodyPr>
            <a:normAutofit fontScale="90000"/>
          </a:bodyPr>
          <a:lstStyle/>
          <a:p>
            <a:r>
              <a:rPr lang="en-GB" sz="4000" dirty="0" smtClean="0"/>
              <a:t>Aims</a:t>
            </a:r>
            <a:endParaRPr lang="en-GB" sz="4000" dirty="0"/>
          </a:p>
        </p:txBody>
      </p:sp>
      <p:sp>
        <p:nvSpPr>
          <p:cNvPr id="3" name="Content Placeholder 2"/>
          <p:cNvSpPr>
            <a:spLocks noGrp="1"/>
          </p:cNvSpPr>
          <p:nvPr>
            <p:ph idx="1"/>
          </p:nvPr>
        </p:nvSpPr>
        <p:spPr>
          <a:xfrm>
            <a:off x="361022" y="1463040"/>
            <a:ext cx="8393752" cy="5067775"/>
          </a:xfrm>
        </p:spPr>
        <p:txBody>
          <a:bodyPr>
            <a:normAutofit/>
          </a:bodyPr>
          <a:lstStyle/>
          <a:p>
            <a:endParaRPr lang="en-GB" dirty="0"/>
          </a:p>
          <a:p>
            <a:pPr marL="342900" indent="-342900">
              <a:buFont typeface="Wingdings" panose="05000000000000000000" pitchFamily="2" charset="2"/>
              <a:buChar char="v"/>
            </a:pPr>
            <a:r>
              <a:rPr lang="en-GB" sz="2400" b="1" u="sng" dirty="0" smtClean="0">
                <a:solidFill>
                  <a:schemeClr val="tx1">
                    <a:lumMod val="75000"/>
                    <a:lumOff val="25000"/>
                  </a:schemeClr>
                </a:solidFill>
              </a:rPr>
              <a:t>Recognition</a:t>
            </a:r>
            <a:r>
              <a:rPr lang="en-GB" sz="2400" b="1" dirty="0" smtClean="0">
                <a:solidFill>
                  <a:schemeClr val="tx1">
                    <a:lumMod val="75000"/>
                    <a:lumOff val="25000"/>
                  </a:schemeClr>
                </a:solidFill>
              </a:rPr>
              <a:t> of professionalism </a:t>
            </a:r>
            <a:r>
              <a:rPr lang="en-GB" sz="2400" dirty="0" smtClean="0"/>
              <a:t>through investing </a:t>
            </a:r>
            <a:r>
              <a:rPr lang="en-GB" sz="2400" dirty="0"/>
              <a:t>in the Service to support a cultural shift </a:t>
            </a:r>
            <a:r>
              <a:rPr lang="en-GB" sz="2400" dirty="0" smtClean="0"/>
              <a:t> </a:t>
            </a:r>
            <a:endParaRPr lang="en-GB" sz="2400" dirty="0"/>
          </a:p>
          <a:p>
            <a:pPr marL="342900" indent="-342900">
              <a:buFont typeface="Wingdings" panose="05000000000000000000" pitchFamily="2" charset="2"/>
              <a:buChar char="v"/>
            </a:pPr>
            <a:r>
              <a:rPr lang="en-GB" sz="2400" b="1" dirty="0" smtClean="0">
                <a:solidFill>
                  <a:schemeClr val="tx1">
                    <a:lumMod val="75000"/>
                    <a:lumOff val="25000"/>
                  </a:schemeClr>
                </a:solidFill>
              </a:rPr>
              <a:t>Enable Professional Development </a:t>
            </a:r>
            <a:r>
              <a:rPr lang="en-GB" sz="2400" dirty="0" smtClean="0"/>
              <a:t>for all </a:t>
            </a:r>
            <a:r>
              <a:rPr lang="en-GB" sz="2400" dirty="0"/>
              <a:t>that is </a:t>
            </a:r>
            <a:r>
              <a:rPr lang="en-GB" sz="2400" dirty="0" smtClean="0"/>
              <a:t>an individually </a:t>
            </a:r>
            <a:r>
              <a:rPr lang="en-GB" sz="2400" dirty="0"/>
              <a:t>owned, </a:t>
            </a:r>
            <a:r>
              <a:rPr lang="en-GB" sz="2400" dirty="0" smtClean="0"/>
              <a:t>driven, reflective, supported </a:t>
            </a:r>
            <a:r>
              <a:rPr lang="en-GB" sz="2400" dirty="0"/>
              <a:t>and </a:t>
            </a:r>
            <a:r>
              <a:rPr lang="en-GB" sz="2400" dirty="0" smtClean="0"/>
              <a:t>valued experience</a:t>
            </a:r>
          </a:p>
          <a:p>
            <a:pPr marL="342900" indent="-342900">
              <a:buFont typeface="Wingdings" panose="05000000000000000000" pitchFamily="2" charset="2"/>
              <a:buChar char="v"/>
            </a:pPr>
            <a:r>
              <a:rPr lang="en-GB" sz="2400" b="1" dirty="0" smtClean="0">
                <a:solidFill>
                  <a:schemeClr val="tx1">
                    <a:lumMod val="75000"/>
                    <a:lumOff val="25000"/>
                  </a:schemeClr>
                </a:solidFill>
              </a:rPr>
              <a:t>Encourage learning and development </a:t>
            </a:r>
            <a:r>
              <a:rPr lang="en-GB" sz="2400" dirty="0" smtClean="0"/>
              <a:t>to be through a variety of means, recorded, shared and implemented</a:t>
            </a:r>
            <a:endParaRPr lang="en-GB" sz="2400" dirty="0"/>
          </a:p>
          <a:p>
            <a:pPr marL="342900" indent="-342900">
              <a:buFont typeface="Wingdings" panose="05000000000000000000" pitchFamily="2" charset="2"/>
              <a:buChar char="v"/>
            </a:pPr>
            <a:r>
              <a:rPr lang="en-GB" sz="2400" b="1" u="sng" dirty="0" smtClean="0">
                <a:solidFill>
                  <a:schemeClr val="tx1">
                    <a:lumMod val="75000"/>
                    <a:lumOff val="25000"/>
                  </a:schemeClr>
                </a:solidFill>
              </a:rPr>
              <a:t>Develop </a:t>
            </a:r>
            <a:r>
              <a:rPr lang="en-GB" sz="2400" b="1" u="sng" dirty="0">
                <a:solidFill>
                  <a:schemeClr val="tx1">
                    <a:lumMod val="75000"/>
                    <a:lumOff val="25000"/>
                  </a:schemeClr>
                </a:solidFill>
              </a:rPr>
              <a:t>individuals </a:t>
            </a:r>
            <a:r>
              <a:rPr lang="en-GB" sz="2400" dirty="0"/>
              <a:t>and </a:t>
            </a:r>
            <a:r>
              <a:rPr lang="en-GB" sz="2400" dirty="0" smtClean="0"/>
              <a:t>contribute to improving</a:t>
            </a:r>
            <a:r>
              <a:rPr lang="en-GB" sz="2400" b="1" dirty="0" smtClean="0"/>
              <a:t> </a:t>
            </a:r>
            <a:r>
              <a:rPr lang="en-GB" sz="2400" dirty="0" smtClean="0"/>
              <a:t>performance </a:t>
            </a:r>
            <a:r>
              <a:rPr lang="en-GB" sz="2400" dirty="0"/>
              <a:t>of </a:t>
            </a:r>
            <a:r>
              <a:rPr lang="en-GB" sz="2400" dirty="0" smtClean="0"/>
              <a:t>Forces</a:t>
            </a:r>
          </a:p>
        </p:txBody>
      </p:sp>
      <p:sp>
        <p:nvSpPr>
          <p:cNvPr id="4" name="Slide Number Placeholder 3"/>
          <p:cNvSpPr>
            <a:spLocks noGrp="1"/>
          </p:cNvSpPr>
          <p:nvPr>
            <p:ph type="sldNum" sz="quarter" idx="12"/>
          </p:nvPr>
        </p:nvSpPr>
        <p:spPr/>
        <p:txBody>
          <a:bodyPr/>
          <a:lstStyle/>
          <a:p>
            <a:fld id="{9384D50E-59B9-784C-817B-B5B8B36C1B28}" type="slidenum">
              <a:rPr lang="en-US" smtClean="0"/>
              <a:t>4</a:t>
            </a:fld>
            <a:endParaRPr lang="en-US" dirty="0"/>
          </a:p>
        </p:txBody>
      </p:sp>
    </p:spTree>
    <p:extLst>
      <p:ext uri="{BB962C8B-B14F-4D97-AF65-F5344CB8AC3E}">
        <p14:creationId xmlns:p14="http://schemas.microsoft.com/office/powerpoint/2010/main" val="436808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a:xfrm>
            <a:off x="361022" y="2035821"/>
            <a:ext cx="8393752" cy="2772210"/>
          </a:xfrm>
        </p:spPr>
        <p:txBody>
          <a:bodyPr>
            <a:normAutofit lnSpcReduction="10000"/>
          </a:bodyPr>
          <a:lstStyle/>
          <a:p>
            <a:pPr marL="342900" indent="-342900">
              <a:buFont typeface="Wingdings" panose="05000000000000000000" pitchFamily="2" charset="2"/>
              <a:buChar char="v"/>
            </a:pPr>
            <a:r>
              <a:rPr lang="en-GB" sz="2400" dirty="0" smtClean="0"/>
              <a:t>Support Forces to become </a:t>
            </a:r>
            <a:r>
              <a:rPr lang="en-GB" sz="2400" i="1" dirty="0" smtClean="0"/>
              <a:t>learning organisations</a:t>
            </a:r>
            <a:r>
              <a:rPr lang="en-GB" sz="2400" b="1" dirty="0" smtClean="0"/>
              <a:t>*</a:t>
            </a:r>
          </a:p>
          <a:p>
            <a:pPr marL="342900" indent="-342900">
              <a:buFont typeface="Wingdings" panose="05000000000000000000" pitchFamily="2" charset="2"/>
              <a:buChar char="v"/>
            </a:pPr>
            <a:endParaRPr lang="en-GB" sz="2400" b="1" dirty="0" smtClean="0"/>
          </a:p>
          <a:p>
            <a:pPr marL="342900" indent="-342900">
              <a:buFont typeface="Wingdings" panose="05000000000000000000" pitchFamily="2" charset="2"/>
              <a:buChar char="v"/>
            </a:pPr>
            <a:r>
              <a:rPr lang="en-GB" sz="2400" b="1" u="sng" dirty="0" smtClean="0">
                <a:solidFill>
                  <a:schemeClr val="tx1">
                    <a:lumMod val="75000"/>
                    <a:lumOff val="25000"/>
                  </a:schemeClr>
                </a:solidFill>
              </a:rPr>
              <a:t>Support Individuals to develop</a:t>
            </a:r>
          </a:p>
          <a:p>
            <a:pPr marL="342900" indent="-342900">
              <a:buFont typeface="Wingdings" panose="05000000000000000000" pitchFamily="2" charset="2"/>
              <a:buChar char="v"/>
            </a:pPr>
            <a:endParaRPr lang="en-GB" sz="2400" dirty="0" smtClean="0"/>
          </a:p>
          <a:p>
            <a:pPr marL="342900" indent="-342900">
              <a:buFont typeface="Wingdings" panose="05000000000000000000" pitchFamily="2" charset="2"/>
              <a:buChar char="v"/>
            </a:pPr>
            <a:r>
              <a:rPr lang="en-GB" sz="2400" b="1" u="sng" dirty="0">
                <a:solidFill>
                  <a:schemeClr val="tx1">
                    <a:lumMod val="75000"/>
                    <a:lumOff val="25000"/>
                  </a:schemeClr>
                </a:solidFill>
              </a:rPr>
              <a:t>Provide opportunities to be recognised </a:t>
            </a:r>
          </a:p>
          <a:p>
            <a:endParaRPr lang="en-GB" sz="2400" dirty="0" smtClean="0"/>
          </a:p>
          <a:p>
            <a:pPr marL="342900" indent="-342900">
              <a:buFont typeface="Wingdings" panose="05000000000000000000" pitchFamily="2" charset="2"/>
              <a:buChar char="v"/>
            </a:pPr>
            <a:r>
              <a:rPr lang="en-GB" sz="2400" dirty="0" smtClean="0"/>
              <a:t>Improve perception of the Police Service</a:t>
            </a:r>
          </a:p>
          <a:p>
            <a:endParaRPr lang="en-GB" dirty="0"/>
          </a:p>
        </p:txBody>
      </p:sp>
      <p:sp>
        <p:nvSpPr>
          <p:cNvPr id="4" name="Slide Number Placeholder 3"/>
          <p:cNvSpPr>
            <a:spLocks noGrp="1"/>
          </p:cNvSpPr>
          <p:nvPr>
            <p:ph type="sldNum" sz="quarter" idx="12"/>
          </p:nvPr>
        </p:nvSpPr>
        <p:spPr/>
        <p:txBody>
          <a:bodyPr/>
          <a:lstStyle/>
          <a:p>
            <a:fld id="{9384D50E-59B9-784C-817B-B5B8B36C1B28}" type="slidenum">
              <a:rPr lang="en-US" smtClean="0"/>
              <a:t>5</a:t>
            </a:fld>
            <a:endParaRPr lang="en-US" dirty="0"/>
          </a:p>
        </p:txBody>
      </p:sp>
      <p:sp>
        <p:nvSpPr>
          <p:cNvPr id="7" name="Rectangle 6"/>
          <p:cNvSpPr/>
          <p:nvPr/>
        </p:nvSpPr>
        <p:spPr>
          <a:xfrm>
            <a:off x="168778" y="5639383"/>
            <a:ext cx="8975222" cy="984885"/>
          </a:xfrm>
          <a:prstGeom prst="rect">
            <a:avLst/>
          </a:prstGeom>
        </p:spPr>
        <p:txBody>
          <a:bodyPr wrap="square">
            <a:spAutoFit/>
          </a:bodyPr>
          <a:lstStyle/>
          <a:p>
            <a:endParaRPr lang="en-GB" sz="2000" dirty="0">
              <a:solidFill>
                <a:srgbClr val="000000"/>
              </a:solidFill>
              <a:latin typeface="Arial" panose="020B0604020202020204" pitchFamily="34" charset="0"/>
            </a:endParaRPr>
          </a:p>
          <a:p>
            <a:r>
              <a:rPr lang="en-GB" sz="2000" dirty="0">
                <a:solidFill>
                  <a:srgbClr val="000000"/>
                </a:solidFill>
                <a:latin typeface="Arial" panose="020B0604020202020204" pitchFamily="34" charset="0"/>
              </a:rPr>
              <a:t> </a:t>
            </a:r>
            <a:r>
              <a:rPr lang="en-GB" sz="1600" dirty="0" smtClean="0">
                <a:solidFill>
                  <a:srgbClr val="000000"/>
                </a:solidFill>
                <a:latin typeface="Arial" panose="020B0604020202020204" pitchFamily="34" charset="0"/>
              </a:rPr>
              <a:t>*</a:t>
            </a:r>
            <a:r>
              <a:rPr lang="en-GB" sz="1600" i="1" dirty="0" smtClean="0">
                <a:solidFill>
                  <a:srgbClr val="000000"/>
                </a:solidFill>
                <a:latin typeface="Arial" panose="020B0604020202020204" pitchFamily="34" charset="0"/>
              </a:rPr>
              <a:t>A </a:t>
            </a:r>
            <a:r>
              <a:rPr lang="en-GB" sz="1600" b="1" i="1" dirty="0">
                <a:solidFill>
                  <a:srgbClr val="000000"/>
                </a:solidFill>
                <a:latin typeface="Arial" panose="020B0604020202020204" pitchFamily="34" charset="0"/>
              </a:rPr>
              <a:t>learning </a:t>
            </a:r>
            <a:r>
              <a:rPr lang="en-GB" sz="1600" b="1" i="1" dirty="0" smtClean="0">
                <a:solidFill>
                  <a:srgbClr val="000000"/>
                </a:solidFill>
                <a:latin typeface="Arial" panose="020B0604020202020204" pitchFamily="34" charset="0"/>
              </a:rPr>
              <a:t>organisation </a:t>
            </a:r>
            <a:r>
              <a:rPr lang="en-GB" sz="1600" i="1" dirty="0" smtClean="0">
                <a:solidFill>
                  <a:srgbClr val="000000"/>
                </a:solidFill>
                <a:latin typeface="Arial" panose="020B0604020202020204" pitchFamily="34" charset="0"/>
              </a:rPr>
              <a:t>responds </a:t>
            </a:r>
            <a:r>
              <a:rPr lang="en-GB" sz="1600" i="1" dirty="0">
                <a:solidFill>
                  <a:srgbClr val="000000"/>
                </a:solidFill>
                <a:latin typeface="Arial" panose="020B0604020202020204" pitchFamily="34" charset="0"/>
              </a:rPr>
              <a:t>to changing pressures through the development and facilitation of the learning of its members and continuously transforms itself. </a:t>
            </a:r>
            <a:endParaRPr lang="en-GB" sz="1600" dirty="0"/>
          </a:p>
        </p:txBody>
      </p:sp>
    </p:spTree>
    <p:extLst>
      <p:ext uri="{BB962C8B-B14F-4D97-AF65-F5344CB8AC3E}">
        <p14:creationId xmlns:p14="http://schemas.microsoft.com/office/powerpoint/2010/main" val="6778288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60363" y="1224249"/>
            <a:ext cx="8394700" cy="628650"/>
          </a:xfrm>
          <a:prstGeom prst="rect">
            <a:avLst/>
          </a:prstGeom>
        </p:spPr>
        <p:txBody>
          <a:bodyPr vert="horz" lIns="180000" tIns="0" rIns="0" bIns="0" rtlCol="0" anchor="t" anchorCtr="0">
            <a:noAutofit/>
          </a:bodyPr>
          <a:lstStyle>
            <a:lvl1pPr algn="l" defTabSz="457200" rtl="0" eaLnBrk="1" latinLnBrk="0" hangingPunct="1">
              <a:spcBef>
                <a:spcPct val="0"/>
              </a:spcBef>
              <a:buNone/>
              <a:defRPr sz="4000" b="0" kern="1200" cap="none">
                <a:solidFill>
                  <a:schemeClr val="tx1"/>
                </a:solidFill>
                <a:latin typeface="Arial"/>
                <a:ea typeface="+mj-ea"/>
                <a:cs typeface="Arial"/>
              </a:defRPr>
            </a:lvl1pPr>
          </a:lstStyle>
          <a:p>
            <a:r>
              <a:rPr lang="en-US" altLang="en-US" sz="2800" dirty="0" smtClean="0">
                <a:latin typeface="Arial" panose="020B0604020202020204" pitchFamily="34" charset="0"/>
                <a:cs typeface="Arial" panose="020B0604020202020204" pitchFamily="34" charset="0"/>
              </a:rPr>
              <a:t>What is the Professional Development Programme?</a:t>
            </a:r>
          </a:p>
        </p:txBody>
      </p:sp>
      <p:sp>
        <p:nvSpPr>
          <p:cNvPr id="5" name="Content Placeholder 2"/>
          <p:cNvSpPr txBox="1">
            <a:spLocks/>
          </p:cNvSpPr>
          <p:nvPr/>
        </p:nvSpPr>
        <p:spPr>
          <a:xfrm>
            <a:off x="167640" y="1650978"/>
            <a:ext cx="8587423" cy="955062"/>
          </a:xfrm>
          <a:prstGeom prst="rect">
            <a:avLst/>
          </a:prstGeom>
        </p:spPr>
        <p:txBody>
          <a:bodyPr/>
          <a:lstStyle>
            <a:lvl1pPr marL="0" indent="0" algn="l" defTabSz="457200" rtl="0" eaLnBrk="1" latinLnBrk="0" hangingPunct="1">
              <a:spcBef>
                <a:spcPct val="20000"/>
              </a:spcBef>
              <a:buFontTx/>
              <a:buNone/>
              <a:defRPr sz="16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b="0" i="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2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0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GB" altLang="en-US" sz="1400" b="1" dirty="0">
                <a:solidFill>
                  <a:srgbClr val="0070C0"/>
                </a:solidFill>
                <a:latin typeface="Arial" panose="020B0604020202020204" pitchFamily="34" charset="0"/>
                <a:cs typeface="Arial" panose="020B0604020202020204" pitchFamily="34" charset="0"/>
              </a:rPr>
              <a:t>W</a:t>
            </a:r>
            <a:r>
              <a:rPr lang="en-GB" altLang="en-US" sz="1400" b="1" dirty="0" smtClean="0">
                <a:solidFill>
                  <a:srgbClr val="0070C0"/>
                </a:solidFill>
                <a:latin typeface="Arial" panose="020B0604020202020204" pitchFamily="34" charset="0"/>
                <a:cs typeface="Arial" panose="020B0604020202020204" pitchFamily="34" charset="0"/>
              </a:rPr>
              <a:t>e are determined to make a difference to the way people who work in policing are supported to do their jobs. We want to enable everyone in policing to </a:t>
            </a:r>
            <a:r>
              <a:rPr lang="en-GB" altLang="en-US" sz="1400" b="1" u="sng" dirty="0" smtClean="0">
                <a:solidFill>
                  <a:srgbClr val="FF0000"/>
                </a:solidFill>
                <a:latin typeface="Arial" panose="020B0604020202020204" pitchFamily="34" charset="0"/>
                <a:cs typeface="Arial" panose="020B0604020202020204" pitchFamily="34" charset="0"/>
              </a:rPr>
              <a:t>make the best possible decisions and gain recognition for their skills and knowledge</a:t>
            </a:r>
            <a:r>
              <a:rPr lang="en-GB" altLang="en-US" sz="1400" b="1" dirty="0" smtClean="0">
                <a:solidFill>
                  <a:srgbClr val="0070C0"/>
                </a:solidFill>
                <a:latin typeface="Arial" panose="020B0604020202020204" pitchFamily="34" charset="0"/>
                <a:cs typeface="Arial" panose="020B0604020202020204" pitchFamily="34" charset="0"/>
              </a:rPr>
              <a:t> so that they can provide the best service to the public</a:t>
            </a:r>
            <a:r>
              <a:rPr lang="en-GB" altLang="en-US" sz="1200" b="1" dirty="0" smtClean="0">
                <a:solidFill>
                  <a:srgbClr val="0070C0"/>
                </a:solidFill>
                <a:latin typeface="Arial" panose="020B0604020202020204" pitchFamily="34" charset="0"/>
                <a:cs typeface="Arial" panose="020B0604020202020204" pitchFamily="34" charset="0"/>
              </a:rPr>
              <a:t>.</a:t>
            </a:r>
          </a:p>
          <a:p>
            <a:endParaRPr lang="en-US" altLang="en-US" dirty="0" smtClean="0">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4557713" y="2606040"/>
            <a:ext cx="4427261" cy="39935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180000" tIns="0" rIns="0" bIns="0"/>
          <a:lstStyle>
            <a:lvl1pPr>
              <a:spcBef>
                <a:spcPct val="20000"/>
              </a:spcBef>
              <a:defRPr sz="16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Lucida Grande"/>
              <a:buChar char="—"/>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000">
                <a:solidFill>
                  <a:schemeClr val="tx1"/>
                </a:solidFill>
                <a:latin typeface="Arial" panose="020B0604020202020204" pitchFamily="34" charset="0"/>
                <a:cs typeface="Arial" panose="020B0604020202020204" pitchFamily="34" charset="0"/>
              </a:defRPr>
            </a:lvl9pPr>
          </a:lstStyle>
          <a:p>
            <a:pPr eaLnBrk="1" hangingPunct="1"/>
            <a:endParaRPr lang="en-US" altLang="en-US" sz="1400" dirty="0"/>
          </a:p>
          <a:p>
            <a:pPr eaLnBrk="1" hangingPunct="1"/>
            <a:r>
              <a:rPr lang="en-US" altLang="en-US" sz="1400" dirty="0" smtClean="0"/>
              <a:t>The Professional </a:t>
            </a:r>
            <a:r>
              <a:rPr lang="en-US" altLang="en-US" sz="1400" dirty="0"/>
              <a:t>Development </a:t>
            </a:r>
            <a:r>
              <a:rPr lang="en-US" altLang="en-US" sz="1400" dirty="0" smtClean="0"/>
              <a:t>Programme</a:t>
            </a:r>
          </a:p>
          <a:p>
            <a:pPr eaLnBrk="1" hangingPunct="1"/>
            <a:r>
              <a:rPr lang="en-US" altLang="en-US" sz="1400" dirty="0" smtClean="0"/>
              <a:t>includes </a:t>
            </a:r>
            <a:r>
              <a:rPr lang="en-US" altLang="en-US" sz="1400" dirty="0"/>
              <a:t>the following:</a:t>
            </a:r>
          </a:p>
          <a:p>
            <a:pPr eaLnBrk="1" hangingPunct="1"/>
            <a:endParaRPr lang="en-US" altLang="en-US" sz="1400" dirty="0"/>
          </a:p>
          <a:p>
            <a:pPr marL="285750" indent="-285750" eaLnBrk="1" hangingPunct="1">
              <a:buFont typeface="Wingdings" panose="05000000000000000000" pitchFamily="2" charset="2"/>
              <a:buChar char="Ø"/>
            </a:pPr>
            <a:r>
              <a:rPr lang="en-US" altLang="en-US" sz="1400" dirty="0" smtClean="0"/>
              <a:t>Professional </a:t>
            </a:r>
            <a:r>
              <a:rPr lang="en-US" altLang="en-US" sz="1400" dirty="0"/>
              <a:t>Development Review (PDR</a:t>
            </a:r>
            <a:r>
              <a:rPr lang="en-US" altLang="en-US" sz="1400" dirty="0" smtClean="0"/>
              <a:t>)</a:t>
            </a:r>
          </a:p>
          <a:p>
            <a:pPr marL="285750" indent="-285750" eaLnBrk="1" hangingPunct="1">
              <a:buFont typeface="Wingdings" panose="05000000000000000000" pitchFamily="2" charset="2"/>
              <a:buChar char="Ø"/>
            </a:pPr>
            <a:r>
              <a:rPr lang="en-US" altLang="en-US" sz="1400" dirty="0" smtClean="0"/>
              <a:t>Special Constabulary PDR </a:t>
            </a:r>
            <a:endParaRPr lang="en-US" altLang="en-US" sz="1400" dirty="0"/>
          </a:p>
          <a:p>
            <a:pPr marL="285750" indent="-285750" eaLnBrk="1" hangingPunct="1">
              <a:buFont typeface="Wingdings" panose="05000000000000000000" pitchFamily="2" charset="2"/>
              <a:buChar char="Ø"/>
            </a:pPr>
            <a:r>
              <a:rPr lang="en-US" altLang="en-US" sz="1400" dirty="0" smtClean="0"/>
              <a:t>Assessment </a:t>
            </a:r>
            <a:r>
              <a:rPr lang="en-US" altLang="en-US" sz="1400" dirty="0"/>
              <a:t>and Recognition of Competence (ARC</a:t>
            </a:r>
            <a:r>
              <a:rPr lang="en-US" altLang="en-US" sz="1400" dirty="0" smtClean="0"/>
              <a:t>) &amp; Established Constable Review (ECR)</a:t>
            </a:r>
            <a:endParaRPr lang="en-US" altLang="en-US" sz="1400" dirty="0"/>
          </a:p>
          <a:p>
            <a:pPr marL="285750" indent="-285750" eaLnBrk="1" hangingPunct="1">
              <a:buFont typeface="Wingdings" panose="05000000000000000000" pitchFamily="2" charset="2"/>
              <a:buChar char="Ø"/>
            </a:pPr>
            <a:r>
              <a:rPr lang="en-US" altLang="en-US" sz="1400" dirty="0" smtClean="0"/>
              <a:t>Continuing </a:t>
            </a:r>
            <a:r>
              <a:rPr lang="en-US" altLang="en-US" sz="1400" dirty="0"/>
              <a:t>Professional Development (CPD) </a:t>
            </a:r>
            <a:endParaRPr lang="en-US" altLang="en-US" sz="1400" dirty="0" smtClean="0"/>
          </a:p>
          <a:p>
            <a:pPr marL="285750" indent="-285750" eaLnBrk="1" hangingPunct="1">
              <a:buFont typeface="Wingdings" panose="05000000000000000000" pitchFamily="2" charset="2"/>
              <a:buChar char="Ø"/>
            </a:pPr>
            <a:r>
              <a:rPr lang="en-US" altLang="en-US" sz="1400" dirty="0" smtClean="0"/>
              <a:t>Policing Professional Profiles (PPP)</a:t>
            </a:r>
          </a:p>
          <a:p>
            <a:pPr marL="285750" indent="-285750" eaLnBrk="1" hangingPunct="1">
              <a:buFont typeface="Wingdings" panose="05000000000000000000" pitchFamily="2" charset="2"/>
              <a:buChar char="Ø"/>
            </a:pPr>
            <a:r>
              <a:rPr lang="en-US" altLang="en-US" sz="1400" u="sng" dirty="0" smtClean="0"/>
              <a:t>Professional Development Platform</a:t>
            </a:r>
          </a:p>
          <a:p>
            <a:pPr marL="285750" indent="-285750" eaLnBrk="1" hangingPunct="1">
              <a:buFont typeface="Wingdings" panose="05000000000000000000" pitchFamily="2" charset="2"/>
              <a:buChar char="Ø"/>
            </a:pPr>
            <a:r>
              <a:rPr lang="en-US" altLang="en-US" sz="1400" u="sng" dirty="0" smtClean="0"/>
              <a:t>Recognition of Prior Learning (RPL)</a:t>
            </a:r>
          </a:p>
          <a:p>
            <a:pPr marL="285750" indent="-285750" eaLnBrk="1" hangingPunct="1">
              <a:buFont typeface="Wingdings" panose="05000000000000000000" pitchFamily="2" charset="2"/>
              <a:buChar char="Ø"/>
            </a:pPr>
            <a:r>
              <a:rPr lang="en-US" altLang="en-US" sz="1400" dirty="0" smtClean="0"/>
              <a:t>Career Pathways</a:t>
            </a:r>
          </a:p>
          <a:p>
            <a:pPr marL="285750" indent="-285750" eaLnBrk="1" hangingPunct="1">
              <a:buFont typeface="Wingdings" panose="05000000000000000000" pitchFamily="2" charset="2"/>
              <a:buChar char="Ø"/>
            </a:pPr>
            <a:r>
              <a:rPr lang="en-US" altLang="en-US" sz="1400" dirty="0" smtClean="0"/>
              <a:t>People in Policing Enablers</a:t>
            </a:r>
            <a:endParaRPr lang="en-US" altLang="en-US" sz="1400" dirty="0"/>
          </a:p>
          <a:p>
            <a:pPr marL="285750" indent="-285750" eaLnBrk="1" hangingPunct="1">
              <a:buFont typeface="Wingdings" panose="05000000000000000000" pitchFamily="2" charset="2"/>
              <a:buChar char="Ø"/>
            </a:pPr>
            <a:r>
              <a:rPr lang="en-US" altLang="en-US" sz="1400" dirty="0" smtClean="0"/>
              <a:t>Support </a:t>
            </a:r>
            <a:r>
              <a:rPr lang="en-US" altLang="en-US" sz="1400" dirty="0"/>
              <a:t>and Guidance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 y="2869386"/>
            <a:ext cx="4280452" cy="3857664"/>
          </a:xfrm>
          <a:prstGeom prst="rect">
            <a:avLst/>
          </a:prstGeom>
        </p:spPr>
      </p:pic>
    </p:spTree>
    <p:extLst>
      <p:ext uri="{BB962C8B-B14F-4D97-AF65-F5344CB8AC3E}">
        <p14:creationId xmlns:p14="http://schemas.microsoft.com/office/powerpoint/2010/main" val="87452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animEffect transition="in" filter="fade">
                                      <p:cBhvr>
                                        <p:cTn id="9" dur="1000"/>
                                        <p:tgtEl>
                                          <p:spTgt spid="6">
                                            <p:txEl>
                                              <p:pRg st="1" end="1"/>
                                            </p:txEl>
                                          </p:spTgt>
                                        </p:tgtEl>
                                      </p:cBhvr>
                                    </p:animEffect>
                                    <p:anim calcmode="lin" valueType="num">
                                      <p:cBhvr>
                                        <p:cTn id="1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 calcmode="lin" valueType="num">
                                      <p:cBhvr additive="base">
                                        <p:cTn id="1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6" end="6"/>
                                            </p:txEl>
                                          </p:spTgt>
                                        </p:tgtEl>
                                        <p:attrNameLst>
                                          <p:attrName>style.visibility</p:attrName>
                                        </p:attrNameLst>
                                      </p:cBhvr>
                                      <p:to>
                                        <p:strVal val="visible"/>
                                      </p:to>
                                    </p:set>
                                    <p:animEffect transition="in" filter="randombar(horizontal)">
                                      <p:cBhvr>
                                        <p:cTn id="30" dur="500"/>
                                        <p:tgtEl>
                                          <p:spTgt spid="6">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5" presetClass="entr" presetSubtype="0" fill="hold" nodeType="click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2000"/>
                                        <p:tgtEl>
                                          <p:spTgt spid="6">
                                            <p:txEl>
                                              <p:pRg st="8" end="8"/>
                                            </p:txEl>
                                          </p:spTgt>
                                        </p:tgtEl>
                                      </p:cBhvr>
                                    </p:animEffect>
                                    <p:anim calcmode="lin" valueType="num">
                                      <p:cBhvr>
                                        <p:cTn id="43" dur="2000" fill="hold"/>
                                        <p:tgtEl>
                                          <p:spTgt spid="6">
                                            <p:txEl>
                                              <p:pRg st="8" end="8"/>
                                            </p:txEl>
                                          </p:spTgt>
                                        </p:tgtEl>
                                        <p:attrNameLst>
                                          <p:attrName>ppt_w</p:attrName>
                                        </p:attrNameLst>
                                      </p:cBhvr>
                                      <p:tavLst>
                                        <p:tav tm="0" fmla="#ppt_w*sin(2.5*pi*$)">
                                          <p:val>
                                            <p:fltVal val="0"/>
                                          </p:val>
                                        </p:tav>
                                        <p:tav tm="100000">
                                          <p:val>
                                            <p:fltVal val="1"/>
                                          </p:val>
                                        </p:tav>
                                      </p:tavLst>
                                    </p:anim>
                                    <p:anim calcmode="lin" valueType="num">
                                      <p:cBhvr>
                                        <p:cTn id="44" dur="2000" fill="hold"/>
                                        <p:tgtEl>
                                          <p:spTgt spid="6">
                                            <p:txEl>
                                              <p:pRg st="8" end="8"/>
                                            </p:txEl>
                                          </p:spTgt>
                                        </p:tgtEl>
                                        <p:attrNameLst>
                                          <p:attrName>ppt_h</p:attrName>
                                        </p:attrNameLst>
                                      </p:cBhvr>
                                      <p:tavLst>
                                        <p:tav tm="0">
                                          <p:val>
                                            <p:strVal val="#ppt_h"/>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45" presetClass="entr" presetSubtype="0"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Effect transition="in" filter="fade">
                                      <p:cBhvr>
                                        <p:cTn id="49" dur="2000"/>
                                        <p:tgtEl>
                                          <p:spTgt spid="6">
                                            <p:txEl>
                                              <p:pRg st="9" end="9"/>
                                            </p:txEl>
                                          </p:spTgt>
                                        </p:tgtEl>
                                      </p:cBhvr>
                                    </p:animEffect>
                                    <p:anim calcmode="lin" valueType="num">
                                      <p:cBhvr>
                                        <p:cTn id="50" dur="2000" fill="hold"/>
                                        <p:tgtEl>
                                          <p:spTgt spid="6">
                                            <p:txEl>
                                              <p:pRg st="9" end="9"/>
                                            </p:txEl>
                                          </p:spTgt>
                                        </p:tgtEl>
                                        <p:attrNameLst>
                                          <p:attrName>ppt_w</p:attrName>
                                        </p:attrNameLst>
                                      </p:cBhvr>
                                      <p:tavLst>
                                        <p:tav tm="0" fmla="#ppt_w*sin(2.5*pi*$)">
                                          <p:val>
                                            <p:fltVal val="0"/>
                                          </p:val>
                                        </p:tav>
                                        <p:tav tm="100000">
                                          <p:val>
                                            <p:fltVal val="1"/>
                                          </p:val>
                                        </p:tav>
                                      </p:tavLst>
                                    </p:anim>
                                    <p:anim calcmode="lin" valueType="num">
                                      <p:cBhvr>
                                        <p:cTn id="51" dur="2000" fill="hold"/>
                                        <p:tgtEl>
                                          <p:spTgt spid="6">
                                            <p:txEl>
                                              <p:pRg st="9" end="9"/>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6">
                                            <p:txEl>
                                              <p:pRg st="10" end="10"/>
                                            </p:txEl>
                                          </p:spTgt>
                                        </p:tgtEl>
                                        <p:attrNameLst>
                                          <p:attrName>style.visibility</p:attrName>
                                        </p:attrNameLst>
                                      </p:cBhvr>
                                      <p:to>
                                        <p:strVal val="visible"/>
                                      </p:to>
                                    </p:set>
                                    <p:anim calcmode="lin" valueType="num">
                                      <p:cBhvr>
                                        <p:cTn id="56"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57"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58"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59" dur="1000"/>
                                        <p:tgtEl>
                                          <p:spTgt spid="6">
                                            <p:txEl>
                                              <p:pRg st="10" end="1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5" presetClass="entr" presetSubtype="0" fill="hold" nodeType="clickEffect">
                                  <p:stCondLst>
                                    <p:cond delay="0"/>
                                  </p:stCondLst>
                                  <p:childTnLst>
                                    <p:set>
                                      <p:cBhvr>
                                        <p:cTn id="63" dur="1" fill="hold">
                                          <p:stCondLst>
                                            <p:cond delay="0"/>
                                          </p:stCondLst>
                                        </p:cTn>
                                        <p:tgtEl>
                                          <p:spTgt spid="6">
                                            <p:txEl>
                                              <p:pRg st="11" end="11"/>
                                            </p:txEl>
                                          </p:spTgt>
                                        </p:tgtEl>
                                        <p:attrNameLst>
                                          <p:attrName>style.visibility</p:attrName>
                                        </p:attrNameLst>
                                      </p:cBhvr>
                                      <p:to>
                                        <p:strVal val="visible"/>
                                      </p:to>
                                    </p:set>
                                    <p:animEffect transition="in" filter="fade">
                                      <p:cBhvr>
                                        <p:cTn id="64" dur="2000"/>
                                        <p:tgtEl>
                                          <p:spTgt spid="6">
                                            <p:txEl>
                                              <p:pRg st="11" end="11"/>
                                            </p:txEl>
                                          </p:spTgt>
                                        </p:tgtEl>
                                      </p:cBhvr>
                                    </p:animEffect>
                                    <p:anim calcmode="lin" valueType="num">
                                      <p:cBhvr>
                                        <p:cTn id="65" dur="2000" fill="hold"/>
                                        <p:tgtEl>
                                          <p:spTgt spid="6">
                                            <p:txEl>
                                              <p:pRg st="11" end="11"/>
                                            </p:txEl>
                                          </p:spTgt>
                                        </p:tgtEl>
                                        <p:attrNameLst>
                                          <p:attrName>ppt_w</p:attrName>
                                        </p:attrNameLst>
                                      </p:cBhvr>
                                      <p:tavLst>
                                        <p:tav tm="0" fmla="#ppt_w*sin(2.5*pi*$)">
                                          <p:val>
                                            <p:fltVal val="0"/>
                                          </p:val>
                                        </p:tav>
                                        <p:tav tm="100000">
                                          <p:val>
                                            <p:fltVal val="1"/>
                                          </p:val>
                                        </p:tav>
                                      </p:tavLst>
                                    </p:anim>
                                    <p:anim calcmode="lin" valueType="num">
                                      <p:cBhvr>
                                        <p:cTn id="66" dur="2000" fill="hold"/>
                                        <p:tgtEl>
                                          <p:spTgt spid="6">
                                            <p:txEl>
                                              <p:pRg st="11" end="11"/>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45" presetClass="entr" presetSubtype="0" fill="hold" nodeType="clickEffect">
                                  <p:stCondLst>
                                    <p:cond delay="0"/>
                                  </p:stCondLst>
                                  <p:childTnLst>
                                    <p:set>
                                      <p:cBhvr>
                                        <p:cTn id="70" dur="1" fill="hold">
                                          <p:stCondLst>
                                            <p:cond delay="0"/>
                                          </p:stCondLst>
                                        </p:cTn>
                                        <p:tgtEl>
                                          <p:spTgt spid="6">
                                            <p:txEl>
                                              <p:pRg st="12" end="12"/>
                                            </p:txEl>
                                          </p:spTgt>
                                        </p:tgtEl>
                                        <p:attrNameLst>
                                          <p:attrName>style.visibility</p:attrName>
                                        </p:attrNameLst>
                                      </p:cBhvr>
                                      <p:to>
                                        <p:strVal val="visible"/>
                                      </p:to>
                                    </p:set>
                                    <p:animEffect transition="in" filter="fade">
                                      <p:cBhvr>
                                        <p:cTn id="71" dur="2000"/>
                                        <p:tgtEl>
                                          <p:spTgt spid="6">
                                            <p:txEl>
                                              <p:pRg st="12" end="12"/>
                                            </p:txEl>
                                          </p:spTgt>
                                        </p:tgtEl>
                                      </p:cBhvr>
                                    </p:animEffect>
                                    <p:anim calcmode="lin" valueType="num">
                                      <p:cBhvr>
                                        <p:cTn id="72" dur="2000" fill="hold"/>
                                        <p:tgtEl>
                                          <p:spTgt spid="6">
                                            <p:txEl>
                                              <p:pRg st="12" end="12"/>
                                            </p:txEl>
                                          </p:spTgt>
                                        </p:tgtEl>
                                        <p:attrNameLst>
                                          <p:attrName>ppt_w</p:attrName>
                                        </p:attrNameLst>
                                      </p:cBhvr>
                                      <p:tavLst>
                                        <p:tav tm="0" fmla="#ppt_w*sin(2.5*pi*$)">
                                          <p:val>
                                            <p:fltVal val="0"/>
                                          </p:val>
                                        </p:tav>
                                        <p:tav tm="100000">
                                          <p:val>
                                            <p:fltVal val="1"/>
                                          </p:val>
                                        </p:tav>
                                      </p:tavLst>
                                    </p:anim>
                                    <p:anim calcmode="lin" valueType="num">
                                      <p:cBhvr>
                                        <p:cTn id="73" dur="2000" fill="hold"/>
                                        <p:tgtEl>
                                          <p:spTgt spid="6">
                                            <p:txEl>
                                              <p:pRg st="12" end="12"/>
                                            </p:txEl>
                                          </p:spTgt>
                                        </p:tgtEl>
                                        <p:attrNameLst>
                                          <p:attrName>ppt_h</p:attrName>
                                        </p:attrNameLst>
                                      </p:cBhvr>
                                      <p:tavLst>
                                        <p:tav tm="0">
                                          <p:val>
                                            <p:strVal val="#ppt_h"/>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6">
                                            <p:txEl>
                                              <p:pRg st="13" end="13"/>
                                            </p:txEl>
                                          </p:spTgt>
                                        </p:tgtEl>
                                        <p:attrNameLst>
                                          <p:attrName>style.visibility</p:attrName>
                                        </p:attrNameLst>
                                      </p:cBhvr>
                                      <p:to>
                                        <p:strVal val="visible"/>
                                      </p:to>
                                    </p:set>
                                    <p:animEffect transition="in" filter="wipe(down)">
                                      <p:cBhvr>
                                        <p:cTn id="78" dur="500"/>
                                        <p:tgtEl>
                                          <p:spTgt spid="6">
                                            <p:txEl>
                                              <p:pRg st="13" end="13"/>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nodeType="clickEffect">
                                  <p:stCondLst>
                                    <p:cond delay="0"/>
                                  </p:stCondLst>
                                  <p:childTnLst>
                                    <p:set>
                                      <p:cBhvr>
                                        <p:cTn id="82" dur="1" fill="hold">
                                          <p:stCondLst>
                                            <p:cond delay="0"/>
                                          </p:stCondLst>
                                        </p:cTn>
                                        <p:tgtEl>
                                          <p:spTgt spid="6">
                                            <p:txEl>
                                              <p:pRg st="10" end="10"/>
                                            </p:txEl>
                                          </p:spTgt>
                                        </p:tgtEl>
                                        <p:attrNameLst>
                                          <p:attrName>style.visibility</p:attrName>
                                        </p:attrNameLst>
                                      </p:cBhvr>
                                      <p:to>
                                        <p:strVal val="visible"/>
                                      </p:to>
                                    </p:set>
                                    <p:anim calcmode="lin" valueType="num">
                                      <p:cBhvr>
                                        <p:cTn id="83" dur="1000" fill="hold"/>
                                        <p:tgtEl>
                                          <p:spTgt spid="6">
                                            <p:txEl>
                                              <p:pRg st="10" end="10"/>
                                            </p:txEl>
                                          </p:spTgt>
                                        </p:tgtEl>
                                        <p:attrNameLst>
                                          <p:attrName>ppt_w</p:attrName>
                                        </p:attrNameLst>
                                      </p:cBhvr>
                                      <p:tavLst>
                                        <p:tav tm="0">
                                          <p:val>
                                            <p:fltVal val="0"/>
                                          </p:val>
                                        </p:tav>
                                        <p:tav tm="100000">
                                          <p:val>
                                            <p:strVal val="#ppt_w"/>
                                          </p:val>
                                        </p:tav>
                                      </p:tavLst>
                                    </p:anim>
                                    <p:anim calcmode="lin" valueType="num">
                                      <p:cBhvr>
                                        <p:cTn id="84" dur="1000" fill="hold"/>
                                        <p:tgtEl>
                                          <p:spTgt spid="6">
                                            <p:txEl>
                                              <p:pRg st="10" end="10"/>
                                            </p:txEl>
                                          </p:spTgt>
                                        </p:tgtEl>
                                        <p:attrNameLst>
                                          <p:attrName>ppt_h</p:attrName>
                                        </p:attrNameLst>
                                      </p:cBhvr>
                                      <p:tavLst>
                                        <p:tav tm="0">
                                          <p:val>
                                            <p:fltVal val="0"/>
                                          </p:val>
                                        </p:tav>
                                        <p:tav tm="100000">
                                          <p:val>
                                            <p:strVal val="#ppt_h"/>
                                          </p:val>
                                        </p:tav>
                                      </p:tavLst>
                                    </p:anim>
                                    <p:anim calcmode="lin" valueType="num">
                                      <p:cBhvr>
                                        <p:cTn id="85" dur="1000" fill="hold"/>
                                        <p:tgtEl>
                                          <p:spTgt spid="6">
                                            <p:txEl>
                                              <p:pRg st="10" end="10"/>
                                            </p:txEl>
                                          </p:spTgt>
                                        </p:tgtEl>
                                        <p:attrNameLst>
                                          <p:attrName>style.rotation</p:attrName>
                                        </p:attrNameLst>
                                      </p:cBhvr>
                                      <p:tavLst>
                                        <p:tav tm="0">
                                          <p:val>
                                            <p:fltVal val="90"/>
                                          </p:val>
                                        </p:tav>
                                        <p:tav tm="100000">
                                          <p:val>
                                            <p:fltVal val="0"/>
                                          </p:val>
                                        </p:tav>
                                      </p:tavLst>
                                    </p:anim>
                                    <p:animEffect transition="in" filter="fade">
                                      <p:cBhvr>
                                        <p:cTn id="86" dur="10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CPD</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r>
              <a:rPr lang="en-GB" dirty="0"/>
              <a:t/>
            </a:r>
            <a:br>
              <a:rPr lang="en-GB" dirty="0"/>
            </a:br>
            <a:r>
              <a:rPr lang="en-GB" dirty="0" smtClean="0"/>
              <a:t/>
            </a:r>
            <a:br>
              <a:rPr lang="en-GB" dirty="0" smtClean="0"/>
            </a:br>
            <a:endParaRPr lang="en-GB" dirty="0"/>
          </a:p>
        </p:txBody>
      </p:sp>
      <p:pic>
        <p:nvPicPr>
          <p:cNvPr id="9" name="Content Placehold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1022" y="2345635"/>
            <a:ext cx="3352800" cy="3551582"/>
          </a:xfrm>
        </p:spPr>
      </p:pic>
      <p:sp>
        <p:nvSpPr>
          <p:cNvPr id="4" name="Content Placeholder 3"/>
          <p:cNvSpPr>
            <a:spLocks noGrp="1"/>
          </p:cNvSpPr>
          <p:nvPr>
            <p:ph sz="half" idx="2"/>
          </p:nvPr>
        </p:nvSpPr>
        <p:spPr>
          <a:xfrm>
            <a:off x="3937503" y="2117841"/>
            <a:ext cx="5007714" cy="4601011"/>
          </a:xfrm>
        </p:spPr>
        <p:txBody>
          <a:bodyPr>
            <a:noAutofit/>
          </a:bodyPr>
          <a:lstStyle/>
          <a:p>
            <a:pPr marL="457200" indent="-457200">
              <a:buFont typeface="Wingdings" panose="05000000000000000000" pitchFamily="2" charset="2"/>
              <a:buChar char="Ø"/>
            </a:pPr>
            <a:r>
              <a:rPr lang="en-GB" sz="2800" dirty="0" smtClean="0"/>
              <a:t>Individually owned </a:t>
            </a:r>
          </a:p>
          <a:p>
            <a:pPr marL="457200" indent="-457200">
              <a:buFont typeface="Wingdings" panose="05000000000000000000" pitchFamily="2" charset="2"/>
              <a:buChar char="Ø"/>
            </a:pPr>
            <a:r>
              <a:rPr lang="en-GB" sz="2800" dirty="0" smtClean="0"/>
              <a:t>Maintains and enhances </a:t>
            </a:r>
          </a:p>
          <a:p>
            <a:pPr marL="457200" indent="-457200">
              <a:buFont typeface="Wingdings" panose="05000000000000000000" pitchFamily="2" charset="2"/>
              <a:buChar char="Ø"/>
            </a:pPr>
            <a:r>
              <a:rPr lang="en-GB" sz="2800" dirty="0" smtClean="0"/>
              <a:t>Developmental</a:t>
            </a:r>
          </a:p>
          <a:p>
            <a:pPr marL="457200" indent="-457200">
              <a:buFont typeface="Wingdings" panose="05000000000000000000" pitchFamily="2" charset="2"/>
              <a:buChar char="Ø"/>
            </a:pPr>
            <a:r>
              <a:rPr lang="en-GB" sz="2800" dirty="0"/>
              <a:t>S</a:t>
            </a:r>
            <a:r>
              <a:rPr lang="en-GB" sz="2800" dirty="0" smtClean="0"/>
              <a:t>upported </a:t>
            </a:r>
          </a:p>
          <a:p>
            <a:pPr marL="457200" indent="-457200">
              <a:buFont typeface="Wingdings" panose="05000000000000000000" pitchFamily="2" charset="2"/>
              <a:buChar char="Ø"/>
            </a:pPr>
            <a:r>
              <a:rPr lang="en-GB" sz="2800" dirty="0" smtClean="0"/>
              <a:t>Reflective </a:t>
            </a:r>
          </a:p>
          <a:p>
            <a:pPr marL="457200" indent="-457200">
              <a:buFont typeface="Wingdings" panose="05000000000000000000" pitchFamily="2" charset="2"/>
              <a:buChar char="Ø"/>
            </a:pPr>
            <a:r>
              <a:rPr lang="en-GB" sz="2800" dirty="0" smtClean="0"/>
              <a:t>Implemented</a:t>
            </a:r>
          </a:p>
          <a:p>
            <a:pPr marL="457200" indent="-457200">
              <a:buFont typeface="Wingdings" panose="05000000000000000000" pitchFamily="2" charset="2"/>
              <a:buChar char="Ø"/>
            </a:pPr>
            <a:r>
              <a:rPr lang="en-GB" sz="2800" dirty="0" smtClean="0"/>
              <a:t>Shared</a:t>
            </a:r>
          </a:p>
          <a:p>
            <a:pPr marL="457200" indent="-457200">
              <a:buFont typeface="Wingdings" panose="05000000000000000000" pitchFamily="2" charset="2"/>
              <a:buChar char="Ø"/>
            </a:pPr>
            <a:r>
              <a:rPr lang="en-GB" sz="2800" dirty="0"/>
              <a:t>V</a:t>
            </a:r>
            <a:r>
              <a:rPr lang="en-GB" sz="2800" dirty="0" smtClean="0"/>
              <a:t>alued </a:t>
            </a:r>
            <a:r>
              <a:rPr lang="en-GB" sz="2800" dirty="0"/>
              <a:t>experience</a:t>
            </a:r>
          </a:p>
        </p:txBody>
      </p:sp>
      <p:sp>
        <p:nvSpPr>
          <p:cNvPr id="5" name="Slide Number Placeholder 4"/>
          <p:cNvSpPr>
            <a:spLocks noGrp="1"/>
          </p:cNvSpPr>
          <p:nvPr>
            <p:ph type="sldNum" sz="quarter" idx="12"/>
          </p:nvPr>
        </p:nvSpPr>
        <p:spPr/>
        <p:txBody>
          <a:bodyPr/>
          <a:lstStyle/>
          <a:p>
            <a:fld id="{9384D50E-59B9-784C-817B-B5B8B36C1B28}" type="slidenum">
              <a:rPr lang="en-US" smtClean="0"/>
              <a:t>7</a:t>
            </a:fld>
            <a:endParaRPr lang="en-US" dirty="0"/>
          </a:p>
        </p:txBody>
      </p:sp>
    </p:spTree>
    <p:extLst>
      <p:ext uri="{BB962C8B-B14F-4D97-AF65-F5344CB8AC3E}">
        <p14:creationId xmlns:p14="http://schemas.microsoft.com/office/powerpoint/2010/main" val="16731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6" end="6"/>
                                            </p:txEl>
                                          </p:spTgt>
                                        </p:tgtEl>
                                        <p:attrNameLst>
                                          <p:attrName>style.visibility</p:attrName>
                                        </p:attrNameLst>
                                      </p:cBhvr>
                                      <p:to>
                                        <p:strVal val="visible"/>
                                      </p:to>
                                    </p:set>
                                    <p:anim calcmode="lin" valueType="num">
                                      <p:cBhvr additive="base">
                                        <p:cTn id="3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RPL</a:t>
            </a:r>
            <a:endParaRPr lang="en-GB" dirty="0"/>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15617" y="2411895"/>
            <a:ext cx="3034747" cy="3339547"/>
          </a:xfrm>
        </p:spPr>
      </p:pic>
      <p:sp>
        <p:nvSpPr>
          <p:cNvPr id="4" name="Content Placeholder 3"/>
          <p:cNvSpPr>
            <a:spLocks noGrp="1"/>
          </p:cNvSpPr>
          <p:nvPr>
            <p:ph sz="half" idx="2"/>
          </p:nvPr>
        </p:nvSpPr>
        <p:spPr/>
        <p:txBody>
          <a:bodyPr>
            <a:normAutofit/>
          </a:bodyPr>
          <a:lstStyle/>
          <a:p>
            <a:pPr marL="342900" indent="-342900">
              <a:buFont typeface="Wingdings" panose="05000000000000000000" pitchFamily="2" charset="2"/>
              <a:buChar char="v"/>
            </a:pPr>
            <a:r>
              <a:rPr lang="en-GB" sz="2800" dirty="0" smtClean="0"/>
              <a:t>RECOGNITION</a:t>
            </a:r>
          </a:p>
          <a:p>
            <a:pPr marL="342900" indent="-342900">
              <a:buFont typeface="Wingdings" panose="05000000000000000000" pitchFamily="2" charset="2"/>
              <a:buChar char="v"/>
            </a:pPr>
            <a:r>
              <a:rPr lang="en-GB" sz="2400" dirty="0" smtClean="0"/>
              <a:t>Experience &amp; Learning</a:t>
            </a:r>
          </a:p>
          <a:p>
            <a:pPr marL="342900" indent="-342900">
              <a:buFont typeface="Wingdings" panose="05000000000000000000" pitchFamily="2" charset="2"/>
              <a:buChar char="v"/>
            </a:pPr>
            <a:r>
              <a:rPr lang="en-GB" sz="2400" dirty="0"/>
              <a:t>Ease of access to </a:t>
            </a:r>
            <a:r>
              <a:rPr lang="en-GB" sz="2400" dirty="0" smtClean="0"/>
              <a:t>opportunities</a:t>
            </a:r>
          </a:p>
          <a:p>
            <a:pPr marL="342900" indent="-342900">
              <a:buFont typeface="Wingdings" panose="05000000000000000000" pitchFamily="2" charset="2"/>
              <a:buChar char="v"/>
            </a:pPr>
            <a:r>
              <a:rPr lang="en-GB" sz="2400" dirty="0" smtClean="0"/>
              <a:t>Consistent approach to credits</a:t>
            </a:r>
          </a:p>
          <a:p>
            <a:pPr marL="342900" indent="-342900">
              <a:buFont typeface="Wingdings" panose="05000000000000000000" pitchFamily="2" charset="2"/>
              <a:buChar char="v"/>
            </a:pPr>
            <a:r>
              <a:rPr lang="en-GB" sz="2400" dirty="0" smtClean="0"/>
              <a:t>Single gateway</a:t>
            </a:r>
          </a:p>
          <a:p>
            <a:pPr marL="342900" indent="-342900">
              <a:buFont typeface="Wingdings" panose="05000000000000000000" pitchFamily="2" charset="2"/>
              <a:buChar char="v"/>
            </a:pPr>
            <a:r>
              <a:rPr lang="en-GB" sz="2400" dirty="0" smtClean="0"/>
              <a:t>Tools and resources </a:t>
            </a:r>
          </a:p>
          <a:p>
            <a:pPr marL="342900" indent="-342900">
              <a:buFont typeface="Wingdings" panose="05000000000000000000" pitchFamily="2" charset="2"/>
              <a:buChar char="v"/>
            </a:pPr>
            <a:r>
              <a:rPr lang="en-GB" sz="2400" dirty="0" smtClean="0"/>
              <a:t>Align with Professional Development</a:t>
            </a:r>
          </a:p>
        </p:txBody>
      </p:sp>
      <p:sp>
        <p:nvSpPr>
          <p:cNvPr id="5" name="Slide Number Placeholder 4"/>
          <p:cNvSpPr>
            <a:spLocks noGrp="1"/>
          </p:cNvSpPr>
          <p:nvPr>
            <p:ph type="sldNum" sz="quarter" idx="12"/>
          </p:nvPr>
        </p:nvSpPr>
        <p:spPr/>
        <p:txBody>
          <a:bodyPr/>
          <a:lstStyle/>
          <a:p>
            <a:fld id="{9384D50E-59B9-784C-817B-B5B8B36C1B28}" type="slidenum">
              <a:rPr lang="en-US" smtClean="0"/>
              <a:t>8</a:t>
            </a:fld>
            <a:endParaRPr lang="en-US" dirty="0"/>
          </a:p>
        </p:txBody>
      </p:sp>
    </p:spTree>
    <p:extLst>
      <p:ext uri="{BB962C8B-B14F-4D97-AF65-F5344CB8AC3E}">
        <p14:creationId xmlns:p14="http://schemas.microsoft.com/office/powerpoint/2010/main" val="830785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 calcmode="lin" valueType="num">
                                      <p:cBhvr additive="base">
                                        <p:cTn id="2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down)">
                                      <p:cBhvr>
                                        <p:cTn id="33" dur="500"/>
                                        <p:tgtEl>
                                          <p:spTgt spid="4">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 calcmode="lin" valueType="num">
                                      <p:cBhvr additive="base">
                                        <p:cTn id="3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4">
                                            <p:txEl>
                                              <p:pRg st="6" end="6"/>
                                            </p:txEl>
                                          </p:spTgt>
                                        </p:tgtEl>
                                        <p:attrNameLst>
                                          <p:attrName>style.visibility</p:attrName>
                                        </p:attrNameLst>
                                      </p:cBhvr>
                                      <p:to>
                                        <p:strVal val="visible"/>
                                      </p:to>
                                    </p:set>
                                    <p:animEffect transition="in" filter="fade">
                                      <p:cBhvr>
                                        <p:cTn id="44" dur="1000"/>
                                        <p:tgtEl>
                                          <p:spTgt spid="4">
                                            <p:txEl>
                                              <p:pRg st="6" end="6"/>
                                            </p:txEl>
                                          </p:spTgt>
                                        </p:tgtEl>
                                      </p:cBhvr>
                                    </p:animEffect>
                                    <p:anim calcmode="lin" valueType="num">
                                      <p:cBhvr>
                                        <p:cTn id="4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pic>
        <p:nvPicPr>
          <p:cNvPr id="15" name="Picture Placeholder 1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60363" y="1855304"/>
            <a:ext cx="5841654" cy="4033812"/>
          </a:xfrm>
        </p:spPr>
      </p:pic>
      <p:sp>
        <p:nvSpPr>
          <p:cNvPr id="3" name="Slide Number Placeholder 2"/>
          <p:cNvSpPr>
            <a:spLocks noGrp="1"/>
          </p:cNvSpPr>
          <p:nvPr>
            <p:ph type="sldNum" sz="quarter" idx="12"/>
          </p:nvPr>
        </p:nvSpPr>
        <p:spPr/>
        <p:txBody>
          <a:bodyPr/>
          <a:lstStyle/>
          <a:p>
            <a:fld id="{9384D50E-59B9-784C-817B-B5B8B36C1B28}" type="slidenum">
              <a:rPr lang="en-US" smtClean="0"/>
              <a:t>9</a:t>
            </a:fld>
            <a:endParaRPr lang="en-US" dirty="0"/>
          </a:p>
        </p:txBody>
      </p:sp>
    </p:spTree>
    <p:extLst>
      <p:ext uri="{BB962C8B-B14F-4D97-AF65-F5344CB8AC3E}">
        <p14:creationId xmlns:p14="http://schemas.microsoft.com/office/powerpoint/2010/main" val="1312140023"/>
      </p:ext>
    </p:extLst>
  </p:cSld>
  <p:clrMapOvr>
    <a:masterClrMapping/>
  </p:clrMapOvr>
  <p:timing>
    <p:tnLst>
      <p:par>
        <p:cTn id="1" dur="indefinite" restart="never" nodeType="tmRoot"/>
      </p:par>
    </p:tnLst>
  </p:timing>
</p:sld>
</file>

<file path=ppt/theme/theme1.xml><?xml version="1.0" encoding="utf-8"?>
<a:theme xmlns:a="http://schemas.openxmlformats.org/drawingml/2006/main" name="College_of_Policing_ppt_template">
  <a:themeElements>
    <a:clrScheme name="CoP">
      <a:dk1>
        <a:srgbClr val="0F0046"/>
      </a:dk1>
      <a:lt1>
        <a:sysClr val="window" lastClr="FFFFFF"/>
      </a:lt1>
      <a:dk2>
        <a:srgbClr val="435562"/>
      </a:dk2>
      <a:lt2>
        <a:srgbClr val="FFFFFF"/>
      </a:lt2>
      <a:accent1>
        <a:srgbClr val="0F0046"/>
      </a:accent1>
      <a:accent2>
        <a:srgbClr val="B80C2F"/>
      </a:accent2>
      <a:accent3>
        <a:srgbClr val="0C5B6E"/>
      </a:accent3>
      <a:accent4>
        <a:srgbClr val="5D58A4"/>
      </a:accent4>
      <a:accent5>
        <a:srgbClr val="007A8A"/>
      </a:accent5>
      <a:accent6>
        <a:srgbClr val="FD8627"/>
      </a:accent6>
      <a:hlink>
        <a:srgbClr val="B80C2F"/>
      </a:hlink>
      <a:folHlink>
        <a:srgbClr val="65001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College_of_Policing_ppt_template</Template>
  <TotalTime>8731</TotalTime>
  <Words>1069</Words>
  <Application>Microsoft Office PowerPoint</Application>
  <PresentationFormat>On-screen Show (4:3)</PresentationFormat>
  <Paragraphs>112</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Lucida Grande</vt:lpstr>
      <vt:lpstr>Wingdings</vt:lpstr>
      <vt:lpstr>College_of_Policing_ppt_template</vt:lpstr>
      <vt:lpstr>Professional Development Overview  Canterbury Christchurch University 16/05/19   Kathleen Harrison-Carroll 16th May 2019  </vt:lpstr>
      <vt:lpstr>Appreciation</vt:lpstr>
      <vt:lpstr>Principles</vt:lpstr>
      <vt:lpstr>Aims</vt:lpstr>
      <vt:lpstr>Aims</vt:lpstr>
      <vt:lpstr>PowerPoint Presentation</vt:lpstr>
      <vt:lpstr>CPD                               </vt:lpstr>
      <vt:lpstr>RPL</vt:lpstr>
      <vt:lpstr>Questions</vt:lpstr>
    </vt:vector>
  </TitlesOfParts>
  <Company>The College of Policing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Harrison-Carroll</dc:creator>
  <cp:lastModifiedBy>David Morgan</cp:lastModifiedBy>
  <cp:revision>285</cp:revision>
  <cp:lastPrinted>2015-08-25T12:25:12Z</cp:lastPrinted>
  <dcterms:created xsi:type="dcterms:W3CDTF">2015-03-18T12:31:19Z</dcterms:created>
  <dcterms:modified xsi:type="dcterms:W3CDTF">2019-05-13T08:47:22Z</dcterms:modified>
</cp:coreProperties>
</file>