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70" r:id="rId4"/>
    <p:sldId id="319" r:id="rId5"/>
    <p:sldId id="310" r:id="rId6"/>
    <p:sldId id="320" r:id="rId7"/>
    <p:sldId id="306" r:id="rId8"/>
  </p:sldIdLst>
  <p:sldSz cx="9144000" cy="6858000" type="screen4x3"/>
  <p:notesSz cx="6669088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64557" autoAdjust="0"/>
  </p:normalViewPr>
  <p:slideViewPr>
    <p:cSldViewPr snapToGrid="0" snapToObjects="1">
      <p:cViewPr varScale="1">
        <p:scale>
          <a:sx n="76" d="100"/>
          <a:sy n="76" d="100"/>
        </p:scale>
        <p:origin x="25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3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DAAC2F-3E2A-4E5F-8518-1628B6C2B51F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40CC95-F29E-4A6A-A77E-1B829DF3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E03777-60A5-4318-821F-B78D075C4389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35DC4-9E4E-4463-8F0A-93CB4815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0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National</a:t>
            </a:r>
            <a:r>
              <a:rPr lang="en-GB" b="1" baseline="0" dirty="0" smtClean="0"/>
              <a:t> Police Library was est. in June 1948 for Senior Police Officers.</a:t>
            </a:r>
          </a:p>
          <a:p>
            <a:r>
              <a:rPr lang="en-GB" b="1" baseline="0" dirty="0" smtClean="0"/>
              <a:t>Moved to </a:t>
            </a:r>
            <a:r>
              <a:rPr lang="en-GB" b="1" baseline="0" dirty="0" err="1" smtClean="0"/>
              <a:t>Bramshill</a:t>
            </a:r>
            <a:r>
              <a:rPr lang="en-GB" b="1" baseline="0" dirty="0" smtClean="0"/>
              <a:t> 1960 and then became the National Police Library for all police officers</a:t>
            </a:r>
          </a:p>
          <a:p>
            <a:r>
              <a:rPr lang="en-GB" b="1" baseline="0" dirty="0" smtClean="0"/>
              <a:t>Moved to </a:t>
            </a:r>
            <a:r>
              <a:rPr lang="en-GB" b="1" baseline="0" dirty="0" err="1" smtClean="0"/>
              <a:t>Sunningdale</a:t>
            </a:r>
            <a:r>
              <a:rPr lang="en-GB" b="1" baseline="0" dirty="0" smtClean="0"/>
              <a:t> March 2015</a:t>
            </a:r>
          </a:p>
          <a:p>
            <a:r>
              <a:rPr lang="en-GB" b="1" baseline="0" dirty="0" smtClean="0"/>
              <a:t>February 2017 relocated to Ryton  - complete new library team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5DC4-9E4E-4463-8F0A-93CB4815A3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times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Monday - Thursday 8:30am – 5:00pm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Friday 8:30 – 4:00pm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accent1"/>
                </a:solidFill>
              </a:rPr>
              <a:t>Free access to all</a:t>
            </a:r>
            <a:r>
              <a:rPr lang="en-GB" b="1" baseline="0" dirty="0" smtClean="0">
                <a:solidFill>
                  <a:schemeClr val="accent1"/>
                </a:solidFill>
              </a:rPr>
              <a:t> serving police officers and staff who are college members, we are the largest police library in Europe.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Print and electronic</a:t>
            </a:r>
            <a:r>
              <a:rPr lang="en-GB" b="1" baseline="0" dirty="0" smtClean="0">
                <a:solidFill>
                  <a:schemeClr val="accent1"/>
                </a:solidFill>
              </a:rPr>
              <a:t> resources - </a:t>
            </a:r>
            <a:r>
              <a:rPr lang="en-GB" b="1" dirty="0" smtClean="0">
                <a:solidFill>
                  <a:schemeClr val="accent1"/>
                </a:solidFill>
              </a:rPr>
              <a:t>Hold over 10 thousand</a:t>
            </a:r>
            <a:r>
              <a:rPr lang="en-GB" b="1" baseline="0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journal titles and over 65 thousand</a:t>
            </a:r>
            <a:r>
              <a:rPr lang="en-GB" b="1" baseline="0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books in all aspects of policing including criminology,</a:t>
            </a:r>
            <a:r>
              <a:rPr lang="en-GB" b="1" baseline="0" dirty="0" smtClean="0">
                <a:solidFill>
                  <a:schemeClr val="accent1"/>
                </a:solidFill>
              </a:rPr>
              <a:t> research, leadership and management</a:t>
            </a:r>
            <a:r>
              <a:rPr lang="en-GB" b="1" dirty="0" smtClean="0">
                <a:solidFill>
                  <a:schemeClr val="accent1"/>
                </a:solidFill>
              </a:rPr>
              <a:t>. Access to hard copy journal titles.  Can photocopy journal articles on site (10% = 1 article subject to Copyright Laws)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Specialist</a:t>
            </a:r>
            <a:r>
              <a:rPr lang="en-GB" b="1" baseline="0" dirty="0" smtClean="0">
                <a:solidFill>
                  <a:schemeClr val="accent1"/>
                </a:solidFill>
              </a:rPr>
              <a:t> information – Police Gazette, Police Professional; </a:t>
            </a:r>
            <a:r>
              <a:rPr lang="en-GB" b="1" baseline="0" dirty="0" err="1" smtClean="0">
                <a:solidFill>
                  <a:schemeClr val="accent1"/>
                </a:solidFill>
              </a:rPr>
              <a:t>Gray</a:t>
            </a:r>
            <a:r>
              <a:rPr lang="en-GB" b="1" baseline="0" dirty="0" smtClean="0">
                <a:solidFill>
                  <a:schemeClr val="accent1"/>
                </a:solidFill>
              </a:rPr>
              <a:t> literature reports from forces, Home Office, </a:t>
            </a:r>
            <a:r>
              <a:rPr lang="en-GB" b="1" baseline="0" dirty="0" smtClean="0">
                <a:solidFill>
                  <a:schemeClr val="accent1"/>
                </a:solidFill>
              </a:rPr>
              <a:t>ACPO, Charities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solidFill>
                  <a:schemeClr val="accent1"/>
                </a:solidFill>
              </a:rPr>
              <a:t>Catalogue</a:t>
            </a:r>
            <a:r>
              <a:rPr lang="en-GB" b="1" baseline="0" dirty="0" smtClean="0">
                <a:solidFill>
                  <a:schemeClr val="accent1"/>
                </a:solidFill>
              </a:rPr>
              <a:t> accessible online – print request via catalogue – postal loan. Online renewal not possible  - phone or email us.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Up to 10 items can be borrowed.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solidFill>
                  <a:schemeClr val="accent1"/>
                </a:solidFill>
              </a:rPr>
              <a:t>Reading and study space available</a:t>
            </a:r>
            <a:r>
              <a:rPr lang="en-GB" b="1" baseline="0" dirty="0" smtClean="0">
                <a:solidFill>
                  <a:schemeClr val="accent1"/>
                </a:solidFill>
              </a:rPr>
              <a:t> - You are welcome to visit,  we love seeing people so do visit. Inform us before hand though and bring your police ID with you.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If doing</a:t>
            </a:r>
            <a:r>
              <a:rPr lang="en-GB" b="1" baseline="0" dirty="0" smtClean="0">
                <a:solidFill>
                  <a:schemeClr val="accent1"/>
                </a:solidFill>
              </a:rPr>
              <a:t> a residential course at Ryton, you c</a:t>
            </a:r>
            <a:r>
              <a:rPr lang="en-GB" b="1" dirty="0" smtClean="0">
                <a:solidFill>
                  <a:schemeClr val="accent1"/>
                </a:solidFill>
              </a:rPr>
              <a:t>an use the library outside of opening hours.  Arrangements by appointment only</a:t>
            </a:r>
          </a:p>
          <a:p>
            <a:endParaRPr lang="en-GB" b="1" dirty="0" smtClean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chemeClr val="accent1"/>
                </a:solidFill>
              </a:rPr>
              <a:t>To join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>
                <a:solidFill>
                  <a:schemeClr val="accent1"/>
                </a:solidFill>
              </a:rPr>
              <a:t>Fill </a:t>
            </a:r>
            <a:r>
              <a:rPr lang="en-GB" b="1" baseline="0" dirty="0" smtClean="0">
                <a:solidFill>
                  <a:schemeClr val="accent1"/>
                </a:solidFill>
              </a:rPr>
              <a:t>out the NPL registration </a:t>
            </a:r>
            <a:r>
              <a:rPr lang="en-GB" b="1" baseline="0" dirty="0" smtClean="0">
                <a:solidFill>
                  <a:schemeClr val="accent1"/>
                </a:solidFill>
              </a:rPr>
              <a:t>form and email it back to us.  </a:t>
            </a:r>
            <a:r>
              <a:rPr lang="en-GB" b="1" baseline="0" dirty="0" smtClean="0">
                <a:solidFill>
                  <a:schemeClr val="accent1"/>
                </a:solidFill>
              </a:rPr>
              <a:t>We will register you with the library and email you with the your </a:t>
            </a:r>
            <a:r>
              <a:rPr lang="en-GB" b="1" baseline="0" dirty="0" err="1" smtClean="0">
                <a:solidFill>
                  <a:schemeClr val="accent1"/>
                </a:solidFill>
              </a:rPr>
              <a:t>OpenAthen</a:t>
            </a:r>
            <a:r>
              <a:rPr lang="en-GB" b="1" baseline="0" dirty="0" smtClean="0">
                <a:solidFill>
                  <a:schemeClr val="accent1"/>
                </a:solidFill>
              </a:rPr>
              <a:t> and Heritage login details.  This will then allow you to access the Police Library Search and Heritage Online (National Police Library Online.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Enquiry Service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Enquiry service on offer – You can email, phone, use ‘Ask a librarian ‘or visit.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for studies, personal research, work enquiries, historical inquiries.  We support/supported inquests, Hillsborough disaster, undercover policing, Manchester bombing.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advice on systematic searches and help develop search criteria.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sign up to ‘library update’ email list and you will be emailed with the monthly library information containing new additions to collections and library highlights.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– library inductions, information skills and more in-depth searching skills on and off site.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5DC4-9E4E-4463-8F0A-93CB4815A3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r>
              <a:rPr lang="en-GB" b="1" dirty="0" smtClean="0"/>
              <a:t>This</a:t>
            </a:r>
            <a:r>
              <a:rPr lang="en-GB" b="1" baseline="0" dirty="0" smtClean="0"/>
              <a:t> is accessible via </a:t>
            </a:r>
            <a:r>
              <a:rPr lang="en-GB" b="1" baseline="0" dirty="0" err="1" smtClean="0"/>
              <a:t>OpenAthens</a:t>
            </a:r>
            <a:r>
              <a:rPr lang="en-GB" b="1" baseline="0" dirty="0" smtClean="0"/>
              <a:t> – a password authentication gateway for our e-resources.  </a:t>
            </a:r>
            <a:r>
              <a:rPr lang="en-GB" b="1" dirty="0" smtClean="0"/>
              <a:t>Every member</a:t>
            </a:r>
            <a:r>
              <a:rPr lang="en-GB" b="1" baseline="0" dirty="0" smtClean="0"/>
              <a:t> of the library will have an </a:t>
            </a:r>
            <a:r>
              <a:rPr lang="en-GB" b="1" baseline="0" dirty="0" err="1" smtClean="0"/>
              <a:t>OpenAthen’s</a:t>
            </a:r>
            <a:r>
              <a:rPr lang="en-GB" b="1" baseline="0" dirty="0" smtClean="0"/>
              <a:t> login which will be given to them when they register.</a:t>
            </a:r>
          </a:p>
          <a:p>
            <a:r>
              <a:rPr lang="en-GB" b="1" dirty="0" smtClean="0"/>
              <a:t>PLS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a single</a:t>
            </a:r>
            <a:r>
              <a:rPr lang="en-GB" b="1" baseline="0" dirty="0" smtClean="0"/>
              <a:t> search interface that conducts rapid search across all the journals and databases we subscribe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Contains thousands of journal and newspaper articles and multimedia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It pulls resources from our classic catalogue as well – National Police Library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r>
              <a:rPr lang="en-GB" b="1" baseline="0" dirty="0" smtClean="0"/>
              <a:t>From PLS, you can access: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National Police Library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EBSCO Host – within </a:t>
            </a:r>
            <a:r>
              <a:rPr lang="en-GB" b="1" baseline="0" dirty="0" err="1" smtClean="0"/>
              <a:t>ebsco</a:t>
            </a:r>
            <a:r>
              <a:rPr lang="en-GB" b="1" baseline="0" dirty="0" smtClean="0"/>
              <a:t> we subscribe to 3 database: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Criminal Justice Abstract – Abstract records in criminology, criminal justice, criminal law and procedure, corrections and prisons, police and policing, forensic sciences, etc.  Over 270 full text journals included.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err="1" smtClean="0"/>
              <a:t>PsycInfo</a:t>
            </a:r>
            <a:r>
              <a:rPr lang="en-GB" b="1" baseline="0" dirty="0" smtClean="0"/>
              <a:t> – owned by the American Psychological Association – abstracts or peer reviewed literature in behavioural science and mental health.  We have access to records from the 1800s to the present.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Psychology and behavioural </a:t>
            </a:r>
            <a:r>
              <a:rPr lang="en-GB" b="1" baseline="0" dirty="0" err="1" smtClean="0"/>
              <a:t>scinces</a:t>
            </a:r>
            <a:r>
              <a:rPr lang="en-GB" b="1" baseline="0" dirty="0" smtClean="0"/>
              <a:t> collection – full text psychology database covering over 500 journals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err="1" smtClean="0"/>
              <a:t>Proquest</a:t>
            </a:r>
            <a:r>
              <a:rPr lang="en-GB" b="1" baseline="0" dirty="0" smtClean="0"/>
              <a:t> – full text – education, political science, social science and sociology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err="1" smtClean="0"/>
              <a:t>Emeraldinsght</a:t>
            </a:r>
            <a:r>
              <a:rPr lang="en-GB" b="1" baseline="0" dirty="0" smtClean="0"/>
              <a:t> – leadership and business management, social sciences, public policy and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Web of Science – abstracting and indexing database – life sciences, sciences, social sciences, arts and humanities. Searches over 120,000 journals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5DC4-9E4E-4463-8F0A-93CB4815A3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5DC4-9E4E-4463-8F0A-93CB4815A3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Can’t find what you’re after? </a:t>
            </a:r>
            <a:r>
              <a:rPr lang="en-GB" sz="1200" b="1" dirty="0" smtClean="0"/>
              <a:t>Feel free to ask us for help with searching!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Do we have anything similar that might be useful?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Is there something you think we should have in stock but don’t?  Tell us about it!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5DC4-9E4E-4463-8F0A-93CB4815A3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57238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182" y="1827417"/>
            <a:ext cx="7772400" cy="80940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182" y="2641929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3" y="5864225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7A93E59-C272-47A7-BD3C-38EDBFC5855A}" type="datetime1">
              <a:rPr lang="en-GB"/>
              <a:pPr>
                <a:defRPr/>
              </a:pPr>
              <a:t>13/05/2019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57238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6829" y="1641462"/>
            <a:ext cx="8414924" cy="488935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435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57238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15" y="1802311"/>
            <a:ext cx="6517982" cy="1362075"/>
          </a:xfrm>
        </p:spPr>
        <p:txBody>
          <a:bodyPr>
            <a:noAutofit/>
          </a:bodyPr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7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19075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22" y="1760032"/>
            <a:ext cx="8393752" cy="4770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2CBC-51A9-4C23-8492-5608F1A13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19075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022" y="1760032"/>
            <a:ext cx="4134778" cy="47321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032"/>
            <a:ext cx="4038600" cy="47321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D1EE-197F-4FDF-B6B4-91BB1DE73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19075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22" y="1769684"/>
            <a:ext cx="4134778" cy="33751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9684"/>
            <a:ext cx="4041775" cy="33751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61022" y="2256450"/>
            <a:ext cx="4134778" cy="426147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6450"/>
            <a:ext cx="4038600" cy="426147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1022" y="1132090"/>
            <a:ext cx="8393752" cy="627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9B6D-F4F6-4A85-A071-F734698A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19075"/>
            <a:ext cx="233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74" y="1760032"/>
            <a:ext cx="8394700" cy="477078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15B9-0A4A-484A-A26A-D4E66A0A4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1131888"/>
            <a:ext cx="8394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760538"/>
            <a:ext cx="73533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91C1E76-90A0-4A7C-972C-5D4CD61AE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—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.police.uk/What-we-do/Research/Library/Pages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openathens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penathens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6713" y="1801813"/>
            <a:ext cx="7039103" cy="1362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Police Library: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Overview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713" y="6239700"/>
            <a:ext cx="22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Angel Egbuji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897" y="3296873"/>
            <a:ext cx="75333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physical library at Ryton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Library resources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How to join the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Contact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Any Questions?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Library Opening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Document Supply and Enquiry </a:t>
            </a:r>
            <a:r>
              <a:rPr lang="en-GB" sz="2800" dirty="0" smtClean="0"/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Join NPL - </a:t>
            </a:r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www.college.police.uk/What-we-do/Research/Library/Pages/default.aspx</a:t>
            </a:r>
            <a:r>
              <a:rPr lang="en-GB" sz="2800" dirty="0" smtClean="0"/>
              <a:t>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library, resources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12CBC-51A9-4C23-8492-5608F1A13D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" y="4263802"/>
            <a:ext cx="311582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Content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516" y="4263802"/>
            <a:ext cx="3115827" cy="220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31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0363" y="1760538"/>
            <a:ext cx="8394700" cy="4770437"/>
          </a:xfrm>
          <a:solidFill>
            <a:schemeClr val="bg1"/>
          </a:solidFill>
        </p:spPr>
        <p:txBody>
          <a:bodyPr/>
          <a:lstStyle/>
          <a:p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Presence: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Police Library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5176A-AE3F-443A-864E-EE7C4DA328F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9400" y="2260599"/>
            <a:ext cx="8578850" cy="3282147"/>
          </a:xfrm>
          <a:prstGeom prst="rect">
            <a:avLst/>
          </a:prstGeom>
          <a:noFill/>
          <a:ln w="95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49" y="3086027"/>
            <a:ext cx="36576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0" y="3837906"/>
            <a:ext cx="1744862" cy="1061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7" y="5644332"/>
            <a:ext cx="2522835" cy="1111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55" y="4200586"/>
            <a:ext cx="2594662" cy="984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36" y="4368654"/>
            <a:ext cx="2779731" cy="3625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782" y="1974687"/>
            <a:ext cx="3176535" cy="5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NPL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login.openathens.net/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https://www.openathens.net/</a:t>
            </a:r>
            <a:r>
              <a:rPr lang="en-GB" dirty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12CBC-51A9-4C23-8492-5608F1A13D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 Do contact us!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12CBC-51A9-4C23-8492-5608F1A13D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9356"/>
            <a:ext cx="9144000" cy="21214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1776280"/>
            <a:ext cx="4110239" cy="27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lege_of_Policing_ppt_template">
  <a:themeElements>
    <a:clrScheme name="CoP">
      <a:dk1>
        <a:srgbClr val="0F0046"/>
      </a:dk1>
      <a:lt1>
        <a:sysClr val="window" lastClr="FFFFFF"/>
      </a:lt1>
      <a:dk2>
        <a:srgbClr val="435562"/>
      </a:dk2>
      <a:lt2>
        <a:srgbClr val="FFFFFF"/>
      </a:lt2>
      <a:accent1>
        <a:srgbClr val="0F0046"/>
      </a:accent1>
      <a:accent2>
        <a:srgbClr val="B80C2F"/>
      </a:accent2>
      <a:accent3>
        <a:srgbClr val="0C5B6E"/>
      </a:accent3>
      <a:accent4>
        <a:srgbClr val="5D58A4"/>
      </a:accent4>
      <a:accent5>
        <a:srgbClr val="007A8A"/>
      </a:accent5>
      <a:accent6>
        <a:srgbClr val="FD8627"/>
      </a:accent6>
      <a:hlink>
        <a:srgbClr val="B80C2F"/>
      </a:hlink>
      <a:folHlink>
        <a:srgbClr val="6500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C40B32E3D014C9638B53A99D5660E" ma:contentTypeVersion="1" ma:contentTypeDescription="Create a new document." ma:contentTypeScope="" ma:versionID="ef9a158168e407075777fcd28e092b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9FC58-321F-4400-9AFD-9B4F6F67EEB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58A210-C38C-46D5-A7F5-4DD9DE14B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COP_ppt_1</Template>
  <TotalTime>2708</TotalTime>
  <Words>407</Words>
  <Application>Microsoft Office PowerPoint</Application>
  <PresentationFormat>On-screen Show (4:3)</PresentationFormat>
  <Paragraphs>77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Grande</vt:lpstr>
      <vt:lpstr>College_of_Policing_ppt_template</vt:lpstr>
      <vt:lpstr>The National Police Library: Today’s Overview</vt:lpstr>
      <vt:lpstr>Access to library, resources and services</vt:lpstr>
      <vt:lpstr>Online Presence: Police Library Search</vt:lpstr>
      <vt:lpstr>Searching NPL</vt:lpstr>
      <vt:lpstr>Need help? Do contact us!</vt:lpstr>
    </vt:vector>
  </TitlesOfParts>
  <Company>The College of Policing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Rupa Menon</dc:creator>
  <cp:lastModifiedBy>Angel Egbuji</cp:lastModifiedBy>
  <cp:revision>118</cp:revision>
  <cp:lastPrinted>2019-05-13T11:14:27Z</cp:lastPrinted>
  <dcterms:created xsi:type="dcterms:W3CDTF">2015-03-25T14:44:36Z</dcterms:created>
  <dcterms:modified xsi:type="dcterms:W3CDTF">2019-05-13T12:33:05Z</dcterms:modified>
</cp:coreProperties>
</file>