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4" r:id="rId2"/>
    <p:sldId id="257" r:id="rId3"/>
    <p:sldId id="256" r:id="rId4"/>
    <p:sldId id="280" r:id="rId5"/>
    <p:sldId id="279" r:id="rId6"/>
    <p:sldId id="278" r:id="rId7"/>
  </p:sldIdLst>
  <p:sldSz cx="12192000" cy="6858000"/>
  <p:notesSz cx="6881813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5911" autoAdjust="0"/>
  </p:normalViewPr>
  <p:slideViewPr>
    <p:cSldViewPr snapToGrid="0">
      <p:cViewPr varScale="1">
        <p:scale>
          <a:sx n="86" d="100"/>
          <a:sy n="86" d="100"/>
        </p:scale>
        <p:origin x="149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77FAEBFB-04D4-4073-B285-6A3EF27DFA98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2913" y="1250950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813866"/>
            <a:ext cx="5505450" cy="3938617"/>
          </a:xfrm>
          <a:prstGeom prst="rect">
            <a:avLst/>
          </a:prstGeom>
        </p:spPr>
        <p:txBody>
          <a:bodyPr vert="horz" lIns="96478" tIns="48239" rIns="96478" bIns="4823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79A9EA29-4797-4ACD-8F4D-25BC6AD3A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542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8DB573-4DF3-4F22-847C-D5B4D731BF6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098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4783"/>
            <a:fld id="{428DB573-4DF3-4F22-847C-D5B4D731BF6B}" type="slidenum">
              <a:rPr lang="en-GB">
                <a:solidFill>
                  <a:prstClr val="black"/>
                </a:solidFill>
                <a:latin typeface="Calibri" panose="020F0502020204030204"/>
              </a:rPr>
              <a:pPr defTabSz="964783"/>
              <a:t>2</a:t>
            </a:fld>
            <a:endParaRPr lang="en-GB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54436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A9EA29-4797-4ACD-8F4D-25BC6AD3A51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708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A9EA29-4797-4ACD-8F4D-25BC6AD3A51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551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A9EA29-4797-4ACD-8F4D-25BC6AD3A51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677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A9EA29-4797-4ACD-8F4D-25BC6AD3A51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488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417A0-1C30-4F43-B514-61AA986012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93D0B6-DC9C-4745-BA47-0859AD57A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B9E61-D549-4D19-8F06-F483FF6F5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0E9E-4CF9-413B-A1AD-946B021BC7E1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32DF8-8481-4FB2-A2C4-61D2A0737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F6572-1342-489D-A291-BB02D27E1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0044-BCB3-4508-A119-A6FE336B55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916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AC8CC-16F9-469F-80F0-663FF1090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5569B9-BAEA-4AB8-94BB-F6CACEFC32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61369-6546-470C-B640-A71DC2A44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0E9E-4CF9-413B-A1AD-946B021BC7E1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365434-6156-4731-847C-918BD8974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7D6BD-C393-43AF-B94D-7B1002636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0044-BCB3-4508-A119-A6FE336B55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874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935F4B-1874-4DD8-9880-F29F5F9CD0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DD0104-7271-43A8-B2F9-8D12B4967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55350-2B3C-4C69-BBFD-F81A1C2E5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0E9E-4CF9-413B-A1AD-946B021BC7E1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2FA2F-3F4C-4796-BE62-179C2E49B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4E854-331C-4C7C-80AE-82C3EA134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0044-BCB3-4508-A119-A6FE336B55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5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33ADD-D08F-4141-BF30-97051D764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460B1-7F3F-4E58-8150-8C4EF5D88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D38A2-9678-4423-A05C-0D287E57E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0E9E-4CF9-413B-A1AD-946B021BC7E1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F571C-E72E-48E0-9D4F-A2F1CB1D8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FA573-155E-4A61-BBEA-DA5C3EA61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0044-BCB3-4508-A119-A6FE336B55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883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CA4BB-3C32-431D-B42B-9A2868429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EF1CF1-A137-4275-AF7E-5850B87AE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CD9F2-380F-476E-83E2-B6D3FDFDC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0E9E-4CF9-413B-A1AD-946B021BC7E1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4E1FF-B66C-4506-87FC-6A4F9C0A8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C087A-BFFD-47F1-ADF8-1F7BD6A1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0044-BCB3-4508-A119-A6FE336B55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3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38D51-47EA-4C75-B1F5-E5F01BBE9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92F5F-A30C-42CB-BC62-9E60B881EB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2CAFBB-4EF0-4AAA-8722-8D485C449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BECD36-8F2A-4147-BE95-0CADAEEEB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0E9E-4CF9-413B-A1AD-946B021BC7E1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8E6218-92FC-41C5-A764-A687B820C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B18494-F472-4E76-BE6D-EEEAD7A05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0044-BCB3-4508-A119-A6FE336B55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88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B711A-3BBD-4BEF-86E4-69606195B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3CA8C0-A7ED-4808-9C58-E8A99FA1C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74CF3C-147D-4D83-B684-B9FDFE14F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014A34-FA5B-45B5-8AF8-8256F7B20B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553665-5F9F-4EE1-B5DF-2F1F508EE4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1AB825-92C1-48FE-9A8F-5F02AE6AD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0E9E-4CF9-413B-A1AD-946B021BC7E1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4DDBCD-0A4C-4E95-B314-A0F9435CE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3D14CE-2D17-4E27-B545-1521B8799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0044-BCB3-4508-A119-A6FE336B55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A04D2-8CA6-4C7F-82AC-DDEDB21A9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5396B8-4A9B-4CD1-ADCD-B23C61CC9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0E9E-4CF9-413B-A1AD-946B021BC7E1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2E9E39-8027-4D89-9D74-4E3228479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89A8A7-F446-4D09-8AE2-E248AD3AE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0044-BCB3-4508-A119-A6FE336B55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98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74DF29-26B8-47D4-A8BF-1A9EC188B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0E9E-4CF9-413B-A1AD-946B021BC7E1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0932B5-9302-4AA3-9406-4AEE76EA1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8E7F64-93ED-46FB-BA99-932274A6B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0044-BCB3-4508-A119-A6FE336B55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765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535BE-8EB2-403A-91D7-45018D4CD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132F1-9C8F-4AB2-95B7-D0FDB084F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8353A9-7F91-4A5D-B357-510605C3AC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A51A14-0FB7-4450-8396-34BD576A1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0E9E-4CF9-413B-A1AD-946B021BC7E1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14FD20-B1E2-4892-8BAB-093B293A3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356397-360B-40E8-B9DC-390B32634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0044-BCB3-4508-A119-A6FE336B55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261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506B2-9177-44F5-8D30-267FDC2F8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A84A8E-F7FA-4E17-BEE1-5B760B48C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5AA1F5-A72D-4473-A1F7-E6FA962A2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2C258F-5B93-4624-B1C3-BF510B2D2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0E9E-4CF9-413B-A1AD-946B021BC7E1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6EE192-1BE1-4878-88D2-4B8B41A30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062F2E-7460-49A2-8834-901163B28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0044-BCB3-4508-A119-A6FE336B55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356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C053EB-D476-4B3E-B414-56EFCBD35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7C794-29FF-4E43-B758-3AA1D78A6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7FC01-5359-487C-B27B-6257323387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50E9E-4CF9-413B-A1AD-946B021BC7E1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14AE5-0189-4AE7-BC6B-82FCCCB4B6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C7E95-98ED-478C-B38B-B791166E97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B0044-BCB3-4508-A119-A6FE336B55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3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B7A2EC0-5D58-4841-9531-FDEEA48325B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13903" y="5417426"/>
            <a:ext cx="6195600" cy="12492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3CB8A55-7081-4C95-9719-7D80FEDCCB63}"/>
              </a:ext>
            </a:extLst>
          </p:cNvPr>
          <p:cNvSpPr/>
          <p:nvPr/>
        </p:nvSpPr>
        <p:spPr>
          <a:xfrm>
            <a:off x="300847" y="3429000"/>
            <a:ext cx="11577250" cy="3237626"/>
          </a:xfrm>
          <a:prstGeom prst="rect">
            <a:avLst/>
          </a:prstGeom>
          <a:solidFill>
            <a:srgbClr val="160AAE"/>
          </a:solidFill>
          <a:ln>
            <a:solidFill>
              <a:srgbClr val="4E28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en-GB" sz="4400" b="1" dirty="0">
              <a:latin typeface="+mj-lt"/>
            </a:endParaRPr>
          </a:p>
        </p:txBody>
      </p:sp>
      <p:pic>
        <p:nvPicPr>
          <p:cNvPr id="10" name="Picture 9" descr="Image result for surrey police force crest">
            <a:extLst>
              <a:ext uri="{FF2B5EF4-FFF2-40B4-BE49-F238E27FC236}">
                <a16:creationId xmlns:a16="http://schemas.microsoft.com/office/drawing/2014/main" id="{04E0BD37-2DEC-4BEE-B82F-EF212FCCD8E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734" y="4035077"/>
            <a:ext cx="1802663" cy="19820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Related image">
            <a:extLst>
              <a:ext uri="{FF2B5EF4-FFF2-40B4-BE49-F238E27FC236}">
                <a16:creationId xmlns:a16="http://schemas.microsoft.com/office/drawing/2014/main" id="{484242A7-E621-4083-8962-0A1E26BA801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284" y="4063078"/>
            <a:ext cx="1802663" cy="18578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53EA551-F68E-4264-9751-24FDDECDD51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68416" y="4218600"/>
            <a:ext cx="1574072" cy="15467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F0B5E6D-64A9-4DDF-BCD1-0633F7887798}"/>
              </a:ext>
            </a:extLst>
          </p:cNvPr>
          <p:cNvSpPr txBox="1"/>
          <p:nvPr/>
        </p:nvSpPr>
        <p:spPr>
          <a:xfrm>
            <a:off x="7499926" y="510364"/>
            <a:ext cx="42672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Dr Tara Dickens </a:t>
            </a:r>
          </a:p>
          <a:p>
            <a:pPr algn="ctr"/>
            <a:r>
              <a:rPr lang="en-GB" sz="4000" dirty="0"/>
              <a:t>Director of Policing</a:t>
            </a:r>
          </a:p>
          <a:p>
            <a:pPr algn="ctr"/>
            <a:r>
              <a:rPr lang="en-GB" sz="3200" dirty="0"/>
              <a:t>Canterbury Christ Church University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233E3DD-94DD-4DF1-B753-84554037A3AA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816967" y="510364"/>
            <a:ext cx="6195600" cy="2308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366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1">
            <a:extLst>
              <a:ext uri="{FF2B5EF4-FFF2-40B4-BE49-F238E27FC236}">
                <a16:creationId xmlns:a16="http://schemas.microsoft.com/office/drawing/2014/main" id="{B509533A-2910-4B62-A145-A3F378AB08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425" y="1209675"/>
            <a:ext cx="6350" cy="27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3">
            <a:extLst>
              <a:ext uri="{FF2B5EF4-FFF2-40B4-BE49-F238E27FC236}">
                <a16:creationId xmlns:a16="http://schemas.microsoft.com/office/drawing/2014/main" id="{6B507F32-B082-4D03-B097-8DCF21EF3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4412" y="5771597"/>
            <a:ext cx="1757363" cy="666750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Student Records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Rectangle 47">
            <a:extLst>
              <a:ext uri="{FF2B5EF4-FFF2-40B4-BE49-F238E27FC236}">
                <a16:creationId xmlns:a16="http://schemas.microsoft.com/office/drawing/2014/main" id="{450C3E3E-2B42-453E-8153-698E652C3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5324" y="5795675"/>
            <a:ext cx="1749425" cy="668338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Assessment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D5148CF-E3F5-4B56-8EB1-5FE9B3590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0749" y="1108505"/>
            <a:ext cx="2914650" cy="976312"/>
          </a:xfrm>
          <a:prstGeom prst="rect">
            <a:avLst/>
          </a:prstGeom>
          <a:solidFill>
            <a:srgbClr val="7F7F7F"/>
          </a:solidFill>
          <a:ln w="12700">
            <a:solidFill>
              <a:srgbClr val="7F7F7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Consortium Strategic Group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FBBECC95-0760-4708-927C-A3DF5363A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1281" y="753269"/>
            <a:ext cx="1341438" cy="655638"/>
          </a:xfrm>
          <a:prstGeom prst="rect">
            <a:avLst/>
          </a:prstGeom>
          <a:solidFill>
            <a:srgbClr val="7F7F7F"/>
          </a:solidFill>
          <a:ln w="12700">
            <a:solidFill>
              <a:srgbClr val="7F7F7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Human Resources </a:t>
            </a:r>
            <a:endParaRPr kumimoji="0" lang="en-US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Sub-Group</a:t>
            </a:r>
            <a:endParaRPr kumimoji="0" lang="en-US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CEA00DFB-4ADC-40B6-A8BE-1EA977317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1600" y="2483972"/>
            <a:ext cx="1303382" cy="779717"/>
          </a:xfrm>
          <a:prstGeom prst="rect">
            <a:avLst/>
          </a:prstGeom>
          <a:solidFill>
            <a:srgbClr val="7F7F7F"/>
          </a:solidFill>
          <a:ln w="12700">
            <a:solidFill>
              <a:srgbClr val="7F7F7F"/>
            </a:solidFill>
            <a:miter lim="800000"/>
            <a:headEnd/>
            <a:tailEnd/>
          </a:ln>
        </p:spPr>
        <p:txBody>
          <a:bodyPr vert="horz" wrap="square" lIns="72000" tIns="0" rIns="36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Marketing and Communications to applicants Subgroup</a:t>
            </a: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93D2D01-9EE0-4FE5-A5CB-165A2CCF09B2}"/>
              </a:ext>
            </a:extLst>
          </p:cNvPr>
          <p:cNvCxnSpPr>
            <a:cxnSpLocks/>
          </p:cNvCxnSpPr>
          <p:nvPr/>
        </p:nvCxnSpPr>
        <p:spPr>
          <a:xfrm>
            <a:off x="3308350" y="1596661"/>
            <a:ext cx="1280428" cy="0"/>
          </a:xfrm>
          <a:prstGeom prst="line">
            <a:avLst/>
          </a:prstGeom>
          <a:ln>
            <a:solidFill>
              <a:srgbClr val="E94E1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Rectangle 24">
            <a:extLst>
              <a:ext uri="{FF2B5EF4-FFF2-40B4-BE49-F238E27FC236}">
                <a16:creationId xmlns:a16="http://schemas.microsoft.com/office/drawing/2014/main" id="{9C3EB0E5-D153-43FB-AB97-D76E39DF7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1281" y="1709261"/>
            <a:ext cx="1314450" cy="655638"/>
          </a:xfrm>
          <a:prstGeom prst="rect">
            <a:avLst/>
          </a:prstGeom>
          <a:solidFill>
            <a:srgbClr val="7F7F7F"/>
          </a:solidFill>
          <a:ln w="12700">
            <a:solidFill>
              <a:srgbClr val="7F7F7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Finance </a:t>
            </a:r>
            <a:endParaRPr kumimoji="0" lang="en-US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Sub-Group</a:t>
            </a:r>
            <a:endParaRPr kumimoji="0" lang="en-US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33E4D44-5F74-4D4D-B6CD-4FCC88343E18}"/>
              </a:ext>
            </a:extLst>
          </p:cNvPr>
          <p:cNvCxnSpPr>
            <a:cxnSpLocks/>
          </p:cNvCxnSpPr>
          <p:nvPr/>
        </p:nvCxnSpPr>
        <p:spPr>
          <a:xfrm>
            <a:off x="5543661" y="2084817"/>
            <a:ext cx="0" cy="745908"/>
          </a:xfrm>
          <a:prstGeom prst="line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DF6550D-CDF5-4313-BC0A-24CBA803AE10}"/>
              </a:ext>
            </a:extLst>
          </p:cNvPr>
          <p:cNvCxnSpPr>
            <a:cxnSpLocks/>
          </p:cNvCxnSpPr>
          <p:nvPr/>
        </p:nvCxnSpPr>
        <p:spPr>
          <a:xfrm>
            <a:off x="9440731" y="2716134"/>
            <a:ext cx="808925" cy="57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12">
            <a:extLst>
              <a:ext uri="{FF2B5EF4-FFF2-40B4-BE49-F238E27FC236}">
                <a16:creationId xmlns:a16="http://schemas.microsoft.com/office/drawing/2014/main" id="{78A59E42-E9AF-4EFB-9E87-D5564548A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3229" y="1247140"/>
            <a:ext cx="2343150" cy="655637"/>
          </a:xfrm>
          <a:prstGeom prst="rect">
            <a:avLst/>
          </a:prstGeom>
          <a:solidFill>
            <a:srgbClr val="FF0000"/>
          </a:solidFill>
          <a:ln w="12700">
            <a:solidFill>
              <a:srgbClr val="E94E1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Partnership Strategic Group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821738-EC7B-417D-BCFB-82D87DEA9B34}"/>
              </a:ext>
            </a:extLst>
          </p:cNvPr>
          <p:cNvSpPr/>
          <p:nvPr/>
        </p:nvSpPr>
        <p:spPr>
          <a:xfrm>
            <a:off x="349885" y="4034790"/>
            <a:ext cx="10072370" cy="2514917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2403E8C3-AEBE-430C-9012-632A65379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1730" y="2786392"/>
            <a:ext cx="3667125" cy="655637"/>
          </a:xfrm>
          <a:prstGeom prst="rect">
            <a:avLst/>
          </a:prstGeom>
          <a:solidFill>
            <a:srgbClr val="7F7F7F"/>
          </a:solidFill>
          <a:ln w="12700">
            <a:solidFill>
              <a:srgbClr val="7F7F7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Programme Management Board with Police Partners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" name="Rectangle 34">
            <a:extLst>
              <a:ext uri="{FF2B5EF4-FFF2-40B4-BE49-F238E27FC236}">
                <a16:creationId xmlns:a16="http://schemas.microsoft.com/office/drawing/2014/main" id="{35FC6A48-BA18-49B0-AA8E-162DFCDC5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857" y="5797280"/>
            <a:ext cx="1755775" cy="655638"/>
          </a:xfrm>
          <a:prstGeom prst="rect">
            <a:avLst/>
          </a:prstGeom>
          <a:solidFill>
            <a:srgbClr val="7F7F7F"/>
          </a:solidFill>
          <a:ln w="12700">
            <a:solidFill>
              <a:srgbClr val="7F7F7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Admission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C54358B-DC10-42D4-9332-D269D66C5CD0}"/>
              </a:ext>
            </a:extLst>
          </p:cNvPr>
          <p:cNvCxnSpPr>
            <a:cxnSpLocks/>
          </p:cNvCxnSpPr>
          <p:nvPr/>
        </p:nvCxnSpPr>
        <p:spPr>
          <a:xfrm flipH="1">
            <a:off x="9421574" y="1081088"/>
            <a:ext cx="107" cy="24907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0E27CBA-BD40-437C-AF56-F61A04D01747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9421574" y="2037080"/>
            <a:ext cx="82970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489DCBD-F1C2-4878-BFB4-F834E12A6CEC}"/>
              </a:ext>
            </a:extLst>
          </p:cNvPr>
          <p:cNvCxnSpPr>
            <a:cxnSpLocks/>
          </p:cNvCxnSpPr>
          <p:nvPr/>
        </p:nvCxnSpPr>
        <p:spPr>
          <a:xfrm>
            <a:off x="4899343" y="3452515"/>
            <a:ext cx="0" cy="993734"/>
          </a:xfrm>
          <a:prstGeom prst="line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68DEBD0-5862-46DE-8099-8799ADEE3A73}"/>
              </a:ext>
            </a:extLst>
          </p:cNvPr>
          <p:cNvGrpSpPr/>
          <p:nvPr/>
        </p:nvGrpSpPr>
        <p:grpSpPr>
          <a:xfrm>
            <a:off x="349885" y="2445385"/>
            <a:ext cx="7938135" cy="1368425"/>
            <a:chOff x="0" y="0"/>
            <a:chExt cx="7701498" cy="1368517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5BFD810-D04D-4515-AD95-9D7EF6985DCB}"/>
                </a:ext>
              </a:extLst>
            </p:cNvPr>
            <p:cNvSpPr/>
            <p:nvPr/>
          </p:nvSpPr>
          <p:spPr>
            <a:xfrm>
              <a:off x="0" y="0"/>
              <a:ext cx="7701498" cy="1368517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E6CACC0-317E-4BDA-AFCB-332670037F0E}"/>
                </a:ext>
              </a:extLst>
            </p:cNvPr>
            <p:cNvSpPr/>
            <p:nvPr/>
          </p:nvSpPr>
          <p:spPr>
            <a:xfrm>
              <a:off x="0" y="0"/>
              <a:ext cx="346330" cy="13684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Arial" panose="020B0604020202020204" pitchFamily="34" charset="0"/>
                </a:rPr>
                <a:t>Silver</a:t>
              </a:r>
            </a:p>
          </p:txBody>
        </p: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DAF6462-E57B-451C-902B-9707D4C1D155}"/>
              </a:ext>
            </a:extLst>
          </p:cNvPr>
          <p:cNvCxnSpPr/>
          <p:nvPr/>
        </p:nvCxnSpPr>
        <p:spPr>
          <a:xfrm flipV="1">
            <a:off x="9440731" y="1085090"/>
            <a:ext cx="66738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6">
            <a:extLst>
              <a:ext uri="{FF2B5EF4-FFF2-40B4-BE49-F238E27FC236}">
                <a16:creationId xmlns:a16="http://schemas.microsoft.com/office/drawing/2014/main" id="{D30D52A9-DEC4-472B-A8D4-6E4D6CB5A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7924" y="4742795"/>
            <a:ext cx="1547813" cy="655637"/>
          </a:xfrm>
          <a:prstGeom prst="rect">
            <a:avLst/>
          </a:prstGeom>
          <a:solidFill>
            <a:srgbClr val="7F7F7F"/>
          </a:solidFill>
          <a:ln w="12700">
            <a:solidFill>
              <a:srgbClr val="7F7F7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Quality Working Group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" name="Rectangle 17">
            <a:extLst>
              <a:ext uri="{FF2B5EF4-FFF2-40B4-BE49-F238E27FC236}">
                <a16:creationId xmlns:a16="http://schemas.microsoft.com/office/drawing/2014/main" id="{24ADB377-001A-47CE-BA88-7D74B517E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1035" y="4734716"/>
            <a:ext cx="1547812" cy="655637"/>
          </a:xfrm>
          <a:prstGeom prst="rect">
            <a:avLst/>
          </a:prstGeom>
          <a:solidFill>
            <a:srgbClr val="7F7F7F"/>
          </a:solidFill>
          <a:ln w="12700">
            <a:solidFill>
              <a:srgbClr val="7F7F7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ICT Working Group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5" name="Rectangle 18">
            <a:extLst>
              <a:ext uri="{FF2B5EF4-FFF2-40B4-BE49-F238E27FC236}">
                <a16:creationId xmlns:a16="http://schemas.microsoft.com/office/drawing/2014/main" id="{CFAEFCC3-6276-42D9-A22D-4DE6621E0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7493" y="4742795"/>
            <a:ext cx="1539875" cy="655638"/>
          </a:xfrm>
          <a:prstGeom prst="rect">
            <a:avLst/>
          </a:prstGeom>
          <a:solidFill>
            <a:srgbClr val="7F7F7F"/>
          </a:solidFill>
          <a:ln w="12700">
            <a:solidFill>
              <a:srgbClr val="7F7F7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Registry and Admissions Working Group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" name="Rectangle 19">
            <a:extLst>
              <a:ext uri="{FF2B5EF4-FFF2-40B4-BE49-F238E27FC236}">
                <a16:creationId xmlns:a16="http://schemas.microsoft.com/office/drawing/2014/main" id="{F20C8546-B62B-4182-911B-F79DE65A7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4381" y="4758528"/>
            <a:ext cx="1547812" cy="631825"/>
          </a:xfrm>
          <a:prstGeom prst="rect">
            <a:avLst/>
          </a:prstGeom>
          <a:solidFill>
            <a:srgbClr val="7F7F7F"/>
          </a:solidFill>
          <a:ln w="12700">
            <a:solidFill>
              <a:srgbClr val="7F7F7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Curriculum and Learning Development Group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" name="Rectangle 27">
            <a:extLst>
              <a:ext uri="{FF2B5EF4-FFF2-40B4-BE49-F238E27FC236}">
                <a16:creationId xmlns:a16="http://schemas.microsoft.com/office/drawing/2014/main" id="{215C5FBD-3990-4A8F-A2A8-56D720D91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9467" y="4726308"/>
            <a:ext cx="1755775" cy="655638"/>
          </a:xfrm>
          <a:prstGeom prst="rect">
            <a:avLst/>
          </a:prstGeom>
          <a:solidFill>
            <a:srgbClr val="7F7F7F"/>
          </a:solidFill>
          <a:ln w="12700">
            <a:solidFill>
              <a:srgbClr val="7F7F7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Library and Student Support Group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8DF2E8A-4155-4040-B9C9-B9B03A40F59A}"/>
              </a:ext>
            </a:extLst>
          </p:cNvPr>
          <p:cNvCxnSpPr>
            <a:cxnSpLocks/>
          </p:cNvCxnSpPr>
          <p:nvPr/>
        </p:nvCxnSpPr>
        <p:spPr>
          <a:xfrm flipV="1">
            <a:off x="1977065" y="4447868"/>
            <a:ext cx="7373780" cy="734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A4F3C22-191B-41A8-BC5F-C362988F1D09}"/>
              </a:ext>
            </a:extLst>
          </p:cNvPr>
          <p:cNvCxnSpPr/>
          <p:nvPr/>
        </p:nvCxnSpPr>
        <p:spPr>
          <a:xfrm flipH="1">
            <a:off x="1977065" y="4446249"/>
            <a:ext cx="0" cy="269875"/>
          </a:xfrm>
          <a:prstGeom prst="line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B38C308-59BD-4625-B0CC-02EC4E867B6B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3937431" y="4463687"/>
            <a:ext cx="0" cy="279108"/>
          </a:xfrm>
          <a:prstGeom prst="line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72C9FCD-2D8F-4F46-9ACC-6FBA74A20EA9}"/>
              </a:ext>
            </a:extLst>
          </p:cNvPr>
          <p:cNvCxnSpPr/>
          <p:nvPr/>
        </p:nvCxnSpPr>
        <p:spPr>
          <a:xfrm flipH="1">
            <a:off x="5720142" y="4464841"/>
            <a:ext cx="0" cy="269875"/>
          </a:xfrm>
          <a:prstGeom prst="line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0768479-1CFF-48E4-9700-BFB1E3EE627E}"/>
              </a:ext>
            </a:extLst>
          </p:cNvPr>
          <p:cNvCxnSpPr/>
          <p:nvPr/>
        </p:nvCxnSpPr>
        <p:spPr>
          <a:xfrm flipH="1">
            <a:off x="7515399" y="4446250"/>
            <a:ext cx="0" cy="269875"/>
          </a:xfrm>
          <a:prstGeom prst="line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4CC5C21-B937-445E-9C68-09A83293432E}"/>
              </a:ext>
            </a:extLst>
          </p:cNvPr>
          <p:cNvCxnSpPr/>
          <p:nvPr/>
        </p:nvCxnSpPr>
        <p:spPr>
          <a:xfrm flipH="1">
            <a:off x="9360261" y="4449902"/>
            <a:ext cx="0" cy="269875"/>
          </a:xfrm>
          <a:prstGeom prst="line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sp>
        <p:nvSpPr>
          <p:cNvPr id="28" name="Rectangle 7">
            <a:extLst>
              <a:ext uri="{FF2B5EF4-FFF2-40B4-BE49-F238E27FC236}">
                <a16:creationId xmlns:a16="http://schemas.microsoft.com/office/drawing/2014/main" id="{BF81BA9C-DFE6-4BB0-9172-CF00F59C4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9656" y="3346819"/>
            <a:ext cx="1320800" cy="687969"/>
          </a:xfrm>
          <a:prstGeom prst="rect">
            <a:avLst/>
          </a:prstGeom>
          <a:solidFill>
            <a:srgbClr val="7F7F7F"/>
          </a:solidFill>
          <a:ln w="12700">
            <a:solidFill>
              <a:srgbClr val="7F7F7F"/>
            </a:solidFill>
            <a:miter lim="800000"/>
            <a:headEnd/>
            <a:tailEnd/>
          </a:ln>
        </p:spPr>
        <p:txBody>
          <a:bodyPr vert="horz" wrap="square" lIns="72000" tIns="0" rIns="36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 and  Communications Subgroup</a:t>
            </a: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719A286-71B9-4A09-8097-6B202F566497}"/>
              </a:ext>
            </a:extLst>
          </p:cNvPr>
          <p:cNvCxnSpPr/>
          <p:nvPr/>
        </p:nvCxnSpPr>
        <p:spPr>
          <a:xfrm flipV="1">
            <a:off x="9440731" y="3571824"/>
            <a:ext cx="7188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D7F9AC9-2FA3-44BB-BF1D-41A0836CF791}"/>
              </a:ext>
            </a:extLst>
          </p:cNvPr>
          <p:cNvGrpSpPr/>
          <p:nvPr/>
        </p:nvGrpSpPr>
        <p:grpSpPr>
          <a:xfrm>
            <a:off x="331052" y="918477"/>
            <a:ext cx="8338841" cy="1368425"/>
            <a:chOff x="0" y="0"/>
            <a:chExt cx="7701498" cy="1368517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AC4EB97-F0E4-4F18-AA9B-C62BF503796B}"/>
                </a:ext>
              </a:extLst>
            </p:cNvPr>
            <p:cNvSpPr/>
            <p:nvPr/>
          </p:nvSpPr>
          <p:spPr>
            <a:xfrm>
              <a:off x="0" y="0"/>
              <a:ext cx="7701498" cy="1368517"/>
            </a:xfrm>
            <a:prstGeom prst="rect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14F84D4-9501-4FAA-B21D-F9F483CCA8BC}"/>
                </a:ext>
              </a:extLst>
            </p:cNvPr>
            <p:cNvSpPr/>
            <p:nvPr/>
          </p:nvSpPr>
          <p:spPr>
            <a:xfrm>
              <a:off x="0" y="0"/>
              <a:ext cx="346330" cy="136842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Arial" panose="020B0604020202020204" pitchFamily="34" charset="0"/>
                </a:rPr>
                <a:t>Gold</a:t>
              </a:r>
            </a:p>
          </p:txBody>
        </p:sp>
      </p:grp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02CC739-A599-4647-AD44-49597A5FE0A9}"/>
              </a:ext>
            </a:extLst>
          </p:cNvPr>
          <p:cNvCxnSpPr>
            <a:cxnSpLocks/>
          </p:cNvCxnSpPr>
          <p:nvPr/>
        </p:nvCxnSpPr>
        <p:spPr>
          <a:xfrm>
            <a:off x="2038525" y="5649006"/>
            <a:ext cx="564151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975982E-E41E-4C40-890E-E61FDE3F11F4}"/>
              </a:ext>
            </a:extLst>
          </p:cNvPr>
          <p:cNvCxnSpPr>
            <a:cxnSpLocks/>
          </p:cNvCxnSpPr>
          <p:nvPr/>
        </p:nvCxnSpPr>
        <p:spPr>
          <a:xfrm>
            <a:off x="3948564" y="5390353"/>
            <a:ext cx="0" cy="2609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42">
            <a:extLst>
              <a:ext uri="{FF2B5EF4-FFF2-40B4-BE49-F238E27FC236}">
                <a16:creationId xmlns:a16="http://schemas.microsoft.com/office/drawing/2014/main" id="{0E4FFFE3-3ADC-4D3D-859B-D3593F495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59">
            <a:extLst>
              <a:ext uri="{FF2B5EF4-FFF2-40B4-BE49-F238E27FC236}">
                <a16:creationId xmlns:a16="http://schemas.microsoft.com/office/drawing/2014/main" id="{32B6B8F5-743F-48EB-AA27-D288F3542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7" name="Rectangle 60">
            <a:extLst>
              <a:ext uri="{FF2B5EF4-FFF2-40B4-BE49-F238E27FC236}">
                <a16:creationId xmlns:a16="http://schemas.microsoft.com/office/drawing/2014/main" id="{3E3902B4-453E-4974-A228-B5E3D58E6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066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4" name="Rectangle 61">
            <a:extLst>
              <a:ext uri="{FF2B5EF4-FFF2-40B4-BE49-F238E27FC236}">
                <a16:creationId xmlns:a16="http://schemas.microsoft.com/office/drawing/2014/main" id="{0B7ABEEE-8130-43D9-8898-B134A3496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066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22A878D-5518-41F9-8E80-5197932C7068}"/>
              </a:ext>
            </a:extLst>
          </p:cNvPr>
          <p:cNvSpPr/>
          <p:nvPr/>
        </p:nvSpPr>
        <p:spPr>
          <a:xfrm>
            <a:off x="331052" y="4034790"/>
            <a:ext cx="353060" cy="25149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Bronze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73C9A753-5F4B-44FA-9085-309029ECCDF3}"/>
              </a:ext>
            </a:extLst>
          </p:cNvPr>
          <p:cNvCxnSpPr>
            <a:cxnSpLocks/>
          </p:cNvCxnSpPr>
          <p:nvPr/>
        </p:nvCxnSpPr>
        <p:spPr>
          <a:xfrm>
            <a:off x="2037272" y="5641139"/>
            <a:ext cx="1253" cy="16253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0CEF57B-4090-476B-92D0-75DB88CC7158}"/>
              </a:ext>
            </a:extLst>
          </p:cNvPr>
          <p:cNvCxnSpPr>
            <a:cxnSpLocks/>
          </p:cNvCxnSpPr>
          <p:nvPr/>
        </p:nvCxnSpPr>
        <p:spPr>
          <a:xfrm>
            <a:off x="7686064" y="5649006"/>
            <a:ext cx="0" cy="1578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25A039C-D984-4175-80E1-5547D5A24C44}"/>
              </a:ext>
            </a:extLst>
          </p:cNvPr>
          <p:cNvCxnSpPr>
            <a:cxnSpLocks/>
          </p:cNvCxnSpPr>
          <p:nvPr/>
        </p:nvCxnSpPr>
        <p:spPr>
          <a:xfrm>
            <a:off x="6948855" y="2999092"/>
            <a:ext cx="247271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2528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81B81-5B4C-4EA1-B378-44CDEA7E1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8909" y="244909"/>
            <a:ext cx="10732655" cy="1038946"/>
          </a:xfrm>
        </p:spPr>
        <p:txBody>
          <a:bodyPr>
            <a:normAutofit/>
          </a:bodyPr>
          <a:lstStyle/>
          <a:p>
            <a:r>
              <a:rPr lang="en-GB" dirty="0">
                <a:latin typeface="+mn-lt"/>
              </a:rPr>
              <a:t>Delivery Team: Considerations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DB631F-5C84-47AD-A102-3EF86FC2DB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587" y="1283855"/>
            <a:ext cx="9093981" cy="4643911"/>
          </a:xfrm>
        </p:spPr>
        <p:txBody>
          <a:bodyPr>
            <a:normAutofit/>
          </a:bodyPr>
          <a:lstStyle/>
          <a:p>
            <a:pPr marL="0" indent="0" algn="l">
              <a:buFont typeface="Arial" panose="020B0604020202020204" pitchFamily="34" charset="0"/>
              <a:buNone/>
            </a:pPr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CoP National Programme Specification (PCDA, DHEP)</a:t>
            </a:r>
          </a:p>
          <a:p>
            <a:pPr algn="l"/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HEI academic quality rules and regulations (Valuing operational and academic expertise)</a:t>
            </a:r>
          </a:p>
          <a:p>
            <a:pPr algn="l"/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Qualifications of Police Trainers (L3 – L7) (Formal qualifications don’t necessarily reflect experience and ability)</a:t>
            </a:r>
          </a:p>
          <a:p>
            <a:pPr algn="l"/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Recruitment of HEI staff – Academics or Academics with policing background?  (A cultural mix)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E56540-5F48-4E3C-8828-394368E2AB6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290304" y="5187349"/>
            <a:ext cx="2769750" cy="1574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717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34B5A5E0-4504-4199-A97B-C4F7057989AC}"/>
              </a:ext>
            </a:extLst>
          </p:cNvPr>
          <p:cNvSpPr/>
          <p:nvPr/>
        </p:nvSpPr>
        <p:spPr>
          <a:xfrm>
            <a:off x="4058816" y="2565918"/>
            <a:ext cx="4040155" cy="17261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8B713B-A1C5-41E0-9693-62996351EF72}"/>
              </a:ext>
            </a:extLst>
          </p:cNvPr>
          <p:cNvSpPr txBox="1"/>
          <p:nvPr/>
        </p:nvSpPr>
        <p:spPr>
          <a:xfrm>
            <a:off x="4724400" y="2644170"/>
            <a:ext cx="274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Investing in the Future</a:t>
            </a:r>
          </a:p>
          <a:p>
            <a:pPr algn="ctr"/>
            <a:r>
              <a:rPr lang="en-GB" sz="2400" dirty="0">
                <a:solidFill>
                  <a:schemeClr val="bg1"/>
                </a:solidFill>
              </a:rPr>
              <a:t>Problem solving together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8940BB-D01E-4ACD-932B-B8E25229D49C}"/>
              </a:ext>
            </a:extLst>
          </p:cNvPr>
          <p:cNvSpPr txBox="1"/>
          <p:nvPr/>
        </p:nvSpPr>
        <p:spPr>
          <a:xfrm>
            <a:off x="8044884" y="1339474"/>
            <a:ext cx="26379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Invest in L &amp; D staff longer term (staff rotation)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DD1F1F7-21AC-4D2D-909C-995155F82481}"/>
              </a:ext>
            </a:extLst>
          </p:cNvPr>
          <p:cNvSpPr txBox="1"/>
          <p:nvPr/>
        </p:nvSpPr>
        <p:spPr>
          <a:xfrm>
            <a:off x="8376235" y="3283144"/>
            <a:ext cx="34118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Time given to staff development balanced with resource demand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1B5B33-6DF5-48BD-B6C2-2E8DA34C9802}"/>
              </a:ext>
            </a:extLst>
          </p:cNvPr>
          <p:cNvSpPr txBox="1"/>
          <p:nvPr/>
        </p:nvSpPr>
        <p:spPr>
          <a:xfrm>
            <a:off x="4158350" y="5015067"/>
            <a:ext cx="37627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Share knowledge and information to empower resource decision making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2162A54-A7B5-4EEE-943E-E687E9400CE1}"/>
              </a:ext>
            </a:extLst>
          </p:cNvPr>
          <p:cNvSpPr txBox="1"/>
          <p:nvPr/>
        </p:nvSpPr>
        <p:spPr>
          <a:xfrm>
            <a:off x="495608" y="3091753"/>
            <a:ext cx="31532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 dirty="0">
                <a:solidFill>
                  <a:srgbClr val="201F1E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Maximise the use of operational expertise (alternative RPEL </a:t>
            </a:r>
            <a:r>
              <a:rPr lang="en-GB" sz="2400" dirty="0">
                <a:solidFill>
                  <a:srgbClr val="201F1E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to teaching</a:t>
            </a:r>
            <a:r>
              <a:rPr lang="en-GB" sz="2400" dirty="0">
                <a:solidFill>
                  <a:srgbClr val="201F1E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64A60CE-D49F-456E-B4A8-3ABA75B5BE28}"/>
              </a:ext>
            </a:extLst>
          </p:cNvPr>
          <p:cNvSpPr txBox="1"/>
          <p:nvPr/>
        </p:nvSpPr>
        <p:spPr>
          <a:xfrm>
            <a:off x="1641514" y="1242768"/>
            <a:ext cx="4437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 dirty="0">
                <a:solidFill>
                  <a:srgbClr val="201F1E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Planning and timings to support programme delivery at L5 &amp; L6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90A0506D-4C49-4B85-9BD9-B14FA352478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8297277" y="5187349"/>
            <a:ext cx="3762777" cy="1574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091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81B81-5B4C-4EA1-B378-44CDEA7E1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1128"/>
            <a:ext cx="9144000" cy="1070421"/>
          </a:xfrm>
        </p:spPr>
        <p:txBody>
          <a:bodyPr>
            <a:normAutofit/>
          </a:bodyPr>
          <a:lstStyle/>
          <a:p>
            <a:r>
              <a:rPr lang="en-GB" dirty="0">
                <a:latin typeface="+mn-lt"/>
              </a:rPr>
              <a:t>Transforming the work force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DB631F-5C84-47AD-A102-3EF86FC2DB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9482" y="1411549"/>
            <a:ext cx="11606918" cy="5105323"/>
          </a:xfrm>
        </p:spPr>
        <p:txBody>
          <a:bodyPr>
            <a:normAutofit fontScale="85000" lnSpcReduction="20000"/>
          </a:bodyPr>
          <a:lstStyle/>
          <a:p>
            <a:pPr marL="342900" indent="-3429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L 7 Academic Professional Apprenticeship (incorporates FHEA and typically a PGCHE qualification)</a:t>
            </a:r>
          </a:p>
          <a:p>
            <a:pPr algn="l">
              <a:spcBef>
                <a:spcPts val="1200"/>
              </a:spcBef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L6 Graduate Certificate in Professional Practice (Policing Education)</a:t>
            </a:r>
          </a:p>
          <a:p>
            <a:pPr marL="800100" lvl="1" indent="-3429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20 credits Review of Professional Practice</a:t>
            </a:r>
          </a:p>
          <a:p>
            <a:pPr marL="800100" lvl="1" indent="-3429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20 credits Coaching and Mentoring module</a:t>
            </a:r>
          </a:p>
          <a:p>
            <a:pPr marL="800100" lvl="1" indent="-3429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20 credits Work Based Project</a:t>
            </a:r>
          </a:p>
          <a:p>
            <a:pPr lvl="1" algn="l">
              <a:spcBef>
                <a:spcPts val="1200"/>
              </a:spcBef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Support resource demand,  Formal qualification, recognition of existing expertise, stepping stone to the L7 Academic Professional Apprenticeship (Levy Funded)</a:t>
            </a:r>
          </a:p>
          <a:p>
            <a:pPr algn="l">
              <a:spcBef>
                <a:spcPts val="1200"/>
              </a:spcBef>
            </a:pP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*Available to all Police Forces from January 2021</a:t>
            </a:r>
          </a:p>
          <a:p>
            <a:pPr algn="l">
              <a:spcBef>
                <a:spcPts val="1200"/>
              </a:spcBef>
            </a:pPr>
            <a:endParaRPr lang="en-GB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In-service Degree Programme for Serving Officers/Staff with PEC</a:t>
            </a:r>
          </a:p>
          <a:p>
            <a:pPr algn="l">
              <a:spcBef>
                <a:spcPts val="1200"/>
              </a:spcBef>
            </a:pP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*Available to all Police Officers and Police Staff from Sept 2021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AEA6F9-0D55-4718-9CA9-72DE3894DA3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8729472" y="4913376"/>
            <a:ext cx="3233046" cy="1818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269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81B81-5B4C-4EA1-B378-44CDEA7E1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7325"/>
            <a:ext cx="9144000" cy="830724"/>
          </a:xfrm>
        </p:spPr>
        <p:txBody>
          <a:bodyPr>
            <a:noAutofit/>
          </a:bodyPr>
          <a:lstStyle/>
          <a:p>
            <a:r>
              <a:rPr lang="en-GB" dirty="0">
                <a:latin typeface="+mn-lt"/>
              </a:rPr>
              <a:t>Learning and Best Practice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DB631F-5C84-47AD-A102-3EF86FC2DB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684" y="1547149"/>
            <a:ext cx="10757916" cy="3088351"/>
          </a:xfrm>
        </p:spPr>
        <p:txBody>
          <a:bodyPr>
            <a:normAutofit fontScale="92500" lnSpcReduction="1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rgbClr val="201F1E"/>
                </a:solidFill>
                <a:effectLst/>
                <a:ea typeface="Calibri" panose="020F0502020204030204" pitchFamily="34" charset="0"/>
              </a:rPr>
              <a:t>   </a:t>
            </a:r>
            <a:r>
              <a:rPr lang="en-GB" dirty="0">
                <a:solidFill>
                  <a:srgbClr val="201F1E"/>
                </a:solidFill>
                <a:effectLst/>
                <a:ea typeface="Calibri" panose="020F0502020204030204" pitchFamily="34" charset="0"/>
              </a:rPr>
              <a:t>Inclusion of trainers at earlier stage - Done with us not to us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01F1E"/>
                </a:solidFill>
                <a:ea typeface="Calibri" panose="020F0502020204030204" pitchFamily="34" charset="0"/>
              </a:rPr>
              <a:t>   Digital first and work integrated learning</a:t>
            </a:r>
            <a:endParaRPr lang="en-GB" dirty="0">
              <a:solidFill>
                <a:srgbClr val="201F1E"/>
              </a:solidFill>
              <a:effectLst/>
              <a:ea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01F1E"/>
                </a:solidFill>
                <a:effectLst/>
                <a:ea typeface="Calibri" panose="020F0502020204030204" pitchFamily="34" charset="0"/>
              </a:rPr>
              <a:t>Winning hearts and minds - HEI staff respecting expertise and vice versa, an equal partnership. </a:t>
            </a:r>
            <a:r>
              <a:rPr lang="en-GB" b="1" dirty="0">
                <a:solidFill>
                  <a:srgbClr val="201F1E"/>
                </a:solidFill>
                <a:effectLst/>
                <a:ea typeface="Calibri" panose="020F0502020204030204" pitchFamily="34" charset="0"/>
              </a:rPr>
              <a:t>Think one team</a:t>
            </a:r>
            <a:r>
              <a:rPr lang="en-GB" dirty="0">
                <a:solidFill>
                  <a:srgbClr val="201F1E"/>
                </a:solidFill>
                <a:effectLst/>
                <a:ea typeface="Calibri" panose="020F0502020204030204" pitchFamily="34" charset="0"/>
              </a:rPr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01F1E"/>
                </a:solidFill>
                <a:effectLst/>
                <a:ea typeface="Calibri" panose="020F0502020204030204" pitchFamily="34" charset="0"/>
              </a:rPr>
              <a:t>Delivery team meeting early and frequently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01F1E"/>
                </a:solidFill>
                <a:effectLst/>
                <a:ea typeface="Calibri" panose="020F0502020204030204" pitchFamily="34" charset="0"/>
              </a:rPr>
              <a:t>Weekly debriefs as one team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01F1E"/>
                </a:solidFill>
                <a:effectLst/>
                <a:ea typeface="Calibri" panose="020F0502020204030204" pitchFamily="34" charset="0"/>
              </a:rPr>
              <a:t>Empathy, empathy, empathy – </a:t>
            </a:r>
            <a:r>
              <a:rPr lang="en-GB" dirty="0">
                <a:solidFill>
                  <a:srgbClr val="201F1E"/>
                </a:solidFill>
                <a:ea typeface="Calibri" panose="020F0502020204030204" pitchFamily="34" charset="0"/>
              </a:rPr>
              <a:t>view the world from your partners perspective</a:t>
            </a:r>
            <a:br>
              <a:rPr lang="en-GB" dirty="0">
                <a:solidFill>
                  <a:srgbClr val="201F1E"/>
                </a:solidFill>
                <a:effectLst/>
                <a:ea typeface="Calibri" panose="020F0502020204030204" pitchFamily="34" charset="0"/>
              </a:rPr>
            </a:b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80949A-B848-4821-95E2-91E9FDB5D38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28600" y="4913376"/>
            <a:ext cx="11733918" cy="1818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799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366</Words>
  <Application>Microsoft Office PowerPoint</Application>
  <PresentationFormat>Widescreen</PresentationFormat>
  <Paragraphs>67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Delivery Team: Considerations</vt:lpstr>
      <vt:lpstr>PowerPoint Presentation</vt:lpstr>
      <vt:lpstr>Transforming the work force</vt:lpstr>
      <vt:lpstr>Learning and Best 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Dickens</dc:creator>
  <cp:lastModifiedBy>Tara Dickens</cp:lastModifiedBy>
  <cp:revision>43</cp:revision>
  <cp:lastPrinted>2020-07-19T10:52:23Z</cp:lastPrinted>
  <dcterms:created xsi:type="dcterms:W3CDTF">2020-07-14T09:52:50Z</dcterms:created>
  <dcterms:modified xsi:type="dcterms:W3CDTF">2020-07-21T15:27:38Z</dcterms:modified>
</cp:coreProperties>
</file>