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4"/>
  </p:notesMasterIdLst>
  <p:sldIdLst>
    <p:sldId id="259" r:id="rId3"/>
    <p:sldId id="272" r:id="rId4"/>
    <p:sldId id="275" r:id="rId5"/>
    <p:sldId id="286" r:id="rId6"/>
    <p:sldId id="264" r:id="rId7"/>
    <p:sldId id="277" r:id="rId8"/>
    <p:sldId id="267" r:id="rId9"/>
    <p:sldId id="279" r:id="rId10"/>
    <p:sldId id="280" r:id="rId11"/>
    <p:sldId id="283"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5916" autoAdjust="0"/>
  </p:normalViewPr>
  <p:slideViewPr>
    <p:cSldViewPr snapToGrid="0">
      <p:cViewPr varScale="1">
        <p:scale>
          <a:sx n="64" d="100"/>
          <a:sy n="64" d="100"/>
        </p:scale>
        <p:origin x="23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986E2-8243-4924-B9BE-8E8B46AFEA70}" type="datetimeFigureOut">
              <a:rPr lang="en-GB" smtClean="0"/>
              <a:t>16/07/2020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FD96-FF34-43C4-8B95-94C031BECF02}" type="slidenum">
              <a:rPr lang="en-GB" smtClean="0"/>
              <a:t>‹#›</a:t>
            </a:fld>
            <a:endParaRPr lang="en-GB"/>
          </a:p>
        </p:txBody>
      </p:sp>
    </p:spTree>
    <p:extLst>
      <p:ext uri="{BB962C8B-B14F-4D97-AF65-F5344CB8AC3E}">
        <p14:creationId xmlns:p14="http://schemas.microsoft.com/office/powerpoint/2010/main" val="115062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0888" indent="-288925">
              <a:defRPr>
                <a:solidFill>
                  <a:schemeClr val="tx1"/>
                </a:solidFill>
                <a:latin typeface="Arial" panose="020B0604020202020204" pitchFamily="34" charset="0"/>
              </a:defRPr>
            </a:lvl2pPr>
            <a:lvl3pPr marL="1157288" indent="-230188">
              <a:defRPr>
                <a:solidFill>
                  <a:schemeClr val="tx1"/>
                </a:solidFill>
                <a:latin typeface="Arial" panose="020B0604020202020204" pitchFamily="34" charset="0"/>
              </a:defRPr>
            </a:lvl3pPr>
            <a:lvl4pPr marL="1619250" indent="-230188">
              <a:defRPr>
                <a:solidFill>
                  <a:schemeClr val="tx1"/>
                </a:solidFill>
                <a:latin typeface="Arial" panose="020B0604020202020204" pitchFamily="34" charset="0"/>
              </a:defRPr>
            </a:lvl4pPr>
            <a:lvl5pPr marL="2082800" indent="-230188">
              <a:defRPr>
                <a:solidFill>
                  <a:schemeClr val="tx1"/>
                </a:solidFill>
                <a:latin typeface="Arial" panose="020B0604020202020204" pitchFamily="34" charset="0"/>
              </a:defRPr>
            </a:lvl5pPr>
            <a:lvl6pPr marL="2540000" indent="-230188" eaLnBrk="0" fontAlgn="base" hangingPunct="0">
              <a:spcBef>
                <a:spcPct val="0"/>
              </a:spcBef>
              <a:spcAft>
                <a:spcPct val="0"/>
              </a:spcAft>
              <a:defRPr>
                <a:solidFill>
                  <a:schemeClr val="tx1"/>
                </a:solidFill>
                <a:latin typeface="Arial" panose="020B0604020202020204" pitchFamily="34" charset="0"/>
              </a:defRPr>
            </a:lvl6pPr>
            <a:lvl7pPr marL="2997200" indent="-230188" eaLnBrk="0" fontAlgn="base" hangingPunct="0">
              <a:spcBef>
                <a:spcPct val="0"/>
              </a:spcBef>
              <a:spcAft>
                <a:spcPct val="0"/>
              </a:spcAft>
              <a:defRPr>
                <a:solidFill>
                  <a:schemeClr val="tx1"/>
                </a:solidFill>
                <a:latin typeface="Arial" panose="020B0604020202020204" pitchFamily="34" charset="0"/>
              </a:defRPr>
            </a:lvl7pPr>
            <a:lvl8pPr marL="3454400" indent="-230188" eaLnBrk="0" fontAlgn="base" hangingPunct="0">
              <a:spcBef>
                <a:spcPct val="0"/>
              </a:spcBef>
              <a:spcAft>
                <a:spcPct val="0"/>
              </a:spcAft>
              <a:defRPr>
                <a:solidFill>
                  <a:schemeClr val="tx1"/>
                </a:solidFill>
                <a:latin typeface="Arial" panose="020B0604020202020204" pitchFamily="34" charset="0"/>
              </a:defRPr>
            </a:lvl8pPr>
            <a:lvl9pPr marL="3911600" indent="-2301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E43C38-0032-492D-B328-6A86EE3F2D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baseline="0" dirty="0" smtClean="0"/>
          </a:p>
          <a:p>
            <a:endParaRPr lang="en-GB" sz="1800" baseline="0" dirty="0" smtClean="0"/>
          </a:p>
          <a:p>
            <a:pPr eaLnBrk="1" hangingPunct="1"/>
            <a:endParaRPr lang="en-US" altLang="en-US" sz="1800" dirty="0" smtClean="0">
              <a:latin typeface="Arial" panose="020B0604020202020204" pitchFamily="34" charset="0"/>
            </a:endParaRPr>
          </a:p>
        </p:txBody>
      </p:sp>
    </p:spTree>
    <p:extLst>
      <p:ext uri="{BB962C8B-B14F-4D97-AF65-F5344CB8AC3E}">
        <p14:creationId xmlns:p14="http://schemas.microsoft.com/office/powerpoint/2010/main" val="180300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FD96-FF34-43C4-8B95-94C031BECF02}" type="slidenum">
              <a:rPr lang="en-GB" smtClean="0"/>
              <a:t>10</a:t>
            </a:fld>
            <a:endParaRPr lang="en-GB"/>
          </a:p>
        </p:txBody>
      </p:sp>
    </p:spTree>
    <p:extLst>
      <p:ext uri="{BB962C8B-B14F-4D97-AF65-F5344CB8AC3E}">
        <p14:creationId xmlns:p14="http://schemas.microsoft.com/office/powerpoint/2010/main" val="136710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FD96-FF34-43C4-8B95-94C031BECF02}" type="slidenum">
              <a:rPr lang="en-GB" smtClean="0"/>
              <a:t>2</a:t>
            </a:fld>
            <a:endParaRPr lang="en-GB"/>
          </a:p>
        </p:txBody>
      </p:sp>
    </p:spTree>
    <p:extLst>
      <p:ext uri="{BB962C8B-B14F-4D97-AF65-F5344CB8AC3E}">
        <p14:creationId xmlns:p14="http://schemas.microsoft.com/office/powerpoint/2010/main" val="152266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at the time</a:t>
            </a:r>
            <a:r>
              <a:rPr lang="en-GB" baseline="0" dirty="0" smtClean="0"/>
              <a:t> of developing this research we had…. </a:t>
            </a:r>
            <a:endParaRPr lang="en-GB" dirty="0"/>
          </a:p>
        </p:txBody>
      </p:sp>
      <p:sp>
        <p:nvSpPr>
          <p:cNvPr id="4" name="Slide Number Placeholder 3"/>
          <p:cNvSpPr>
            <a:spLocks noGrp="1"/>
          </p:cNvSpPr>
          <p:nvPr>
            <p:ph type="sldNum" sz="quarter" idx="10"/>
          </p:nvPr>
        </p:nvSpPr>
        <p:spPr/>
        <p:txBody>
          <a:bodyPr/>
          <a:lstStyle/>
          <a:p>
            <a:fld id="{603AFD96-FF34-43C4-8B95-94C031BECF02}" type="slidenum">
              <a:rPr lang="en-GB" smtClean="0"/>
              <a:t>3</a:t>
            </a:fld>
            <a:endParaRPr lang="en-GB"/>
          </a:p>
        </p:txBody>
      </p:sp>
    </p:spTree>
    <p:extLst>
      <p:ext uri="{BB962C8B-B14F-4D97-AF65-F5344CB8AC3E}">
        <p14:creationId xmlns:p14="http://schemas.microsoft.com/office/powerpoint/2010/main" val="290937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FD96-FF34-43C4-8B95-94C031BECF02}" type="slidenum">
              <a:rPr lang="en-GB" smtClean="0"/>
              <a:t>4</a:t>
            </a:fld>
            <a:endParaRPr lang="en-GB"/>
          </a:p>
        </p:txBody>
      </p:sp>
    </p:spTree>
    <p:extLst>
      <p:ext uri="{BB962C8B-B14F-4D97-AF65-F5344CB8AC3E}">
        <p14:creationId xmlns:p14="http://schemas.microsoft.com/office/powerpoint/2010/main" val="38598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Aims</a:t>
            </a:r>
          </a:p>
          <a:p>
            <a:endParaRPr lang="en-GB" dirty="0" smtClean="0"/>
          </a:p>
        </p:txBody>
      </p:sp>
      <p:sp>
        <p:nvSpPr>
          <p:cNvPr id="4" name="Slide Number Placeholder 3"/>
          <p:cNvSpPr>
            <a:spLocks noGrp="1"/>
          </p:cNvSpPr>
          <p:nvPr>
            <p:ph type="sldNum" sz="quarter" idx="10"/>
          </p:nvPr>
        </p:nvSpPr>
        <p:spPr/>
        <p:txBody>
          <a:bodyPr/>
          <a:lstStyle/>
          <a:p>
            <a:fld id="{C934EA4D-495B-4824-ABE9-731EBA62E4E5}" type="slidenum">
              <a:rPr lang="en-GB" smtClean="0"/>
              <a:t>5</a:t>
            </a:fld>
            <a:endParaRPr lang="en-GB"/>
          </a:p>
        </p:txBody>
      </p:sp>
    </p:spTree>
    <p:extLst>
      <p:ext uri="{BB962C8B-B14F-4D97-AF65-F5344CB8AC3E}">
        <p14:creationId xmlns:p14="http://schemas.microsoft.com/office/powerpoint/2010/main" val="414878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03AFD96-FF34-43C4-8B95-94C031BECF02}" type="slidenum">
              <a:rPr lang="en-GB" smtClean="0"/>
              <a:t>6</a:t>
            </a:fld>
            <a:endParaRPr lang="en-GB"/>
          </a:p>
        </p:txBody>
      </p:sp>
    </p:spTree>
    <p:extLst>
      <p:ext uri="{BB962C8B-B14F-4D97-AF65-F5344CB8AC3E}">
        <p14:creationId xmlns:p14="http://schemas.microsoft.com/office/powerpoint/2010/main" val="77799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03AFD96-FF34-43C4-8B95-94C031BECF02}" type="slidenum">
              <a:rPr lang="en-GB" smtClean="0"/>
              <a:t>7</a:t>
            </a:fld>
            <a:endParaRPr lang="en-GB"/>
          </a:p>
        </p:txBody>
      </p:sp>
    </p:spTree>
    <p:extLst>
      <p:ext uri="{BB962C8B-B14F-4D97-AF65-F5344CB8AC3E}">
        <p14:creationId xmlns:p14="http://schemas.microsoft.com/office/powerpoint/2010/main" val="2914318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AFD96-FF34-43C4-8B95-94C031BECF02}" type="slidenum">
              <a:rPr lang="en-GB" smtClean="0"/>
              <a:t>8</a:t>
            </a:fld>
            <a:endParaRPr lang="en-GB"/>
          </a:p>
        </p:txBody>
      </p:sp>
    </p:spTree>
    <p:extLst>
      <p:ext uri="{BB962C8B-B14F-4D97-AF65-F5344CB8AC3E}">
        <p14:creationId xmlns:p14="http://schemas.microsoft.com/office/powerpoint/2010/main" val="163417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603AFD96-FF34-43C4-8B95-94C031BECF02}" type="slidenum">
              <a:rPr lang="en-GB" smtClean="0"/>
              <a:t>9</a:t>
            </a:fld>
            <a:endParaRPr lang="en-GB"/>
          </a:p>
        </p:txBody>
      </p:sp>
    </p:spTree>
    <p:extLst>
      <p:ext uri="{BB962C8B-B14F-4D97-AF65-F5344CB8AC3E}">
        <p14:creationId xmlns:p14="http://schemas.microsoft.com/office/powerpoint/2010/main" val="18672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B7B3F4BF-19E1-4F65-AD9A-B80AEEC4C1F8}" type="slidenum">
              <a:rPr lang="en-GB" altLang="en-US" smtClean="0"/>
              <a:pPr/>
              <a:t>‹#›</a:t>
            </a:fld>
            <a:endParaRPr lang="en-GB" altLang="en-US"/>
          </a:p>
        </p:txBody>
      </p:sp>
    </p:spTree>
    <p:extLst>
      <p:ext uri="{BB962C8B-B14F-4D97-AF65-F5344CB8AC3E}">
        <p14:creationId xmlns:p14="http://schemas.microsoft.com/office/powerpoint/2010/main" val="262074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2D438112-FF2D-4ED9-9C0A-9C3EF6EF65FE}" type="slidenum">
              <a:rPr lang="en-GB" altLang="en-US" smtClean="0"/>
              <a:pPr/>
              <a:t>‹#›</a:t>
            </a:fld>
            <a:endParaRPr lang="en-GB" altLang="en-US"/>
          </a:p>
        </p:txBody>
      </p:sp>
    </p:spTree>
    <p:extLst>
      <p:ext uri="{BB962C8B-B14F-4D97-AF65-F5344CB8AC3E}">
        <p14:creationId xmlns:p14="http://schemas.microsoft.com/office/powerpoint/2010/main" val="3007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EC990950-D4D2-4399-AAEC-00607BE0992F}" type="slidenum">
              <a:rPr lang="en-GB" altLang="en-US" smtClean="0"/>
              <a:pPr/>
              <a:t>‹#›</a:t>
            </a:fld>
            <a:endParaRPr lang="en-GB" altLang="en-US"/>
          </a:p>
        </p:txBody>
      </p:sp>
    </p:spTree>
    <p:extLst>
      <p:ext uri="{BB962C8B-B14F-4D97-AF65-F5344CB8AC3E}">
        <p14:creationId xmlns:p14="http://schemas.microsoft.com/office/powerpoint/2010/main" val="161575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358" y="609600"/>
            <a:ext cx="10363286"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14358" y="1981200"/>
            <a:ext cx="10363286" cy="4114800"/>
          </a:xfrm>
        </p:spPr>
        <p:txBody>
          <a:bodyPr/>
          <a:lstStyle/>
          <a:p>
            <a:endParaRPr lang="en-GB"/>
          </a:p>
        </p:txBody>
      </p:sp>
      <p:sp>
        <p:nvSpPr>
          <p:cNvPr id="4" name="Date Placeholder 3"/>
          <p:cNvSpPr>
            <a:spLocks noGrp="1"/>
          </p:cNvSpPr>
          <p:nvPr>
            <p:ph type="dt" sz="half" idx="10"/>
          </p:nvPr>
        </p:nvSpPr>
        <p:spPr>
          <a:xfrm>
            <a:off x="914357" y="6248400"/>
            <a:ext cx="2540072"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789" y="6248400"/>
            <a:ext cx="3860423"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571" y="6248400"/>
            <a:ext cx="2540072" cy="457200"/>
          </a:xfrm>
        </p:spPr>
        <p:txBody>
          <a:bodyPr/>
          <a:lstStyle>
            <a:lvl1pPr>
              <a:defRPr/>
            </a:lvl1pPr>
          </a:lstStyle>
          <a:p>
            <a:fld id="{BD024AFF-E045-41A6-BA51-1E0331B4CFC9}" type="slidenum">
              <a:rPr lang="en-GB" altLang="en-US"/>
              <a:pPr/>
              <a:t>‹#›</a:t>
            </a:fld>
            <a:endParaRPr lang="en-GB" altLang="en-US"/>
          </a:p>
        </p:txBody>
      </p:sp>
    </p:spTree>
    <p:extLst>
      <p:ext uri="{BB962C8B-B14F-4D97-AF65-F5344CB8AC3E}">
        <p14:creationId xmlns:p14="http://schemas.microsoft.com/office/powerpoint/2010/main" val="180766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4165601" y="6248400"/>
            <a:ext cx="38608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285F51A-C00D-4D31-B976-DBE931F2B3F6}" type="slidenum">
              <a:rPr lang="en-GB" altLang="en-US"/>
              <a:pPr>
                <a:defRPr/>
              </a:pPr>
              <a:t>‹#›</a:t>
            </a:fld>
            <a:endParaRPr lang="en-GB" altLang="en-US"/>
          </a:p>
        </p:txBody>
      </p:sp>
    </p:spTree>
    <p:extLst>
      <p:ext uri="{BB962C8B-B14F-4D97-AF65-F5344CB8AC3E}">
        <p14:creationId xmlns:p14="http://schemas.microsoft.com/office/powerpoint/2010/main" val="203183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GB" altLang="en-US"/>
          </a:p>
        </p:txBody>
      </p:sp>
      <p:sp>
        <p:nvSpPr>
          <p:cNvPr id="5" name="Footer Placeholder 4"/>
          <p:cNvSpPr>
            <a:spLocks noGrp="1"/>
          </p:cNvSpPr>
          <p:nvPr>
            <p:ph type="ftr" sz="quarter" idx="11"/>
          </p:nvPr>
        </p:nvSpPr>
        <p:spPr>
          <a:xfrm>
            <a:off x="2692397" y="5037663"/>
            <a:ext cx="5214635" cy="279400"/>
          </a:xfrm>
        </p:spPr>
        <p:txBody>
          <a:bodyPr/>
          <a:lstStyle/>
          <a:p>
            <a:endParaRPr lang="en-GB" altLang="en-US"/>
          </a:p>
        </p:txBody>
      </p:sp>
      <p:sp>
        <p:nvSpPr>
          <p:cNvPr id="6" name="Slide Number Placeholder 5"/>
          <p:cNvSpPr>
            <a:spLocks noGrp="1"/>
          </p:cNvSpPr>
          <p:nvPr>
            <p:ph type="sldNum" sz="quarter" idx="12"/>
          </p:nvPr>
        </p:nvSpPr>
        <p:spPr>
          <a:xfrm>
            <a:off x="8956900" y="5037663"/>
            <a:ext cx="551167" cy="279400"/>
          </a:xfrm>
        </p:spPr>
        <p:txBody>
          <a:bodyPr/>
          <a:lstStyle/>
          <a:p>
            <a:fld id="{B7B3F4BF-19E1-4F65-AD9A-B80AEEC4C1F8}" type="slidenum">
              <a:rPr lang="en-GB" altLang="en-US" smtClean="0"/>
              <a:pPr/>
              <a:t>‹#›</a:t>
            </a:fld>
            <a:endParaRPr lang="en-GB"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650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740E4CD0-3E20-44C7-A817-38BF64D6D302}" type="slidenum">
              <a:rPr lang="en-GB" altLang="en-US" smtClean="0"/>
              <a:pPr/>
              <a:t>‹#›</a:t>
            </a:fld>
            <a:endParaRPr lang="en-GB" altLang="en-US"/>
          </a:p>
        </p:txBody>
      </p:sp>
    </p:spTree>
    <p:extLst>
      <p:ext uri="{BB962C8B-B14F-4D97-AF65-F5344CB8AC3E}">
        <p14:creationId xmlns:p14="http://schemas.microsoft.com/office/powerpoint/2010/main" val="244933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C1BEC0CE-FF96-4850-9BC6-5522047A4EFD}" type="slidenum">
              <a:rPr lang="en-GB" altLang="en-US" smtClean="0"/>
              <a:pPr/>
              <a:t>‹#›</a:t>
            </a:fld>
            <a:endParaRPr lang="en-GB"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73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4360E7B1-9A3E-41DB-9454-8150280FD3DF}" type="slidenum">
              <a:rPr lang="en-GB" altLang="en-US" smtClean="0"/>
              <a:pPr/>
              <a:t>‹#›</a:t>
            </a:fld>
            <a:endParaRPr lang="en-GB" altLang="en-US"/>
          </a:p>
        </p:txBody>
      </p:sp>
    </p:spTree>
    <p:extLst>
      <p:ext uri="{BB962C8B-B14F-4D97-AF65-F5344CB8AC3E}">
        <p14:creationId xmlns:p14="http://schemas.microsoft.com/office/powerpoint/2010/main" val="1400085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A5820ADF-B27E-4B56-8E95-F5C4E6C7C422}" type="slidenum">
              <a:rPr lang="en-GB" altLang="en-US" smtClean="0"/>
              <a:pPr/>
              <a:t>‹#›</a:t>
            </a:fld>
            <a:endParaRPr lang="en-GB"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66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F8B2CE98-F06D-47E8-B078-C821F1F705B7}" type="slidenum">
              <a:rPr lang="en-GB" altLang="en-US" smtClean="0"/>
              <a:pPr/>
              <a:t>‹#›</a:t>
            </a:fld>
            <a:endParaRPr lang="en-GB"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740E4CD0-3E20-44C7-A817-38BF64D6D302}" type="slidenum">
              <a:rPr lang="en-GB" altLang="en-US" smtClean="0"/>
              <a:pPr/>
              <a:t>‹#›</a:t>
            </a:fld>
            <a:endParaRPr lang="en-GB" altLang="en-US"/>
          </a:p>
        </p:txBody>
      </p:sp>
    </p:spTree>
    <p:extLst>
      <p:ext uri="{BB962C8B-B14F-4D97-AF65-F5344CB8AC3E}">
        <p14:creationId xmlns:p14="http://schemas.microsoft.com/office/powerpoint/2010/main" val="3020583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A583B4B1-858D-464D-9C01-9D603E5DBBCE}" type="slidenum">
              <a:rPr lang="en-GB" altLang="en-US" smtClean="0"/>
              <a:pPr/>
              <a:t>‹#›</a:t>
            </a:fld>
            <a:endParaRPr lang="en-GB" altLang="en-US"/>
          </a:p>
        </p:txBody>
      </p:sp>
    </p:spTree>
    <p:extLst>
      <p:ext uri="{BB962C8B-B14F-4D97-AF65-F5344CB8AC3E}">
        <p14:creationId xmlns:p14="http://schemas.microsoft.com/office/powerpoint/2010/main" val="1333609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7D63148C-2B84-4C89-9C7D-A5403E0B4477}" type="slidenum">
              <a:rPr lang="en-GB" altLang="en-US" smtClean="0"/>
              <a:pPr/>
              <a:t>‹#›</a:t>
            </a:fld>
            <a:endParaRPr lang="en-GB"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2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9779CA94-4383-4A60-A4A2-89A853E970E8}" type="slidenum">
              <a:rPr lang="en-GB" altLang="en-US" smtClean="0"/>
              <a:pPr/>
              <a:t>‹#›</a:t>
            </a:fld>
            <a:endParaRPr lang="en-GB" altLang="en-US"/>
          </a:p>
        </p:txBody>
      </p:sp>
    </p:spTree>
    <p:extLst>
      <p:ext uri="{BB962C8B-B14F-4D97-AF65-F5344CB8AC3E}">
        <p14:creationId xmlns:p14="http://schemas.microsoft.com/office/powerpoint/2010/main" val="104970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7545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248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256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0831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624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140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2D438112-FF2D-4ED9-9C0A-9C3EF6EF65FE}" type="slidenum">
              <a:rPr lang="en-GB" altLang="en-US" smtClean="0"/>
              <a:pPr/>
              <a:t>‹#›</a:t>
            </a:fld>
            <a:endParaRPr lang="en-GB"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15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C1BEC0CE-FF96-4850-9BC6-5522047A4EFD}" type="slidenum">
              <a:rPr lang="en-GB" altLang="en-US" smtClean="0"/>
              <a:pPr/>
              <a:t>‹#›</a:t>
            </a:fld>
            <a:endParaRPr lang="en-GB" altLang="en-US"/>
          </a:p>
        </p:txBody>
      </p:sp>
    </p:spTree>
    <p:extLst>
      <p:ext uri="{BB962C8B-B14F-4D97-AF65-F5344CB8AC3E}">
        <p14:creationId xmlns:p14="http://schemas.microsoft.com/office/powerpoint/2010/main" val="1168042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EC990950-D4D2-4399-AAEC-00607BE0992F}" type="slidenum">
              <a:rPr lang="en-GB" altLang="en-US" smtClean="0"/>
              <a:pPr/>
              <a:t>‹#›</a:t>
            </a:fld>
            <a:endParaRPr lang="en-GB"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4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4360E7B1-9A3E-41DB-9454-8150280FD3DF}" type="slidenum">
              <a:rPr lang="en-GB" altLang="en-US" smtClean="0"/>
              <a:pPr/>
              <a:t>‹#›</a:t>
            </a:fld>
            <a:endParaRPr lang="en-GB" altLang="en-US"/>
          </a:p>
        </p:txBody>
      </p:sp>
    </p:spTree>
    <p:extLst>
      <p:ext uri="{BB962C8B-B14F-4D97-AF65-F5344CB8AC3E}">
        <p14:creationId xmlns:p14="http://schemas.microsoft.com/office/powerpoint/2010/main" val="161308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8" name="Footer Placeholder 7"/>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9" name="Slide Number Placeholder 8"/>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A5820ADF-B27E-4B56-8E95-F5C4E6C7C422}" type="slidenum">
              <a:rPr lang="en-GB" altLang="en-US" smtClean="0"/>
              <a:pPr/>
              <a:t>‹#›</a:t>
            </a:fld>
            <a:endParaRPr lang="en-GB" altLang="en-US"/>
          </a:p>
        </p:txBody>
      </p:sp>
    </p:spTree>
    <p:extLst>
      <p:ext uri="{BB962C8B-B14F-4D97-AF65-F5344CB8AC3E}">
        <p14:creationId xmlns:p14="http://schemas.microsoft.com/office/powerpoint/2010/main" val="404082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4" name="Footer Placeholder 3"/>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5" name="Slide Number Placeholder 4"/>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F8B2CE98-F06D-47E8-B078-C821F1F705B7}" type="slidenum">
              <a:rPr lang="en-GB" altLang="en-US" smtClean="0"/>
              <a:pPr/>
              <a:t>‹#›</a:t>
            </a:fld>
            <a:endParaRPr lang="en-GB" altLang="en-US"/>
          </a:p>
        </p:txBody>
      </p:sp>
    </p:spTree>
    <p:extLst>
      <p:ext uri="{BB962C8B-B14F-4D97-AF65-F5344CB8AC3E}">
        <p14:creationId xmlns:p14="http://schemas.microsoft.com/office/powerpoint/2010/main" val="123569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3" name="Footer Placeholder 2"/>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4" name="Slide Number Placeholder 3"/>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A583B4B1-858D-464D-9C01-9D603E5DBBCE}" type="slidenum">
              <a:rPr lang="en-GB" altLang="en-US" smtClean="0"/>
              <a:pPr/>
              <a:t>‹#›</a:t>
            </a:fld>
            <a:endParaRPr lang="en-GB" altLang="en-US"/>
          </a:p>
        </p:txBody>
      </p:sp>
    </p:spTree>
    <p:extLst>
      <p:ext uri="{BB962C8B-B14F-4D97-AF65-F5344CB8AC3E}">
        <p14:creationId xmlns:p14="http://schemas.microsoft.com/office/powerpoint/2010/main" val="8341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8"/>
            <a:ext cx="617220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7D63148C-2B84-4C89-9C7D-A5403E0B4477}" type="slidenum">
              <a:rPr lang="en-GB" altLang="en-US" smtClean="0"/>
              <a:pPr/>
              <a:t>‹#›</a:t>
            </a:fld>
            <a:endParaRPr lang="en-GB" altLang="en-US"/>
          </a:p>
        </p:txBody>
      </p:sp>
    </p:spTree>
    <p:extLst>
      <p:ext uri="{BB962C8B-B14F-4D97-AF65-F5344CB8AC3E}">
        <p14:creationId xmlns:p14="http://schemas.microsoft.com/office/powerpoint/2010/main" val="96795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8"/>
            <a:ext cx="6172201"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solidFill>
                  <a:prstClr val="black"/>
                </a:solidFill>
              </a:defRPr>
            </a:lvl1pPr>
          </a:lstStyle>
          <a:p>
            <a:endParaRPr lang="en-GB" altLang="en-US"/>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lvl1pPr>
              <a:defRPr>
                <a:solidFill>
                  <a:prstClr val="black"/>
                </a:solidFill>
              </a:defRPr>
            </a:lvl1pPr>
          </a:lstStyle>
          <a:p>
            <a:endParaRPr lang="en-GB" altLang="en-US"/>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lvl1pPr>
              <a:defRPr>
                <a:solidFill>
                  <a:prstClr val="black"/>
                </a:solidFill>
              </a:defRPr>
            </a:lvl1pPr>
          </a:lstStyle>
          <a:p>
            <a:fld id="{9779CA94-4383-4A60-A4A2-89A853E970E8}" type="slidenum">
              <a:rPr lang="en-GB" altLang="en-US" smtClean="0"/>
              <a:pPr/>
              <a:t>‹#›</a:t>
            </a:fld>
            <a:endParaRPr lang="en-GB" altLang="en-US"/>
          </a:p>
        </p:txBody>
      </p:sp>
    </p:spTree>
    <p:extLst>
      <p:ext uri="{BB962C8B-B14F-4D97-AF65-F5344CB8AC3E}">
        <p14:creationId xmlns:p14="http://schemas.microsoft.com/office/powerpoint/2010/main" val="21593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1"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42300" y="5775327"/>
            <a:ext cx="36512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466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4485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hyperlink" Target="mailto:Emma.williams@canterbury.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hyperlink" Target="mailto:emma.williams@canterbury.ac.uk"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95600" y="1444218"/>
            <a:ext cx="8064500" cy="3168650"/>
          </a:xfrm>
        </p:spPr>
        <p:txBody>
          <a:bodyPr>
            <a:normAutofit fontScale="85000" lnSpcReduction="20000"/>
          </a:bodyPr>
          <a:lstStyle/>
          <a:p>
            <a:pPr algn="l" eaLnBrk="1" hangingPunct="1">
              <a:defRPr/>
            </a:pPr>
            <a:endParaRPr lang="en-GB" sz="1600" b="1" dirty="0" smtClean="0"/>
          </a:p>
          <a:p>
            <a:r>
              <a:rPr lang="en-GB" b="1" dirty="0" smtClean="0"/>
              <a:t>Dr Emma Williams, </a:t>
            </a:r>
            <a:endParaRPr lang="en-GB" dirty="0"/>
          </a:p>
          <a:p>
            <a:r>
              <a:rPr lang="en-GB" b="1" dirty="0" smtClean="0"/>
              <a:t>Director </a:t>
            </a:r>
            <a:r>
              <a:rPr lang="en-GB" b="1" dirty="0"/>
              <a:t>of the Canterbury </a:t>
            </a:r>
            <a:r>
              <a:rPr lang="en-GB" b="1" dirty="0" smtClean="0"/>
              <a:t>Centre </a:t>
            </a:r>
            <a:r>
              <a:rPr lang="en-GB" b="1" dirty="0"/>
              <a:t>for Policing Research</a:t>
            </a:r>
            <a:endParaRPr lang="en-GB" dirty="0"/>
          </a:p>
          <a:p>
            <a:r>
              <a:rPr lang="en-GB" b="1" dirty="0" smtClean="0"/>
              <a:t>Canterbury </a:t>
            </a:r>
            <a:r>
              <a:rPr lang="en-GB" b="1" dirty="0"/>
              <a:t>Christ Church </a:t>
            </a:r>
            <a:r>
              <a:rPr lang="en-GB" b="1" dirty="0" err="1" smtClean="0"/>
              <a:t>Uiversity</a:t>
            </a:r>
            <a:endParaRPr lang="en-GB" dirty="0"/>
          </a:p>
          <a:p>
            <a:r>
              <a:rPr lang="en-GB" b="1" u="sng" dirty="0" smtClean="0">
                <a:hlinkClick r:id="rId4"/>
              </a:rPr>
              <a:t>Emma.williams@canterbury.ac.uk</a:t>
            </a:r>
            <a:endParaRPr lang="en-GB" b="1" u="sng" dirty="0" smtClean="0"/>
          </a:p>
          <a:p>
            <a:endParaRPr lang="en-GB" b="1" u="sng" dirty="0" smtClean="0"/>
          </a:p>
          <a:p>
            <a:r>
              <a:rPr lang="en-GB" b="1" u="sng" dirty="0" smtClean="0"/>
              <a:t>Webinar 22</a:t>
            </a:r>
            <a:r>
              <a:rPr lang="en-GB" b="1" u="sng" baseline="30000" dirty="0" smtClean="0"/>
              <a:t>nd</a:t>
            </a:r>
            <a:r>
              <a:rPr lang="en-GB" b="1" u="sng" dirty="0" smtClean="0"/>
              <a:t> July </a:t>
            </a:r>
          </a:p>
          <a:p>
            <a:r>
              <a:rPr lang="en-GB" b="1" u="sng" dirty="0" smtClean="0"/>
              <a:t>PEQF </a:t>
            </a:r>
            <a:endParaRPr lang="en-GB" b="1" u="sng" dirty="0"/>
          </a:p>
          <a:p>
            <a:r>
              <a:rPr lang="en-GB" b="1" dirty="0" smtClean="0"/>
              <a:t>Readiness </a:t>
            </a:r>
            <a:r>
              <a:rPr lang="en-GB" b="1" dirty="0" smtClean="0"/>
              <a:t>and Graduate </a:t>
            </a:r>
            <a:r>
              <a:rPr lang="en-GB" b="1" dirty="0" smtClean="0"/>
              <a:t>Entry</a:t>
            </a:r>
          </a:p>
          <a:p>
            <a:pPr eaLnBrk="1" hangingPunct="1">
              <a:defRPr/>
            </a:pPr>
            <a:endParaRPr lang="en-GB" sz="3400" b="1" i="1" dirty="0"/>
          </a:p>
        </p:txBody>
      </p:sp>
      <p:sp>
        <p:nvSpPr>
          <p:cNvPr id="2" name="Rectangle 1"/>
          <p:cNvSpPr/>
          <p:nvPr/>
        </p:nvSpPr>
        <p:spPr>
          <a:xfrm>
            <a:off x="1339702" y="3200400"/>
            <a:ext cx="7804298" cy="3139321"/>
          </a:xfrm>
          <a:prstGeom prst="rect">
            <a:avLst/>
          </a:prstGeom>
        </p:spPr>
        <p:txBody>
          <a:bodyPr wrap="square">
            <a:spAutoFit/>
          </a:bodyPr>
          <a:lstStyle/>
          <a:p>
            <a:endParaRPr lang="en-GB" dirty="0" smtClean="0"/>
          </a:p>
          <a:p>
            <a:endParaRPr lang="en-GB" dirty="0"/>
          </a:p>
          <a:p>
            <a:endParaRPr lang="en-GB" dirty="0" smtClean="0"/>
          </a:p>
          <a:p>
            <a:endParaRPr lang="en-GB" dirty="0" smtClean="0"/>
          </a:p>
          <a:p>
            <a:endParaRPr lang="en-GB" dirty="0" smtClean="0"/>
          </a:p>
          <a:p>
            <a:endParaRPr lang="en-GB" dirty="0" smtClean="0"/>
          </a:p>
          <a:p>
            <a:endParaRPr lang="en-GB" dirty="0" smtClean="0"/>
          </a:p>
          <a:p>
            <a:endParaRPr lang="en-GB" dirty="0"/>
          </a:p>
          <a:p>
            <a:endParaRPr lang="en-GB" dirty="0"/>
          </a:p>
          <a:p>
            <a:r>
              <a:rPr lang="en-GB" dirty="0" smtClean="0"/>
              <a:t>Website</a:t>
            </a:r>
            <a:r>
              <a:rPr lang="en-GB" dirty="0"/>
              <a:t>: canterbury.ac.uk/</a:t>
            </a:r>
            <a:r>
              <a:rPr lang="en-GB" dirty="0" err="1"/>
              <a:t>ccpr</a:t>
            </a:r>
            <a:endParaRPr lang="en-GB" dirty="0"/>
          </a:p>
          <a:p>
            <a:r>
              <a:rPr lang="en-GB" dirty="0"/>
              <a:t>Twitter: @</a:t>
            </a:r>
            <a:r>
              <a:rPr lang="en-GB" dirty="0" err="1"/>
              <a:t>CCCUPolRes</a:t>
            </a:r>
            <a:r>
              <a:rPr lang="en-GB" dirty="0"/>
              <a:t> / @</a:t>
            </a:r>
            <a:r>
              <a:rPr lang="en-GB" dirty="0" err="1"/>
              <a:t>EmWilliamsCCCU</a:t>
            </a:r>
            <a:r>
              <a:rPr lang="en-GB" dirty="0"/>
              <a:t> </a:t>
            </a:r>
          </a:p>
        </p:txBody>
      </p:sp>
    </p:spTree>
    <p:custDataLst>
      <p:tags r:id="rId1"/>
    </p:custDataLst>
    <p:extLst>
      <p:ext uri="{BB962C8B-B14F-4D97-AF65-F5344CB8AC3E}">
        <p14:creationId xmlns:p14="http://schemas.microsoft.com/office/powerpoint/2010/main" val="3787149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225" y="397516"/>
            <a:ext cx="9601196" cy="1303867"/>
          </a:xfrm>
        </p:spPr>
        <p:txBody>
          <a:bodyPr/>
          <a:lstStyle/>
          <a:p>
            <a:r>
              <a:rPr lang="en-GB" b="1" dirty="0" smtClean="0"/>
              <a:t>Investment required! </a:t>
            </a:r>
            <a:endParaRPr lang="en-GB" b="1" dirty="0"/>
          </a:p>
        </p:txBody>
      </p:sp>
      <p:sp>
        <p:nvSpPr>
          <p:cNvPr id="3" name="Content Placeholder 2"/>
          <p:cNvSpPr>
            <a:spLocks noGrp="1"/>
          </p:cNvSpPr>
          <p:nvPr>
            <p:ph idx="1"/>
          </p:nvPr>
        </p:nvSpPr>
        <p:spPr>
          <a:xfrm>
            <a:off x="1295401" y="1484027"/>
            <a:ext cx="9601196" cy="4391842"/>
          </a:xfrm>
        </p:spPr>
        <p:txBody>
          <a:bodyPr>
            <a:normAutofit fontScale="92500" lnSpcReduction="20000"/>
          </a:bodyPr>
          <a:lstStyle/>
          <a:p>
            <a:r>
              <a:rPr lang="en-GB" sz="2600" dirty="0" smtClean="0"/>
              <a:t>Investing in current </a:t>
            </a:r>
            <a:r>
              <a:rPr lang="en-GB" sz="2600" dirty="0" smtClean="0"/>
              <a:t>workforce, particularly tutor constables is critical and here is why!</a:t>
            </a:r>
          </a:p>
          <a:p>
            <a:pPr marL="0" indent="0">
              <a:buNone/>
            </a:pPr>
            <a:endParaRPr lang="en-GB" sz="2600" dirty="0" smtClean="0"/>
          </a:p>
          <a:p>
            <a:pPr lvl="1"/>
            <a:r>
              <a:rPr lang="en-GB" sz="2600" dirty="0" smtClean="0"/>
              <a:t>It p</a:t>
            </a:r>
            <a:r>
              <a:rPr lang="en-GB" sz="2600" dirty="0" smtClean="0"/>
              <a:t>ortrays </a:t>
            </a:r>
            <a:r>
              <a:rPr lang="en-GB" sz="2600" dirty="0" smtClean="0"/>
              <a:t>genuine and meaningful messages to current staff about their professionalism</a:t>
            </a:r>
          </a:p>
          <a:p>
            <a:pPr lvl="1"/>
            <a:r>
              <a:rPr lang="en-GB" sz="2600" dirty="0" smtClean="0"/>
              <a:t>It assists </a:t>
            </a:r>
            <a:r>
              <a:rPr lang="en-GB" sz="2600" dirty="0" smtClean="0"/>
              <a:t>them in </a:t>
            </a:r>
            <a:r>
              <a:rPr lang="en-GB" sz="2600" dirty="0" smtClean="0"/>
              <a:t>supporting new officers </a:t>
            </a:r>
            <a:r>
              <a:rPr lang="en-GB" sz="2600" dirty="0" smtClean="0"/>
              <a:t>to </a:t>
            </a:r>
            <a:r>
              <a:rPr lang="en-GB" sz="2600" dirty="0" smtClean="0"/>
              <a:t>understand the </a:t>
            </a:r>
            <a:r>
              <a:rPr lang="en-GB" sz="2600" dirty="0" smtClean="0"/>
              <a:t>learning in a practical </a:t>
            </a:r>
            <a:r>
              <a:rPr lang="en-GB" sz="2600" dirty="0" smtClean="0"/>
              <a:t>context</a:t>
            </a:r>
          </a:p>
          <a:p>
            <a:pPr lvl="1"/>
            <a:r>
              <a:rPr lang="en-GB" sz="2600" dirty="0" smtClean="0"/>
              <a:t>Communications about the PEQF and what it means to current officers is </a:t>
            </a:r>
            <a:r>
              <a:rPr lang="en-GB" sz="2600" dirty="0"/>
              <a:t>vital for fairness and </a:t>
            </a:r>
            <a:r>
              <a:rPr lang="en-GB" sz="2600" dirty="0" smtClean="0"/>
              <a:t>empowerment</a:t>
            </a:r>
            <a:endParaRPr lang="en-GB" sz="2600" dirty="0"/>
          </a:p>
          <a:p>
            <a:pPr lvl="1"/>
            <a:r>
              <a:rPr lang="en-GB" sz="2600" dirty="0" smtClean="0"/>
              <a:t>OR there is a risk they are set up </a:t>
            </a:r>
            <a:r>
              <a:rPr lang="en-GB" sz="2600" dirty="0"/>
              <a:t>to fail and </a:t>
            </a:r>
            <a:r>
              <a:rPr lang="en-GB" sz="2600" dirty="0" smtClean="0"/>
              <a:t>left feeling vulnerable </a:t>
            </a:r>
            <a:r>
              <a:rPr lang="en-GB" sz="2600" dirty="0"/>
              <a:t>in their ability </a:t>
            </a:r>
          </a:p>
          <a:p>
            <a:endParaRPr lang="en-GB" dirty="0"/>
          </a:p>
          <a:p>
            <a:pPr lvl="1"/>
            <a:endParaRPr lang="en-GB" sz="2800" dirty="0" smtClean="0"/>
          </a:p>
          <a:p>
            <a:pPr marL="457200" lvl="1" indent="0">
              <a:buNone/>
            </a:pPr>
            <a:endParaRPr lang="en-GB" dirty="0" smtClean="0"/>
          </a:p>
        </p:txBody>
      </p:sp>
    </p:spTree>
    <p:extLst>
      <p:ext uri="{BB962C8B-B14F-4D97-AF65-F5344CB8AC3E}">
        <p14:creationId xmlns:p14="http://schemas.microsoft.com/office/powerpoint/2010/main" val="30219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35152" y="318977"/>
            <a:ext cx="8518525" cy="5681773"/>
          </a:xfrm>
        </p:spPr>
        <p:txBody>
          <a:bodyPr rtlCol="0">
            <a:normAutofit/>
          </a:bodyPr>
          <a:lstStyle/>
          <a:p>
            <a:pPr marL="0" indent="0" algn="ctr" fontAlgn="auto">
              <a:spcAft>
                <a:spcPts val="0"/>
              </a:spcAft>
              <a:buNone/>
              <a:defRPr/>
            </a:pPr>
            <a:endParaRPr lang="en-GB" sz="3000" dirty="0"/>
          </a:p>
          <a:p>
            <a:pPr marL="0" indent="0" algn="ctr" fontAlgn="auto">
              <a:spcAft>
                <a:spcPts val="0"/>
              </a:spcAft>
              <a:buNone/>
              <a:defRPr/>
            </a:pPr>
            <a:endParaRPr lang="en-GB" sz="3000" dirty="0" smtClean="0"/>
          </a:p>
          <a:p>
            <a:pPr marL="0" indent="0" algn="ctr" fontAlgn="auto">
              <a:spcAft>
                <a:spcPts val="0"/>
              </a:spcAft>
              <a:buNone/>
              <a:defRPr/>
            </a:pPr>
            <a:r>
              <a:rPr lang="en-GB" sz="3000" b="1" dirty="0" smtClean="0"/>
              <a:t>THANKYOU FOR LISTENING! </a:t>
            </a:r>
            <a:endParaRPr lang="en-GB" sz="3000" b="1" dirty="0"/>
          </a:p>
          <a:p>
            <a:pPr marL="0" indent="0" algn="ctr" fontAlgn="auto">
              <a:spcAft>
                <a:spcPts val="0"/>
              </a:spcAft>
              <a:buNone/>
              <a:defRPr/>
            </a:pPr>
            <a:endParaRPr lang="en-GB" sz="3000" b="1" dirty="0" smtClean="0"/>
          </a:p>
          <a:p>
            <a:pPr marL="0" indent="0" algn="ctr" fontAlgn="auto">
              <a:spcAft>
                <a:spcPts val="0"/>
              </a:spcAft>
              <a:buNone/>
              <a:defRPr/>
            </a:pPr>
            <a:endParaRPr lang="en-GB" sz="3000" b="1" dirty="0"/>
          </a:p>
          <a:p>
            <a:pPr marL="0" indent="0" algn="ctr" fontAlgn="auto">
              <a:spcAft>
                <a:spcPts val="0"/>
              </a:spcAft>
              <a:buNone/>
              <a:defRPr/>
            </a:pPr>
            <a:endParaRPr lang="en-GB" sz="3000" b="1" dirty="0" smtClean="0"/>
          </a:p>
          <a:p>
            <a:pPr marL="0" indent="0" algn="ctr" fontAlgn="auto">
              <a:spcAft>
                <a:spcPts val="0"/>
              </a:spcAft>
              <a:buNone/>
              <a:defRPr/>
            </a:pPr>
            <a:r>
              <a:rPr lang="en-GB" sz="3000" b="1" dirty="0" smtClean="0"/>
              <a:t>Emma Williams </a:t>
            </a:r>
            <a:r>
              <a:rPr lang="en-GB" sz="3000" b="1" dirty="0" smtClean="0">
                <a:hlinkClick r:id="rId2"/>
              </a:rPr>
              <a:t>emma.williams@canterbury.ac.uk</a:t>
            </a:r>
            <a:r>
              <a:rPr lang="en-GB" sz="3000" b="1" dirty="0" smtClean="0"/>
              <a:t> </a:t>
            </a:r>
          </a:p>
          <a:p>
            <a:pPr marL="0" indent="0" algn="ctr" fontAlgn="auto">
              <a:spcAft>
                <a:spcPts val="0"/>
              </a:spcAft>
              <a:buNone/>
              <a:defRPr/>
            </a:pPr>
            <a:r>
              <a:rPr lang="en-GB" sz="3000" b="1" dirty="0" smtClean="0">
                <a:solidFill>
                  <a:schemeClr val="accent1">
                    <a:lumMod val="75000"/>
                  </a:schemeClr>
                </a:solidFill>
              </a:rPr>
              <a:t>Twitter - @</a:t>
            </a:r>
            <a:r>
              <a:rPr lang="en-GB" sz="3000" b="1" dirty="0" err="1" smtClean="0">
                <a:solidFill>
                  <a:schemeClr val="accent1">
                    <a:lumMod val="75000"/>
                  </a:schemeClr>
                </a:solidFill>
              </a:rPr>
              <a:t>EmWilliamsCCCU</a:t>
            </a:r>
            <a:endParaRPr lang="en-GB" sz="3000" b="1" dirty="0"/>
          </a:p>
          <a:p>
            <a:pPr marL="0" indent="0" algn="ctr" fontAlgn="auto">
              <a:spcAft>
                <a:spcPts val="0"/>
              </a:spcAft>
              <a:buNone/>
              <a:defRPr/>
            </a:pPr>
            <a:endParaRPr lang="en-GB" sz="3000" b="1" dirty="0"/>
          </a:p>
        </p:txBody>
      </p:sp>
    </p:spTree>
    <p:extLst>
      <p:ext uri="{BB962C8B-B14F-4D97-AF65-F5344CB8AC3E}">
        <p14:creationId xmlns:p14="http://schemas.microsoft.com/office/powerpoint/2010/main" val="155619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455" y="749508"/>
            <a:ext cx="5388936" cy="2592305"/>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b="1" dirty="0" smtClean="0"/>
              <a:t>Professionalisation and its perceived benefits:</a:t>
            </a:r>
            <a:br>
              <a:rPr lang="en-GB" b="1" dirty="0" smtClean="0"/>
            </a:br>
            <a:r>
              <a:rPr lang="en-GB" b="1" dirty="0" smtClean="0"/>
              <a:t/>
            </a:r>
            <a:br>
              <a:rPr lang="en-GB" b="1" dirty="0" smtClean="0"/>
            </a:br>
            <a:r>
              <a:rPr lang="en-GB" sz="2800" dirty="0" smtClean="0">
                <a:solidFill>
                  <a:srgbClr val="0070C0"/>
                </a:solidFill>
              </a:rPr>
              <a:t>Legitimacy</a:t>
            </a:r>
            <a:r>
              <a:rPr lang="en-GB" sz="2800" dirty="0" smtClean="0"/>
              <a:t> </a:t>
            </a:r>
            <a:r>
              <a:rPr lang="en-GB" sz="2800" dirty="0" smtClean="0">
                <a:solidFill>
                  <a:srgbClr val="0070C0"/>
                </a:solidFill>
              </a:rPr>
              <a:t>and Status (inside and out)</a:t>
            </a:r>
            <a:br>
              <a:rPr lang="en-GB" sz="2800" dirty="0" smtClean="0">
                <a:solidFill>
                  <a:srgbClr val="0070C0"/>
                </a:solidFill>
              </a:rPr>
            </a:br>
            <a:r>
              <a:rPr lang="en-GB" sz="2800" dirty="0">
                <a:solidFill>
                  <a:srgbClr val="0070C0"/>
                </a:solidFill>
              </a:rPr>
              <a:t>B</a:t>
            </a:r>
            <a:r>
              <a:rPr lang="en-GB" sz="2800" dirty="0" smtClean="0">
                <a:solidFill>
                  <a:srgbClr val="0070C0"/>
                </a:solidFill>
              </a:rPr>
              <a:t>est practice </a:t>
            </a:r>
            <a:r>
              <a:rPr lang="en-GB" sz="2800" dirty="0" smtClean="0"/>
              <a:t>is captured and shared</a:t>
            </a:r>
            <a:br>
              <a:rPr lang="en-GB" sz="2800" dirty="0" smtClean="0"/>
            </a:br>
            <a:r>
              <a:rPr lang="en-GB" sz="2800" dirty="0" smtClean="0">
                <a:solidFill>
                  <a:srgbClr val="0070C0"/>
                </a:solidFill>
              </a:rPr>
              <a:t>Professional planning </a:t>
            </a:r>
            <a:r>
              <a:rPr lang="en-GB" sz="2800" dirty="0" smtClean="0"/>
              <a:t>– better outcomes</a:t>
            </a:r>
            <a:br>
              <a:rPr lang="en-GB" sz="2800" dirty="0" smtClean="0"/>
            </a:br>
            <a:r>
              <a:rPr lang="en-GB" sz="2800" dirty="0" smtClean="0">
                <a:solidFill>
                  <a:srgbClr val="0070C0"/>
                </a:solidFill>
              </a:rPr>
              <a:t>Ethical and responsible</a:t>
            </a:r>
            <a:r>
              <a:rPr lang="en-GB" sz="2800" dirty="0" smtClean="0"/>
              <a:t> practice</a:t>
            </a:r>
            <a:endParaRPr lang="en-GB" dirty="0"/>
          </a:p>
        </p:txBody>
      </p:sp>
      <p:pic>
        <p:nvPicPr>
          <p:cNvPr id="2050" name="Picture 2" descr="Screen Shot 2016-06-22 at 12.50.05 P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6708" y="1920359"/>
            <a:ext cx="424815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professionalis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6323075" y="1920359"/>
            <a:ext cx="282450" cy="369332"/>
          </a:xfrm>
          <a:prstGeom prst="rect">
            <a:avLst/>
          </a:prstGeom>
        </p:spPr>
        <p:txBody>
          <a:bodyPr wrap="none">
            <a:spAutoFit/>
          </a:bodyPr>
          <a:lstStyle/>
          <a:p>
            <a:r>
              <a:rPr lang="en-GB" dirty="0"/>
              <a:t>L</a:t>
            </a:r>
          </a:p>
        </p:txBody>
      </p:sp>
    </p:spTree>
    <p:extLst>
      <p:ext uri="{BB962C8B-B14F-4D97-AF65-F5344CB8AC3E}">
        <p14:creationId xmlns:p14="http://schemas.microsoft.com/office/powerpoint/2010/main" val="170805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Research rationale</a:t>
            </a:r>
            <a:endParaRPr lang="en-GB" b="1" dirty="0"/>
          </a:p>
        </p:txBody>
      </p:sp>
      <p:sp>
        <p:nvSpPr>
          <p:cNvPr id="3" name="Content Placeholder 2"/>
          <p:cNvSpPr>
            <a:spLocks noGrp="1"/>
          </p:cNvSpPr>
          <p:nvPr>
            <p:ph idx="1"/>
          </p:nvPr>
        </p:nvSpPr>
        <p:spPr>
          <a:xfrm>
            <a:off x="1295401" y="2398426"/>
            <a:ext cx="9601196" cy="3477441"/>
          </a:xfrm>
        </p:spPr>
        <p:txBody>
          <a:bodyPr>
            <a:normAutofit lnSpcReduction="10000"/>
          </a:bodyPr>
          <a:lstStyle/>
          <a:p>
            <a:r>
              <a:rPr lang="en-GB" dirty="0" smtClean="0"/>
              <a:t>MOPAC and Open University </a:t>
            </a:r>
            <a:r>
              <a:rPr lang="en-GB" dirty="0" smtClean="0"/>
              <a:t>(2018) – </a:t>
            </a:r>
            <a:r>
              <a:rPr lang="en-GB" dirty="0" smtClean="0"/>
              <a:t>Transforming Learning </a:t>
            </a:r>
            <a:r>
              <a:rPr lang="en-GB" dirty="0" smtClean="0"/>
              <a:t>and Development </a:t>
            </a:r>
            <a:r>
              <a:rPr lang="en-GB" dirty="0" smtClean="0"/>
              <a:t>work on preparedness for reforms in training and education </a:t>
            </a:r>
          </a:p>
          <a:p>
            <a:r>
              <a:rPr lang="en-GB" dirty="0" smtClean="0"/>
              <a:t>CCPR (Williams et al, 2019) – perspectives of student police officers already in the job – personal professionalism and ability to apply new knowledge</a:t>
            </a:r>
          </a:p>
          <a:p>
            <a:r>
              <a:rPr lang="en-GB" dirty="0" smtClean="0"/>
              <a:t>Traditional </a:t>
            </a:r>
            <a:r>
              <a:rPr lang="en-GB" dirty="0"/>
              <a:t>police learning transfers cultural, </a:t>
            </a:r>
            <a:r>
              <a:rPr lang="en-GB" dirty="0" smtClean="0"/>
              <a:t>craft </a:t>
            </a:r>
            <a:r>
              <a:rPr lang="en-GB" dirty="0"/>
              <a:t>knowledge to new officers (Williams and Cockcroft, 2019)</a:t>
            </a:r>
          </a:p>
          <a:p>
            <a:r>
              <a:rPr lang="en-GB" dirty="0" smtClean="0"/>
              <a:t>PFEW </a:t>
            </a:r>
            <a:r>
              <a:rPr lang="en-GB" dirty="0" smtClean="0"/>
              <a:t>– apprentice research – study time, abstraction</a:t>
            </a:r>
            <a:r>
              <a:rPr lang="en-GB" dirty="0" smtClean="0"/>
              <a:t>, </a:t>
            </a:r>
            <a:r>
              <a:rPr lang="en-GB" dirty="0" smtClean="0"/>
              <a:t>use of knowledge </a:t>
            </a:r>
            <a:r>
              <a:rPr lang="en-GB" dirty="0" smtClean="0"/>
              <a:t> </a:t>
            </a:r>
            <a:endParaRPr lang="en-GB" dirty="0" smtClean="0"/>
          </a:p>
          <a:p>
            <a:r>
              <a:rPr lang="en-GB" dirty="0" smtClean="0"/>
              <a:t>BUT – what about those involved in supervising the new PCDA recruits </a:t>
            </a:r>
            <a:endParaRPr lang="en-GB" dirty="0"/>
          </a:p>
        </p:txBody>
      </p:sp>
    </p:spTree>
    <p:extLst>
      <p:ext uri="{BB962C8B-B14F-4D97-AF65-F5344CB8AC3E}">
        <p14:creationId xmlns:p14="http://schemas.microsoft.com/office/powerpoint/2010/main" val="4045739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484026"/>
            <a:ext cx="9601196" cy="4391842"/>
          </a:xfrm>
        </p:spPr>
        <p:txBody>
          <a:bodyPr/>
          <a:lstStyle/>
          <a:p>
            <a:pPr marL="0" indent="0">
              <a:buNone/>
            </a:pPr>
            <a:r>
              <a:rPr lang="en-GB" dirty="0"/>
              <a:t>From Williams, Norman and Rowe, </a:t>
            </a:r>
            <a:r>
              <a:rPr lang="en-GB" dirty="0" smtClean="0"/>
              <a:t>2018</a:t>
            </a:r>
          </a:p>
          <a:p>
            <a:pPr marL="0" indent="0">
              <a:buNone/>
            </a:pPr>
            <a:endParaRPr lang="en-GB" i="1" dirty="0"/>
          </a:p>
          <a:p>
            <a:pPr marL="0" indent="0">
              <a:buNone/>
            </a:pPr>
            <a:r>
              <a:rPr lang="en-GB" i="1" dirty="0" smtClean="0"/>
              <a:t>‘</a:t>
            </a:r>
            <a:r>
              <a:rPr lang="en-GB" i="1" dirty="0"/>
              <a:t>Nobody asks the bottom levels how they think it (</a:t>
            </a:r>
            <a:r>
              <a:rPr lang="en-GB" dirty="0"/>
              <a:t>change</a:t>
            </a:r>
            <a:r>
              <a:rPr lang="en-GB" i="1" dirty="0"/>
              <a:t>) should be run and yet it had always been suggested through the literature that the best way to manage change was to start at the bottom, see what needs changing and then work it up.  </a:t>
            </a:r>
            <a:r>
              <a:rPr lang="en-GB" i="1" dirty="0" smtClean="0"/>
              <a:t>Something I was involved with at work </a:t>
            </a:r>
            <a:r>
              <a:rPr lang="en-GB" i="1" dirty="0"/>
              <a:t>was in direct conflict with that and even though I said, you know, there are writers, there are academics, there are people that manage change professionally that say you're doing this wrong, it kind of got ignored.” (Participant 7, female)</a:t>
            </a:r>
          </a:p>
          <a:p>
            <a:endParaRPr lang="en-GB" dirty="0"/>
          </a:p>
        </p:txBody>
      </p:sp>
    </p:spTree>
    <p:extLst>
      <p:ext uri="{BB962C8B-B14F-4D97-AF65-F5344CB8AC3E}">
        <p14:creationId xmlns:p14="http://schemas.microsoft.com/office/powerpoint/2010/main" val="85907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67" y="794480"/>
            <a:ext cx="10515600" cy="816863"/>
          </a:xfrm>
        </p:spPr>
        <p:txBody>
          <a:bodyPr>
            <a:normAutofit/>
          </a:bodyPr>
          <a:lstStyle/>
          <a:p>
            <a:r>
              <a:rPr lang="en-GB" sz="3200" b="1" dirty="0" smtClean="0"/>
              <a:t>Research AIMS</a:t>
            </a:r>
            <a:endParaRPr lang="en-GB" sz="3200" b="1" dirty="0"/>
          </a:p>
        </p:txBody>
      </p:sp>
      <p:sp>
        <p:nvSpPr>
          <p:cNvPr id="6" name="Content Placeholder 5">
            <a:extLst>
              <a:ext uri="{FF2B5EF4-FFF2-40B4-BE49-F238E27FC236}">
                <a16:creationId xmlns:a16="http://schemas.microsoft.com/office/drawing/2014/main" id="{36C42B65-B29B-4736-B405-9B59367C5CC2}"/>
              </a:ext>
            </a:extLst>
          </p:cNvPr>
          <p:cNvSpPr>
            <a:spLocks noGrp="1"/>
          </p:cNvSpPr>
          <p:nvPr>
            <p:ph idx="1"/>
          </p:nvPr>
        </p:nvSpPr>
        <p:spPr>
          <a:xfrm>
            <a:off x="827567" y="1469036"/>
            <a:ext cx="10515600" cy="5080619"/>
          </a:xfrm>
        </p:spPr>
        <p:txBody>
          <a:bodyPr>
            <a:normAutofit/>
          </a:bodyPr>
          <a:lstStyle/>
          <a:p>
            <a:pPr marL="0" indent="0">
              <a:buNone/>
            </a:pPr>
            <a:endParaRPr lang="en-GB" dirty="0" smtClean="0">
              <a:solidFill>
                <a:srgbClr val="0070C0"/>
              </a:solidFill>
            </a:endParaRPr>
          </a:p>
          <a:p>
            <a:pPr marL="0" indent="0">
              <a:buNone/>
            </a:pPr>
            <a:r>
              <a:rPr lang="en-GB" dirty="0" smtClean="0"/>
              <a:t>1: to explore the perceptions of police officers and staff around the organisational readiness of their constabulary to manage and develop new degree level entry recruits and those undertaking personal study</a:t>
            </a:r>
          </a:p>
          <a:p>
            <a:pPr marL="0" indent="0">
              <a:buNone/>
            </a:pPr>
            <a:endParaRPr lang="en-GB" dirty="0" smtClean="0"/>
          </a:p>
          <a:p>
            <a:pPr marL="0" indent="0">
              <a:buNone/>
            </a:pPr>
            <a:r>
              <a:rPr lang="en-GB" dirty="0" smtClean="0"/>
              <a:t>2: To identify promising practice in the preparedness of police organisations</a:t>
            </a:r>
          </a:p>
          <a:p>
            <a:pPr marL="0" indent="0">
              <a:buNone/>
            </a:pPr>
            <a:endParaRPr lang="en-GB" dirty="0" smtClean="0"/>
          </a:p>
          <a:p>
            <a:pPr marL="0" indent="0">
              <a:buNone/>
            </a:pPr>
            <a:r>
              <a:rPr lang="en-GB" dirty="0" smtClean="0"/>
              <a:t>3: To identify barriers to the successful implementation and embedding </a:t>
            </a:r>
          </a:p>
          <a:p>
            <a:pPr marL="0" indent="0">
              <a:buNone/>
            </a:pPr>
            <a:r>
              <a:rPr lang="en-GB" dirty="0" smtClean="0"/>
              <a:t>of new knowledge from the PEQF within the police</a:t>
            </a:r>
          </a:p>
          <a:p>
            <a:endParaRPr lang="en-GB" dirty="0"/>
          </a:p>
        </p:txBody>
      </p:sp>
    </p:spTree>
    <p:extLst>
      <p:ext uri="{BB962C8B-B14F-4D97-AF65-F5344CB8AC3E}">
        <p14:creationId xmlns:p14="http://schemas.microsoft.com/office/powerpoint/2010/main" val="383265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Communications and implications</a:t>
            </a:r>
            <a:endParaRPr lang="en-GB" b="1" dirty="0"/>
          </a:p>
        </p:txBody>
      </p:sp>
      <p:sp>
        <p:nvSpPr>
          <p:cNvPr id="3" name="Content Placeholder 2"/>
          <p:cNvSpPr>
            <a:spLocks noGrp="1"/>
          </p:cNvSpPr>
          <p:nvPr>
            <p:ph idx="1"/>
          </p:nvPr>
        </p:nvSpPr>
        <p:spPr>
          <a:xfrm>
            <a:off x="1295401" y="1963711"/>
            <a:ext cx="9601196" cy="3912157"/>
          </a:xfrm>
        </p:spPr>
        <p:txBody>
          <a:bodyPr>
            <a:normAutofit/>
          </a:bodyPr>
          <a:lstStyle/>
          <a:p>
            <a:r>
              <a:rPr lang="en-GB" i="1" dirty="0"/>
              <a:t>‘I did a google search on PEQF when I knew I was coming to this interview’ (Sergeant)</a:t>
            </a:r>
          </a:p>
          <a:p>
            <a:pPr marL="0" indent="0">
              <a:buNone/>
            </a:pPr>
            <a:r>
              <a:rPr lang="en-GB" dirty="0"/>
              <a:t>76% of survey respondents claimed they had received </a:t>
            </a:r>
            <a:r>
              <a:rPr lang="en-GB" dirty="0" smtClean="0"/>
              <a:t>no </a:t>
            </a:r>
            <a:r>
              <a:rPr lang="en-GB" dirty="0"/>
              <a:t>central or local information about the PEQF or what it meant for them.</a:t>
            </a:r>
          </a:p>
          <a:p>
            <a:pPr marL="0" indent="0">
              <a:buNone/>
            </a:pPr>
            <a:r>
              <a:rPr lang="en-GB" dirty="0" smtClean="0"/>
              <a:t>Unknown </a:t>
            </a:r>
            <a:r>
              <a:rPr lang="en-GB" dirty="0"/>
              <a:t>ground and a lack of time:</a:t>
            </a:r>
          </a:p>
          <a:p>
            <a:pPr marL="0" indent="0">
              <a:buNone/>
            </a:pPr>
            <a:r>
              <a:rPr lang="en-GB" i="1" dirty="0"/>
              <a:t>‘The C of P think we are a can do organisation but this is such an enormous change – we need more support from the centre. All out time is taken up managing HEI stuff and there has been no communication locally as a result (L&amp;D rep)</a:t>
            </a:r>
          </a:p>
          <a:p>
            <a:pPr marL="0" indent="0">
              <a:buNone/>
            </a:pPr>
            <a:endParaRPr lang="en-GB" i="1" dirty="0"/>
          </a:p>
        </p:txBody>
      </p:sp>
    </p:spTree>
    <p:extLst>
      <p:ext uri="{BB962C8B-B14F-4D97-AF65-F5344CB8AC3E}">
        <p14:creationId xmlns:p14="http://schemas.microsoft.com/office/powerpoint/2010/main" val="35313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3" y="341853"/>
            <a:ext cx="10058398" cy="1303867"/>
          </a:xfrm>
        </p:spPr>
        <p:txBody>
          <a:bodyPr/>
          <a:lstStyle/>
          <a:p>
            <a:r>
              <a:rPr lang="en-GB" b="1" dirty="0" smtClean="0"/>
              <a:t>Receptivity to new knowledge</a:t>
            </a:r>
            <a:endParaRPr lang="en-GB" b="1" dirty="0"/>
          </a:p>
        </p:txBody>
      </p:sp>
      <p:sp>
        <p:nvSpPr>
          <p:cNvPr id="3" name="Content Placeholder 2"/>
          <p:cNvSpPr>
            <a:spLocks noGrp="1"/>
          </p:cNvSpPr>
          <p:nvPr>
            <p:ph idx="1"/>
          </p:nvPr>
        </p:nvSpPr>
        <p:spPr>
          <a:xfrm>
            <a:off x="838201" y="1181025"/>
            <a:ext cx="10515600" cy="4486273"/>
          </a:xfrm>
        </p:spPr>
        <p:txBody>
          <a:bodyPr>
            <a:normAutofit fontScale="25000" lnSpcReduction="20000"/>
          </a:bodyPr>
          <a:lstStyle/>
          <a:p>
            <a:pPr marL="0" indent="0">
              <a:buNone/>
            </a:pPr>
            <a:endParaRPr lang="en-GB" dirty="0" smtClean="0"/>
          </a:p>
          <a:p>
            <a:r>
              <a:rPr lang="en-GB" sz="8000" dirty="0" smtClean="0"/>
              <a:t>‘Artisan and craft knowledge’ v ‘academic knowledge’ – the value of knowledge</a:t>
            </a:r>
          </a:p>
          <a:p>
            <a:pPr marL="0" indent="0">
              <a:buNone/>
            </a:pPr>
            <a:r>
              <a:rPr lang="en-GB" sz="8000" i="1" dirty="0" smtClean="0"/>
              <a:t>‘The PEQF devalues the experience you’ve got on the job. We have learnt from failures, taken bollockings and developed ourselves’ (Sergeant</a:t>
            </a:r>
            <a:r>
              <a:rPr lang="en-GB" sz="8000" i="1" dirty="0" smtClean="0"/>
              <a:t>)</a:t>
            </a:r>
          </a:p>
          <a:p>
            <a:pPr marL="0" indent="0">
              <a:buNone/>
            </a:pPr>
            <a:r>
              <a:rPr lang="en-GB" sz="8000" i="1" dirty="0" smtClean="0"/>
              <a:t> </a:t>
            </a:r>
            <a:r>
              <a:rPr lang="en-GB" sz="8000" i="1" dirty="0" smtClean="0"/>
              <a:t>‘How do you deal with a violent person - It’s not to do with having a degree – its about being able to speak to people’ (Sergeant</a:t>
            </a:r>
            <a:r>
              <a:rPr lang="en-GB" sz="8000" i="1" dirty="0" smtClean="0"/>
              <a:t>)</a:t>
            </a:r>
          </a:p>
          <a:p>
            <a:pPr marL="0" indent="0">
              <a:buNone/>
            </a:pPr>
            <a:endParaRPr lang="en-GB" sz="8000" i="1" dirty="0" smtClean="0"/>
          </a:p>
          <a:p>
            <a:pPr marL="0" indent="0">
              <a:buNone/>
            </a:pPr>
            <a:r>
              <a:rPr lang="en-GB" sz="8000" i="1" dirty="0" smtClean="0"/>
              <a:t>‘How </a:t>
            </a:r>
            <a:r>
              <a:rPr lang="en-GB" sz="8000" i="1" dirty="0"/>
              <a:t>much input is there on wellbeing, the stress of job and those kinds of things., You can’t easily learn that in a book’ (Sergeant)</a:t>
            </a:r>
          </a:p>
          <a:p>
            <a:pPr marL="0" indent="0">
              <a:buNone/>
            </a:pPr>
            <a:endParaRPr lang="en-GB" sz="8000" i="1" dirty="0" smtClean="0"/>
          </a:p>
          <a:p>
            <a:r>
              <a:rPr lang="en-GB" sz="8000" dirty="0" smtClean="0"/>
              <a:t>Specialist knowledge v any old knowledge – cyber, CSE – but why for a response officer</a:t>
            </a:r>
            <a:r>
              <a:rPr lang="en-GB" sz="8000" dirty="0" smtClean="0"/>
              <a:t>?</a:t>
            </a:r>
          </a:p>
          <a:p>
            <a:pPr marL="0" indent="0">
              <a:buNone/>
            </a:pPr>
            <a:endParaRPr lang="en-GB" sz="8000" dirty="0" smtClean="0"/>
          </a:p>
          <a:p>
            <a:r>
              <a:rPr lang="en-GB" sz="8000" dirty="0" smtClean="0"/>
              <a:t>Organisational receptiveness to knowledge – the limits of structures and processes inside the police</a:t>
            </a:r>
          </a:p>
          <a:p>
            <a:pPr marL="0" indent="0">
              <a:buNone/>
            </a:pPr>
            <a:r>
              <a:rPr lang="en-GB" sz="8000" i="1" dirty="0" smtClean="0"/>
              <a:t>‘</a:t>
            </a:r>
            <a:r>
              <a:rPr lang="en-GB" sz="8000" i="1" dirty="0" smtClean="0"/>
              <a:t>So you go to a domestic you fill in a form. You go to another job and you do that again regardless of the circumstances. The use of discretion is drifting away and that comes from the senior levels… you won’t be able to use this degree in practice’ (Inspector)</a:t>
            </a:r>
          </a:p>
          <a:p>
            <a:endParaRPr lang="en-GB" sz="3600" dirty="0"/>
          </a:p>
          <a:p>
            <a:pPr marL="0" indent="0">
              <a:buNone/>
            </a:pPr>
            <a:endParaRPr lang="en-GB" sz="3600" dirty="0"/>
          </a:p>
        </p:txBody>
      </p:sp>
    </p:spTree>
    <p:extLst>
      <p:ext uri="{BB962C8B-B14F-4D97-AF65-F5344CB8AC3E}">
        <p14:creationId xmlns:p14="http://schemas.microsoft.com/office/powerpoint/2010/main" val="1036964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9568"/>
            <a:ext cx="9601196" cy="1626432"/>
          </a:xfrm>
        </p:spPr>
        <p:txBody>
          <a:bodyPr/>
          <a:lstStyle/>
          <a:p>
            <a:r>
              <a:rPr lang="en-GB" b="1" dirty="0" smtClean="0"/>
              <a:t>Impact on Supervisors</a:t>
            </a:r>
            <a:endParaRPr lang="en-GB" b="1" dirty="0"/>
          </a:p>
        </p:txBody>
      </p:sp>
      <p:sp>
        <p:nvSpPr>
          <p:cNvPr id="3" name="Content Placeholder 2"/>
          <p:cNvSpPr>
            <a:spLocks noGrp="1"/>
          </p:cNvSpPr>
          <p:nvPr>
            <p:ph idx="1"/>
          </p:nvPr>
        </p:nvSpPr>
        <p:spPr>
          <a:xfrm>
            <a:off x="1295401" y="659568"/>
            <a:ext cx="9601196" cy="5216301"/>
          </a:xfrm>
        </p:spPr>
        <p:txBody>
          <a:bodyPr>
            <a:normAutofit fontScale="92500"/>
          </a:bodyPr>
          <a:lstStyle/>
          <a:p>
            <a:endParaRPr lang="en-GB" dirty="0" smtClean="0"/>
          </a:p>
          <a:p>
            <a:endParaRPr lang="en-GB" dirty="0"/>
          </a:p>
          <a:p>
            <a:endParaRPr lang="en-GB" dirty="0" smtClean="0"/>
          </a:p>
          <a:p>
            <a:r>
              <a:rPr lang="en-GB" dirty="0" smtClean="0"/>
              <a:t>Supervisors </a:t>
            </a:r>
            <a:r>
              <a:rPr lang="en-GB" dirty="0" smtClean="0"/>
              <a:t>felt ill-equipped to filter information down to their teams and this was heightened by the range of different entry options within policing</a:t>
            </a:r>
          </a:p>
          <a:p>
            <a:pPr marL="0" indent="0">
              <a:buNone/>
            </a:pPr>
            <a:r>
              <a:rPr lang="en-GB" i="1" dirty="0" smtClean="0"/>
              <a:t>‘You look at direct entry, you look at police now, now you are looking at PEQF, it just seems there are so many ways to come into the police service now – it is getting confusing’ (Sergeant)</a:t>
            </a:r>
          </a:p>
          <a:p>
            <a:r>
              <a:rPr lang="en-GB" dirty="0" smtClean="0"/>
              <a:t>How to advise potential tutor constables about their role in supporting new officers. Assessments and required training.</a:t>
            </a:r>
          </a:p>
          <a:p>
            <a:pPr marL="0" indent="0">
              <a:buNone/>
            </a:pPr>
            <a:r>
              <a:rPr lang="en-GB" i="1" dirty="0" smtClean="0"/>
              <a:t>‘What are the performance expectations of the tutees and how could I get that tutor to understand that. The tutors need to go away for a week and learn what the expectations are because if you don’t know that.. Without understanding that, we can’t really offer support’ (Sergeant)</a:t>
            </a:r>
            <a:endParaRPr lang="en-GB" i="1" dirty="0"/>
          </a:p>
        </p:txBody>
      </p:sp>
    </p:spTree>
    <p:extLst>
      <p:ext uri="{BB962C8B-B14F-4D97-AF65-F5344CB8AC3E}">
        <p14:creationId xmlns:p14="http://schemas.microsoft.com/office/powerpoint/2010/main" val="3531357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Solutions</a:t>
            </a:r>
            <a:endParaRPr lang="en-GB" b="1" dirty="0"/>
          </a:p>
        </p:txBody>
      </p:sp>
      <p:sp>
        <p:nvSpPr>
          <p:cNvPr id="3" name="Content Placeholder 2"/>
          <p:cNvSpPr>
            <a:spLocks noGrp="1"/>
          </p:cNvSpPr>
          <p:nvPr>
            <p:ph idx="1"/>
          </p:nvPr>
        </p:nvSpPr>
        <p:spPr>
          <a:xfrm>
            <a:off x="1295401" y="2053653"/>
            <a:ext cx="9601196" cy="3822216"/>
          </a:xfrm>
        </p:spPr>
        <p:txBody>
          <a:bodyPr>
            <a:normAutofit fontScale="92500" lnSpcReduction="20000"/>
          </a:bodyPr>
          <a:lstStyle/>
          <a:p>
            <a:r>
              <a:rPr lang="en-GB" sz="2600" dirty="0" smtClean="0"/>
              <a:t>Offering PCDA learning materials for tutor upskilling, fairness and development</a:t>
            </a:r>
          </a:p>
          <a:p>
            <a:pPr marL="0" indent="0">
              <a:buNone/>
            </a:pPr>
            <a:r>
              <a:rPr lang="en-GB" sz="2600" i="1" dirty="0"/>
              <a:t>‘Some people won’t want to be a tutor because they’ll feel like they haven’t got the academic background to support the new recruits… I’ll be honest I’ll struggle with that’(Sergeant)</a:t>
            </a:r>
          </a:p>
          <a:p>
            <a:r>
              <a:rPr lang="en-GB" sz="2600" dirty="0" smtClean="0"/>
              <a:t>Academic knowledge not met with the same knowledge base BUT:</a:t>
            </a:r>
          </a:p>
          <a:p>
            <a:pPr marL="457200" lvl="1" indent="0">
              <a:buNone/>
            </a:pPr>
            <a:r>
              <a:rPr lang="en-GB" sz="2800" i="1" dirty="0"/>
              <a:t>‘CPD competes with all else. DA matters are really important, safeguarding is really important, disclosures really important….then we've got the organisational development stuff like PEQF and transformation. Then there is leadership. So the biggest challenge is getting them to understand the importance of everyone’s professional development’ (L&amp;D)</a:t>
            </a:r>
          </a:p>
          <a:p>
            <a:pPr marL="0" indent="0">
              <a:buNone/>
            </a:pPr>
            <a:endParaRPr lang="en-GB" i="1" dirty="0"/>
          </a:p>
        </p:txBody>
      </p:sp>
    </p:spTree>
    <p:extLst>
      <p:ext uri="{BB962C8B-B14F-4D97-AF65-F5344CB8AC3E}">
        <p14:creationId xmlns:p14="http://schemas.microsoft.com/office/powerpoint/2010/main" val="21871066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13942</TotalTime>
  <Words>988</Words>
  <Application>Microsoft Office PowerPoint</Application>
  <PresentationFormat>Widescreen</PresentationFormat>
  <Paragraphs>98</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Garamond</vt:lpstr>
      <vt:lpstr>1_Office Theme</vt:lpstr>
      <vt:lpstr>Organic</vt:lpstr>
      <vt:lpstr>PowerPoint Presentation</vt:lpstr>
      <vt:lpstr>   Professionalisation and its perceived benefits:  Legitimacy and Status (inside and out) Best practice is captured and shared Professional planning – better outcomes Ethical and responsible practice</vt:lpstr>
      <vt:lpstr>Research rationale</vt:lpstr>
      <vt:lpstr>PowerPoint Presentation</vt:lpstr>
      <vt:lpstr>Research AIMS</vt:lpstr>
      <vt:lpstr>Communications and implications</vt:lpstr>
      <vt:lpstr>Receptivity to new knowledge</vt:lpstr>
      <vt:lpstr>Impact on Supervisors</vt:lpstr>
      <vt:lpstr>Solutions</vt:lpstr>
      <vt:lpstr>Investment required! </vt:lpstr>
      <vt:lpstr>PowerPoint Presentation</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 Steve (steve.tong@canterbury.ac.uk)</dc:creator>
  <cp:lastModifiedBy>Emma</cp:lastModifiedBy>
  <cp:revision>103</cp:revision>
  <dcterms:created xsi:type="dcterms:W3CDTF">2017-12-02T13:06:46Z</dcterms:created>
  <dcterms:modified xsi:type="dcterms:W3CDTF">2020-07-22T12:42:33Z</dcterms:modified>
</cp:coreProperties>
</file>