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Skin coloured targets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exploration of how they are perceived by frontline officers with regards to procedural justice</a:t>
            </a:r>
          </a:p>
        </p:txBody>
      </p:sp>
    </p:spTree>
    <p:extLst>
      <p:ext uri="{BB962C8B-B14F-4D97-AF65-F5344CB8AC3E}">
        <p14:creationId xmlns:p14="http://schemas.microsoft.com/office/powerpoint/2010/main" val="345974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http://4vector.com/i/free-vector-caution-two-way-street-clip-art_110380_Caution_Two_Way_Street_clip_art_high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222" y="3509434"/>
            <a:ext cx="27051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72" y="643467"/>
            <a:ext cx="3606800" cy="27051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GB" dirty="0"/>
              <a:t>Ultimately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24" y="1996017"/>
            <a:ext cx="6176776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/>
              <a:t>BME officers who are recruited or selected receive a covert questioning of their competence.</a:t>
            </a:r>
          </a:p>
          <a:p>
            <a:pPr algn="ctr"/>
            <a:endParaRPr lang="en-GB" sz="2400" b="1" dirty="0"/>
          </a:p>
          <a:p>
            <a:pPr marL="0" indent="0" algn="ctr">
              <a:buNone/>
            </a:pPr>
            <a:r>
              <a:rPr lang="en-GB" sz="2400" b="1" dirty="0"/>
              <a:t>Are they there because of the targets, or are they there because they can do the job?</a:t>
            </a:r>
          </a:p>
          <a:p>
            <a:pPr marL="0" indent="0" algn="ctr">
              <a:buNone/>
            </a:pPr>
            <a:r>
              <a:rPr lang="en-GB" sz="2400" b="1" dirty="0"/>
              <a:t>Were they really as good as the other candidates?</a:t>
            </a:r>
          </a:p>
          <a:p>
            <a:pPr marL="0" indent="0" algn="ctr">
              <a:buNone/>
            </a:pPr>
            <a:r>
              <a:rPr lang="en-GB" sz="2400" b="1" dirty="0"/>
              <a:t>Did better people choose not to apply?</a:t>
            </a:r>
          </a:p>
        </p:txBody>
      </p:sp>
    </p:spTree>
    <p:extLst>
      <p:ext uri="{BB962C8B-B14F-4D97-AF65-F5344CB8AC3E}">
        <p14:creationId xmlns:p14="http://schemas.microsoft.com/office/powerpoint/2010/main" val="15980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18" name="Picture 2" descr="http://www.sparkplugging.com/freelance-parent/wp-content/uploads/2008/09/sc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r="27589" b="-1"/>
          <a:stretch/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GB" dirty="0"/>
              <a:t>Making informed decisions…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743" y="2285999"/>
            <a:ext cx="5793475" cy="40316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b="1" dirty="0"/>
              <a:t>With these consequences in mind, is using targets within the policing environment, conducive to solving the problem for which they were designed?</a:t>
            </a:r>
          </a:p>
          <a:p>
            <a:pPr marL="0" indent="0">
              <a:buNone/>
            </a:pPr>
            <a:r>
              <a:rPr lang="en-GB" sz="2800" b="1" dirty="0"/>
              <a:t>Are targets and the methods of managing them not just frustrating purpose, but actively working against it?</a:t>
            </a:r>
          </a:p>
          <a:p>
            <a:pPr marL="0" indent="0">
              <a:buNone/>
            </a:pPr>
            <a:r>
              <a:rPr lang="en-GB" sz="2800" b="1" dirty="0"/>
              <a:t>If the theory of procedural justice is followed through, what are the wider consequences of the use of these targets?</a:t>
            </a:r>
          </a:p>
        </p:txBody>
      </p:sp>
    </p:spTree>
    <p:extLst>
      <p:ext uri="{BB962C8B-B14F-4D97-AF65-F5344CB8AC3E}">
        <p14:creationId xmlns:p14="http://schemas.microsoft.com/office/powerpoint/2010/main" val="8254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00" y="645106"/>
            <a:ext cx="6322587" cy="5247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492" y="1369291"/>
            <a:ext cx="3656419" cy="4283364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Is it possible that our current methods of approaching diversity not only do not help to solve our problems, but actually contribute to them?</a:t>
            </a:r>
          </a:p>
        </p:txBody>
      </p:sp>
    </p:spTree>
    <p:extLst>
      <p:ext uri="{BB962C8B-B14F-4D97-AF65-F5344CB8AC3E}">
        <p14:creationId xmlns:p14="http://schemas.microsoft.com/office/powerpoint/2010/main" val="7569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hepeoplespension.co.uk/wp-content/uploads/2015/03/1_Planning_ahead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8" r="-1" b="-1"/>
          <a:stretch/>
        </p:blipFill>
        <p:spPr bwMode="auto">
          <a:xfrm>
            <a:off x="-258" y="-376"/>
            <a:ext cx="121886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GB" dirty="0"/>
              <a:t>Looking ahead…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636" y="1808018"/>
            <a:ext cx="9601200" cy="424180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Far more research is necessary to understand the problem that we are trying to solve.</a:t>
            </a:r>
          </a:p>
          <a:p>
            <a:pPr algn="ctr"/>
            <a:r>
              <a:rPr lang="en-GB" sz="2400" dirty="0"/>
              <a:t>Is representation really about numbers? Or is it about legitimacy – confidence and trust in particular?</a:t>
            </a:r>
          </a:p>
          <a:p>
            <a:pPr algn="ctr"/>
            <a:r>
              <a:rPr lang="en-GB" sz="2400" dirty="0"/>
              <a:t>When we reach ‘reflection’ is the representation ‘problem’ solved?</a:t>
            </a:r>
          </a:p>
          <a:p>
            <a:pPr algn="ctr"/>
            <a:r>
              <a:rPr lang="en-GB" sz="2400" dirty="0"/>
              <a:t>Why do under-represented groups not want to join the police?</a:t>
            </a:r>
          </a:p>
          <a:p>
            <a:pPr algn="ctr"/>
            <a:r>
              <a:rPr lang="en-GB" sz="2400" dirty="0"/>
              <a:t>Are our current processes really up to the job? Why do we need positive action in the first place?</a:t>
            </a:r>
          </a:p>
          <a:p>
            <a:pPr algn="ctr"/>
            <a:r>
              <a:rPr lang="en-GB" sz="3200" dirty="0"/>
              <a:t>We MUST get better at engagement as a service.</a:t>
            </a:r>
          </a:p>
        </p:txBody>
      </p:sp>
    </p:spTree>
    <p:extLst>
      <p:ext uri="{BB962C8B-B14F-4D97-AF65-F5344CB8AC3E}">
        <p14:creationId xmlns:p14="http://schemas.microsoft.com/office/powerpoint/2010/main" val="1995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9" y="371764"/>
            <a:ext cx="2467037" cy="1373909"/>
          </a:xfrm>
        </p:spPr>
        <p:txBody>
          <a:bodyPr>
            <a:normAutofit/>
          </a:bodyPr>
          <a:lstStyle/>
          <a:p>
            <a:r>
              <a:rPr lang="en-GB" dirty="0"/>
              <a:t>A sneak peak…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37" y="-252996"/>
            <a:ext cx="8399543" cy="72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9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490" y="3098799"/>
            <a:ext cx="4844473" cy="1399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@</a:t>
            </a:r>
            <a:r>
              <a:rPr lang="en-GB" sz="3200" dirty="0" err="1"/>
              <a:t>dedicatedpeeler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garethlstubbs@gmail.com</a:t>
            </a:r>
          </a:p>
        </p:txBody>
      </p:sp>
      <p:pic>
        <p:nvPicPr>
          <p:cNvPr id="11266" name="Picture 2" descr="https://pbs.twimg.com/profile_images/492049081770864640/l-cBrf_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31" b="935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65" y="3098799"/>
            <a:ext cx="1386898" cy="13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age.freepik.com/free-icon/email-envelope-outline-shape-with-rounded-corners_318-49938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09" b="918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63" y="2942647"/>
            <a:ext cx="133927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0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65099"/>
          </a:xfrm>
        </p:spPr>
        <p:txBody>
          <a:bodyPr>
            <a:normAutofit fontScale="90000"/>
          </a:bodyPr>
          <a:lstStyle/>
          <a:p>
            <a:r>
              <a:rPr lang="en-GB" dirty="0"/>
              <a:t>How did I come to be here?</a:t>
            </a:r>
          </a:p>
        </p:txBody>
      </p:sp>
      <p:pic>
        <p:nvPicPr>
          <p:cNvPr id="1026" name="Picture 2" descr="https://videos.files.wordpress.com/MJ0FLpSJ/simon_guilfoyle_seddon_reedit_watermarked_dvd.original.jpg?w=860&amp;h=4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10" y="1798925"/>
            <a:ext cx="3754582" cy="21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ltapartners.ca/?ACT=39&amp;fid=35&amp;d=5427&amp;f=deming_qu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11" y="1798925"/>
            <a:ext cx="5715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910" y="4263158"/>
            <a:ext cx="4240934" cy="2171127"/>
          </a:xfrm>
          <a:prstGeom prst="rect">
            <a:avLst/>
          </a:prstGeom>
        </p:spPr>
      </p:pic>
      <p:pic>
        <p:nvPicPr>
          <p:cNvPr id="1030" name="Picture 6" descr="https://pbs.twimg.com/profile_images/472258083243044864/OU002ujo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08" y="4263158"/>
            <a:ext cx="2171127" cy="217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300" y="42631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2" name="Picture 2054"/>
          <p:cNvPicPr>
            <a:picLocks noChangeAspect="1"/>
          </p:cNvPicPr>
          <p:nvPr/>
        </p:nvPicPr>
        <p:blipFill rotWithShape="1">
          <a:blip r:embed="rId2"/>
          <a:srcRect l="36419" r="6317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Autofit/>
          </a:bodyPr>
          <a:lstStyle/>
          <a:p>
            <a:pPr>
              <a:lnSpc>
                <a:spcPct val="79000"/>
              </a:lnSpc>
            </a:pPr>
            <a:r>
              <a:rPr lang="en-GB" sz="3700"/>
              <a:t>What do targets do, when you apply them to people, and not crime reports?</a:t>
            </a:r>
          </a:p>
        </p:txBody>
      </p:sp>
      <p:sp>
        <p:nvSpPr>
          <p:cNvPr id="2054" name="Content Placeholder 2053"/>
          <p:cNvSpPr>
            <a:spLocks noGrp="1"/>
          </p:cNvSpPr>
          <p:nvPr>
            <p:ph idx="1"/>
          </p:nvPr>
        </p:nvSpPr>
        <p:spPr>
          <a:xfrm>
            <a:off x="784743" y="2627745"/>
            <a:ext cx="5793475" cy="358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know that there are unintended consequences of the use of targets in crime recording. </a:t>
            </a:r>
          </a:p>
          <a:p>
            <a:r>
              <a:rPr lang="en-US" dirty="0"/>
              <a:t>We know that this doesn’t just exist in the police context, but in many other contexts across many industries. </a:t>
            </a:r>
          </a:p>
          <a:p>
            <a:r>
              <a:rPr lang="en-US" dirty="0"/>
              <a:t>We know that there are recruitment targets for members of the BME community throughout policing. </a:t>
            </a:r>
          </a:p>
          <a:p>
            <a:r>
              <a:rPr lang="en-US" dirty="0"/>
              <a:t>What are the internal unintended consequences that we can’t see?</a:t>
            </a:r>
          </a:p>
        </p:txBody>
      </p:sp>
    </p:spTree>
    <p:extLst>
      <p:ext uri="{BB962C8B-B14F-4D97-AF65-F5344CB8AC3E}">
        <p14:creationId xmlns:p14="http://schemas.microsoft.com/office/powerpoint/2010/main" val="42173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cdn2.hubspot.net/hub/83405/file-494182688-jpg/images/8_steps_to_active_listening_imag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667" y1="38000" x2="37667" y2="38000"/>
                        <a14:foregroundMark x1="49111" y1="49889" x2="49111" y2="49889"/>
                        <a14:foregroundMark x1="41000" y1="58000" x2="41000" y2="58000"/>
                        <a14:foregroundMark x1="32667" y1="67222" x2="32667" y2="67222"/>
                        <a14:foregroundMark x1="24000" y1="73222" x2="24000" y2="73222"/>
                        <a14:foregroundMark x1="16778" y1="81556" x2="16778" y2="81556"/>
                        <a14:foregroundMark x1="69667" y1="24222" x2="69667" y2="24222"/>
                        <a14:foregroundMark x1="81333" y1="21000" x2="81333" y2="2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70" y="1428750"/>
            <a:ext cx="4171754" cy="41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GB" dirty="0"/>
              <a:t>How? What evidence would I consider?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GB" dirty="0"/>
              <a:t>Qualitative study</a:t>
            </a:r>
          </a:p>
          <a:p>
            <a:r>
              <a:rPr lang="en-GB" dirty="0"/>
              <a:t>Frontline uniform officers </a:t>
            </a:r>
          </a:p>
          <a:p>
            <a:r>
              <a:rPr lang="en-GB" dirty="0"/>
              <a:t>23 completed interviews, 17 transcribed – I stopped at what I thought was saturation</a:t>
            </a:r>
          </a:p>
          <a:p>
            <a:r>
              <a:rPr lang="en-GB" dirty="0"/>
              <a:t>Thematic coding</a:t>
            </a:r>
          </a:p>
          <a:p>
            <a:r>
              <a:rPr lang="en-GB" dirty="0"/>
              <a:t>Open ended, semi structured interviewing which allowed the subject to guide the content.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36145" y="5600504"/>
            <a:ext cx="432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I did a lot of listening</a:t>
            </a:r>
          </a:p>
        </p:txBody>
      </p:sp>
    </p:spTree>
    <p:extLst>
      <p:ext uri="{BB962C8B-B14F-4D97-AF65-F5344CB8AC3E}">
        <p14:creationId xmlns:p14="http://schemas.microsoft.com/office/powerpoint/2010/main" val="17659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8"/>
          <p:cNvPicPr>
            <a:picLocks noChangeAspect="1"/>
          </p:cNvPicPr>
          <p:nvPr/>
        </p:nvPicPr>
        <p:blipFill rotWithShape="1">
          <a:blip r:embed="rId2"/>
          <a:srcRect l="26407" r="30353" b="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609600"/>
          </a:xfrm>
        </p:spPr>
        <p:txBody>
          <a:bodyPr>
            <a:normAutofit fontScale="90000"/>
          </a:bodyPr>
          <a:lstStyle/>
          <a:p>
            <a:r>
              <a:rPr lang="en-GB" dirty="0"/>
              <a:t>Coding &amp; Nodes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1071070" y="1981200"/>
            <a:ext cx="5793475" cy="3581400"/>
          </a:xfrm>
        </p:spPr>
        <p:txBody>
          <a:bodyPr>
            <a:noAutofit/>
          </a:bodyPr>
          <a:lstStyle/>
          <a:p>
            <a:r>
              <a:rPr lang="en-US" sz="2800" dirty="0"/>
              <a:t>Culture</a:t>
            </a:r>
          </a:p>
          <a:p>
            <a:r>
              <a:rPr lang="en-US" sz="2800" dirty="0"/>
              <a:t>Representation</a:t>
            </a:r>
          </a:p>
          <a:p>
            <a:r>
              <a:rPr lang="en-US" sz="2800" dirty="0"/>
              <a:t>Questions around targets</a:t>
            </a:r>
          </a:p>
          <a:p>
            <a:r>
              <a:rPr lang="en-US" sz="2800" dirty="0"/>
              <a:t>Negative perceptions around targets</a:t>
            </a:r>
          </a:p>
          <a:p>
            <a:r>
              <a:rPr lang="en-US" sz="2800" dirty="0"/>
              <a:t>Competence</a:t>
            </a:r>
          </a:p>
          <a:p>
            <a:r>
              <a:rPr lang="en-US" sz="2800" dirty="0"/>
              <a:t>Positive Action as viewed by the frontline</a:t>
            </a:r>
          </a:p>
        </p:txBody>
      </p:sp>
    </p:spTree>
    <p:extLst>
      <p:ext uri="{BB962C8B-B14F-4D97-AF65-F5344CB8AC3E}">
        <p14:creationId xmlns:p14="http://schemas.microsoft.com/office/powerpoint/2010/main" val="26980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clipartix.com/wp-content/uploads/2016/04/Smile-thumbs-up-clip-art-clipart-image-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2" b="96198" l="3560" r="96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276" y="1542412"/>
            <a:ext cx="3093388" cy="37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727364"/>
          </a:xfrm>
        </p:spPr>
        <p:txBody>
          <a:bodyPr>
            <a:normAutofit/>
          </a:bodyPr>
          <a:lstStyle/>
          <a:p>
            <a:r>
              <a:rPr lang="en-GB" dirty="0"/>
              <a:t>The good news…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24" y="2147460"/>
            <a:ext cx="6176776" cy="1704109"/>
          </a:xfrm>
        </p:spPr>
        <p:txBody>
          <a:bodyPr>
            <a:normAutofit/>
          </a:bodyPr>
          <a:lstStyle/>
          <a:p>
            <a:r>
              <a:rPr lang="en-GB" sz="2800" dirty="0"/>
              <a:t>One of the highest frequency nodes</a:t>
            </a:r>
          </a:p>
          <a:p>
            <a:r>
              <a:rPr lang="en-GB" sz="2800" dirty="0"/>
              <a:t>Often repeated between candidates</a:t>
            </a:r>
          </a:p>
          <a:p>
            <a:r>
              <a:rPr lang="en-GB" sz="2800" dirty="0"/>
              <a:t>Strongly linear in representation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6327" y="4599709"/>
            <a:ext cx="5975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Officers strongly believe that the service has to become more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6509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68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GB" dirty="0"/>
              <a:t>Questions…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24" y="1991589"/>
            <a:ext cx="6176776" cy="4170218"/>
          </a:xfrm>
        </p:spPr>
        <p:txBody>
          <a:bodyPr>
            <a:noAutofit/>
          </a:bodyPr>
          <a:lstStyle/>
          <a:p>
            <a:r>
              <a:rPr lang="en-GB" sz="2800" dirty="0"/>
              <a:t>One of the biggest nodes represented consistent questions about why targets and positive were necessary?</a:t>
            </a:r>
          </a:p>
          <a:p>
            <a:r>
              <a:rPr lang="en-GB" sz="2800" dirty="0"/>
              <a:t>Why were they used?</a:t>
            </a:r>
          </a:p>
          <a:p>
            <a:r>
              <a:rPr lang="en-GB" sz="2800" dirty="0"/>
              <a:t>What is it there to achieve?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What about competence..?</a:t>
            </a:r>
          </a:p>
        </p:txBody>
      </p:sp>
      <p:pic>
        <p:nvPicPr>
          <p:cNvPr id="5122" name="Picture 2" descr="http://www.clipartkid.com/images/582/arrow-right-free-stock-photo-illustration-of-a-blue-curved-right-xwUIDL-clip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681236" flipH="1" flipV="1">
            <a:off x="2729113" y="3618287"/>
            <a:ext cx="2755705" cy="15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ignette4.wikia.nocookie.net/mrmen/images/4/4e/MrWorry-1-.gif/revision/latest?cb=2009071208195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9" y="1072192"/>
            <a:ext cx="2763116" cy="27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making in the police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09" y="1690254"/>
            <a:ext cx="5140036" cy="4765964"/>
          </a:xfrm>
        </p:spPr>
        <p:txBody>
          <a:bodyPr>
            <a:normAutofit/>
          </a:bodyPr>
          <a:lstStyle/>
          <a:p>
            <a:r>
              <a:rPr lang="en-GB" dirty="0"/>
              <a:t>Linked nodes often led to a lack of understanding, which resulted in questions…</a:t>
            </a:r>
          </a:p>
          <a:p>
            <a:r>
              <a:rPr lang="en-GB" dirty="0"/>
              <a:t>These questions were valid</a:t>
            </a:r>
          </a:p>
          <a:p>
            <a:r>
              <a:rPr lang="en-GB" dirty="0"/>
              <a:t>There was no passage or avenue for information between management/hierarchical decision making, and those that worked with the results of the decisions made.</a:t>
            </a:r>
          </a:p>
          <a:p>
            <a:endParaRPr lang="en-GB" dirty="0"/>
          </a:p>
          <a:p>
            <a:r>
              <a:rPr lang="en-GB" dirty="0"/>
              <a:t>The informational justice in Tyler and </a:t>
            </a:r>
            <a:r>
              <a:rPr lang="en-GB" dirty="0" err="1"/>
              <a:t>Blader’s</a:t>
            </a:r>
            <a:r>
              <a:rPr lang="en-GB" dirty="0"/>
              <a:t> Procedural Justice model (2003) was simply absent.</a:t>
            </a:r>
          </a:p>
        </p:txBody>
      </p:sp>
      <p:pic>
        <p:nvPicPr>
          <p:cNvPr id="6146" name="Picture 2" descr="https://cdn.meme.am/instances/500x/612494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-2064" r="12503"/>
          <a:stretch/>
        </p:blipFill>
        <p:spPr bwMode="auto">
          <a:xfrm>
            <a:off x="6585528" y="1966331"/>
            <a:ext cx="5006109" cy="36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035" y="325581"/>
            <a:ext cx="5537201" cy="1263073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/>
              <a:t>Outcomes of this lack of informational justice?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146" y="1987793"/>
            <a:ext cx="3511764" cy="41204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dirty="0"/>
              <a:t>Culture fills the gaps</a:t>
            </a:r>
          </a:p>
          <a:p>
            <a:pPr marL="0" indent="0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 cynicism</a:t>
            </a:r>
          </a:p>
          <a:p>
            <a:pPr marL="0" indent="0" algn="ctr">
              <a:buNone/>
            </a:pPr>
            <a:r>
              <a:rPr lang="en-GB" sz="3200" dirty="0"/>
              <a:t> suspicion</a:t>
            </a:r>
          </a:p>
          <a:p>
            <a:pPr marL="0" indent="0" algn="ctr">
              <a:buNone/>
            </a:pPr>
            <a:r>
              <a:rPr lang="en-GB" sz="3200" dirty="0"/>
              <a:t> defensive</a:t>
            </a:r>
          </a:p>
          <a:p>
            <a:pPr marL="0" indent="0" algn="ctr">
              <a:buNone/>
            </a:pPr>
            <a:r>
              <a:rPr lang="en-GB" sz="3200" dirty="0"/>
              <a:t> insular</a:t>
            </a:r>
          </a:p>
        </p:txBody>
      </p:sp>
      <p:sp>
        <p:nvSpPr>
          <p:cNvPr id="4" name="AutoShape 2" descr="data:image/png;base64,iVBORw0KGgoAAAANSUhEUgAAAVsAAACRCAMAAABaFeu5AAAAe1BMVEX///8AAADKysrv7+86OjosLCzZ2dn6+vocHBzV1dWtra329vaZmZnn5+fBwcFlZWWhoaGzs7NGRkaLi4txcXG9vb2lpaXh4eF4eHiRkZFLS0t/f3/Jyck0NDRBQUFTU1NdXV0UFBQlJSUODg5zc3NqamqEhIQaGhpgYGBaVfSXAAAUBklEQVR4nO1diZaiOhBl31EBEVSQRbH9/y98VHYQUHtcuvtxz5lpxBjCpVKpJQmSNGPGjBkzZsyYMWPGjBkzZsyYMWPG/xKq4hjupxvxJ2HuZcCqc9I/Z7btOej7bWDbwXkm/3G4uoyxhE/nqjHhLzmntodrfJiR8v7hGH+qrb8NJyBuB/+1lG3aP6f2pEm49dtjq8vtsT02PtjeXwS3papKpLj9s8c8HkFYI87toha5Xci45P8QiyDLFLtcl1vVyE5lEWdNaNgTcuZg2kB6G0n6ooqghUZobuFxbgOZiPZ9UE7WWvnmvbwdaqIsAmdD4O2bItStikEewjlYe/5IfStZrvEfuR25Gqp3yTcmPnQ4typUaN/b2g26/vbbd/t9rKKVnbRsAexgtT3vGdKmLA6aXh0HyXoU591oG9rOn8PfvXxu/3drOSeyCsKqkUOBWzj27r1BX+7oavXWIGjo50SyFwIU20jU1kQxfdNWsvaEU+yWUYC+y+zEH7BeWuErdwUaJbRhWXsultdNIGgl9TD8TY/b7/RsEFunbIdKWk2YmK7ZwjX7RU1/E0dvYOL5GBEY1UhaC6z2DcPEH832HxWFQW6NpBWMBJ9NWjXut7rGNLx9pKi9uv3FOQplOZB0xm0htOiSpp5tGIYdn5skTpefYubfkUlDULnGKSRkMuhhBUPaKLetDg41YoO1J/OWPMkhRlrHeDBPpOIETOUQn9y9+7bfgmGxXQglVMygjGke45YURtySB8OFseA1uxY9qUsHqqB9+S/iOMytIZRolYKND8sJbhtcBHHLu/Fxva7gLx/jcviokeoyoqqT19/oB3Ae5lZStmC5HjMPm2iqC6MJ7duD+lb1gTbErWkoB1R7BMoaflnREQqM4MaVzAy+Zgab/aG7fy02I9xKqGfrwkf5BrfYj6C+yBkqj/Bxaw5Qr0MK6U9toT7pd5oBtzDmOEjIy9WEj/JD3MIx1eUgow4+BMVK/IVcMPH2H2TgdRinFrgV7Vv5IW7BfqX6BrSpxw9J8S0zEv4ot+WruO34FHqHW/Wa2/KjJLwIU2Grf+IWxiymb3LGLegE4q2cheqrD1LwMizezC04YA2r70JOmpNt/K1I3s0tlEGCm8rcJ/yT3OZXgZEXc7tCl70s4tYWky36/Z/kdjzA+BpuF52rM9fhT3I74Tm8hNuv1h1hUQYeJfqT3E4NZS/gFiwwR1JQevgkeC1/ktvJmQXP51aRIWo7gOfkUH4Wpqi9n9uMn+74DlfcQua4HLpU81EWXoLphPc1tzSJG93mFnzea30L/peVh2GROo4YyUg/SsNL0J2M1IdMcpH8I807lPybMW7hmLHHfF5VvHrOtX38gZt/MaY8B0RmL8ZYksNKliuXcyvqW1olRA1pXBEYJY9F1cTrR5JQ4kei+vYvJ4jNNihK6Dk4OLhwIFRVbza+ZGxQhidyFMncOMBVCYXcTQCx8cYJ4NgB3+DkgAdmbFB0NtiAGG/xhWvSAJaOWH/7Hl6Ku/rTdsVxkL0MstVTPpmQ0wGlnLFPucS/UXn4yhOyiRshrLUQUmFHLM0hVgX2Bc5RtfETBXdXBGlYCCgvy2a9xrNE1k1ZlK15IwXizKQkniKVQHCgYAKDwz8KacOEpRXlQqD8JJhUWzFdg+xbnpaE1ATT+D8pG5nvz1vbn8gaUORbbdJDGIZbHy29WR6+vlBkRZWrr7yBT2epPH6F69Kyjrq7kb/aQrpVtSq3PbaKZW1VR6M9tupLE1qVpUpufrS+yotltZyLSrhFzSNhXrW5yBvn7XFcIh2Fhw6OPfPlDtwhp+8BuLvCR00I1+D5IqoTNZeyvBT6BB8iwoodHqYejLXum9CHs6IombQogvaPb3rlZfVrZv4NocdtLmQeenBVH5AsgpW3jQBFiv6QwRD6UZ7rcpKEZ9VPssQLVBcViE5FPuDmFU7SjqlHeR1Fe5g21p/r8+sBksUVFKjYu+fmMTy4AMB02ydkJL76jd/+KkCQoaLjqgpSfPeU0hm3gLrnPvYlNUadezJ+POMh9OYm6T9mlP0LMGqB2nCm9rlwqHm1+4bZ/f9Day89JIGLeBEPT/ud0UUCgQH9E4tCfjGM9B7rk4aKDm9Xns7612oVMO3Lu0phvHrVXtRL73nyjVzqDwZalnBzCSmUOvkoJPliN7Lq5kkg99bJi/wmQHT79vKmCiXVzDdwa3W5xRHf117yZUDZglseOAhsgLm1Xqxwe9yaYCmvX3tJAYbq2q4KS7OMx4yiQUCnu7lkXyH8b8cWUz0PPW5hED2+uKv4QSapdkvlRpetWq5jvEhGD8PdOY4Tqb28YsSAwVkXUwhux4mV9/VLqz/Fyn/4hsbgDKxpNt1FKzCFRnY5GMABlo9bPLl6PG09b2W434y2GbZtC7Li+g6SW79bYqDy9nS/+WZbkhza/JChd84E/QpyO9oh1fYHQ4lrOD82JOOOYHhy4y1sDtVYNfUIo3egWKeZNCGXaa1dtLpEx02eHw66Jzn4ehf6M7yUXK5zWSeEx8ihrVLK7r79pVYnPnq4DTpb5Hmo1ba0akdB+QsUyRblU+qO93FG56w9ZfJkQc2VpuUWWrHtanpY5hWXXB93V409rlrTwvwgJXhqn3at3YLUy+W2wtC7Iif/Pq8UG+s09kAVQhsck+DVgWdFiPUgzDXAN7nulXDxB7bCSWWuxiokp2KeIOZZSiFclvRPYM1AJuIw54Ynu8mcB5x6OPLFVf2NHaYyy09J242Os8Ql0IVjEVguD/xE3KWWcOL2frbsz8CVO/dBJRffdogkrpauKoIZE0TWKLdirdv+cyfoaWfjqsCTYY3qXWUFooHn1cQrskbJM028oBHfk7FEnWe51dBntO/H3jdjUB0a+SVawydfVFMF+Wy1ibPC8l8kpkpWTaftt0gQSWvgaqBW3AOjJMjR3hirVaphwXRW8CUxHNyqPd5lZoKeLuqLvkc0Vumbpl/K3bVy7+B2ctaSLMxZQoVj1iia+kZ9kahf84sxwTnBnRNlc13GBaIWHSEliZ3lRmZeoEwdLhBgNq+pbycYnFvo+XgfCJjzTycIInJLfJzLfR/zWss+G1NmjMhtxZuJMopU3gUbDGgmOiaRuTt6YVepRW4V9nNyzzBHxGMXJpGCnaC2+vatzbmVuam74yQibsmDD+S+j/n6WVJjS6X73IIk0iEYujk1xARuG+E0dPaEH6InERypLuQVI1WOD+F5bDm3KWWKNWGc25g/FiTNe84t3dWk0wPexO1U8Erktr3JSuTzmtvOvGU4vWH3oFGOyTmZK7+a7TLg1h1uT/SybBOCcW4hrck6vMYmPQC3NFCmssdFYP6D/fp8bpmJZIxyy3vBkd3KmnRrdLmYVkzvs+bq8cC4BTnMKCPM7Rvntv3mi52G7uMybqkeMLUet30T5rPcsnz3MLdACHekqlbOu9yCUVSziqmer7mwh8KOVqh6Mzncx20lBhudDrdsrA573L5h4uQUt8eHuPU63B6uuDUs2bKHuKUqUeRW8henE5l5dJvbo9hjbNaOzrKAPrfBZ7m1/oHbhnVTyq1kqtSBvcmtIW67dJNb6N6bzun4NrevN8HeyS3HLW43tHW6PsBtVCRdbqF7O49yux0g48mYssH+hdviH7jFHtNyHdjIQ+txa1MNzbiFwDzPmsLp7Da31z7x0zGVyX2M202HW+tK397PLSiEBl9giar3tibnth2rdLfDrVSJcZ6MtW6S29dTe2v/hAe4xetJKSpW/mFuzYpPywUvC9jyOLcr6oN1xrKKVQ6BCW4nfJLbG/snPMAtjCiNWGT1TW6BMzo0IW43uGLOLd6ZgHO7FBqEfGzzJrfv2DTr3ljNbW4RD9QSgNuKH+MW9rvb0ipJdzJ1wu0aFwXKz1f6VrwaGtjWvBGUWzPvcvuOxYL3cqvd5hZGXqoUhPH9Xm7Z7lY2rwfFM2GUJNyCatjTKBwP7gCf1LuLOM+i7+Ae38/tVKJU7sYY2XAB7aK+JJjgLieHHEM0h1p3haAqrrgF3Spwiwt+sV+g8DBoUMJthf/gbwW9U7DHAbXQJZvi6NqPJ7xhAfHYUg6w9EEujjYY/KYK4lnjLKSrgnpbwq6+kupDauasqqy9VUKoJU9NRaKnqPwZuiaMeiVeexCj52dSqmR0tiSkuTglARoUQligcyJklS1QM6CflCob1pDCUI6McBW1c4vaKanoQgZvhZAyeRWE/T27EEIZLh9TNbEzBUKYDrnzJnJSdcwIfv8Dr4X2AB7ut/mmtwsuRzVJjoV7upVrLmPx416qKzYDSSNOi5UVa4t0YgUMoRlsXf2LNtUtDkV5IROMR7kVElC2wo8Toc1bSVgEhsYMIbEW9Z+QfFVxILEw30EKxXIr9oGWRgJHVzaBgAqrxVC13EkmGoF/74jtIoOtHT0SYjxEuRxuE19V0cosYxNFIAv5ZbnfF8JGwVus3U3fi6Jo3HWAR13revvDGsmtrus1UiEO/gJx097gsf3CYmEousD3SNUpWJ5tiS+ufQxUGdyZAYTiqjwkeKgmFNglS1wtm+SbsS5NcGobDXgxbpPMPEsaHzgR9lrdYeECNn6ZAmoFlyW7WR1iRz8Fp8UijmH38kSdmIvkTi7Z97NgIfXm/W3GXQdVgX6o2rChtaqgmg0FRMJWIAztw/+mgqd52ApLaRqr5fKUmUIt8JVrK+xUgiqzFdgxG1WlKgo7QcupwXKZIs81SZd7FvdWopTO9TFQNYnCEjXqolkuHU4Ban/bzoQ1wxRaMWPGjBl3Y3o7lBnfR2rJ1v1vrpnxANB2JP1JODOeAerbPL5AfsYtoK3P0qlowIxvwHT2h1CHOJRMo36usw/15swM7OS88BNwvxapFu47qxDU1b5Mt6pU/sBXuBmJDzGVWHzV0yJThl/o1IPqG8riX9dbKHRnoxi4RZGHmDq0DXE6KvTp7BMXXXjPE/XT4e8/NuSb6O+bZS48FJTAmcFipcQTuW1Lu2xgiulmtXKCQt708zLrBm+msrvslssmjfCOXZtA8W/t2AUQoiY2WRnD4xokyEPiI4feaamXNn4yabdhnNOiCl1zn6bbyyEx0nS1v97xp7KuTok4/kN61tqt0zV05ywZMGARbWWKljlUEgotoHhcoygOPDEcIeEhohBH0kjWH0VS19ni8q/cGrHkP7L4SInjc0h60e7eDZRehHpdVFpUFFfsQrAIxYULmaaUzvQIB5wRVPKCLKUtiQKbmAgaB8Wxz+9TK/nhWR5avwYvdqMwYRMex/N+5ruzBlyDA9WeIMA4XAYijPMWKCVKUEEFOEIEgUYkuKrMJDiVH+HWjzprXBwPrbqpd+WaoSnL3UGrhf7cnJ6w1uV1uLJehT2f1tQAg4L4CAYBWhIYp+lTWYiJkoBcLN/DrREgtH1EoziU+/sUnv7TN13t6zTo9iS3xt6Xgm4VHYmDPyg1apKAzgXtIsxGzeQ7uP3p7Pwb+oIL3Po9boExfCTqBOBWeCcpmlRN3wst4Q5wk9s/+foghn68AGZCkKQxfwWpsz4jFpF5JnDLNjqkqWaUNNr75DncdumKybb9evRvd0n5hnFJnIGYBU3nBzqboi1k5vHgkq9gZLpjOe/nbvst6Bth0E0vrfHjCwt9Whf3i/1A4JZl3Ri3fApUcccC7r/5lkGOHgU4iVqV6C/lrjNBROCWubp8RonN88bazdD6Rv7b6HLbeadi7Yp8t9rXATIEbkuRW2orxxdWwS2t8MfVbY9bGTZxJeb5jlgByI9tMhihsNGK8+i6EEWgullN0UtH7WyN3M7OZNQBfOiW34YOt3hnGHNxLsszm1aw5KUQt2aO5kmIdgIYEDB8bdjsQBPMsno6LvTX1e01t06fgiMXUJguBUSGPW4F+5bJ6lK+tTvV1VL8v4YrnVBnvqqKmvKLT7FGSwNASE3sO9DZkSVZLboRDGbw4aa5/YMvuOmiyy0Ovx6tWgtDupt71ZtOLHBLvAyY2IXyExthaSznVh3ZOPlnxq+eiN5src5OH9jGOjJjDAcObew0ALdEoUIQMibcsoe1pnM2YfHAkMXwk9628Br0t+rpCJMGnIB1q3AygOEl4RanxMCQwOKKDFaDPYeU/WpoB9DXb4rxaXTv10Sh+9TzPGzpgsCi4XyVGCSzs91h0nBwfxcEyLPgqwTbb4M4RieREYfmYpYD3J7feJefwbXUUhlDpIDA8qnGOnF9A8YtAbEOuo7WglfTX40A+KGvDnoerM7twjDFu29GP9HJ5bVKJgS7mNuSzsSmhhesJGJJVBLcRZPVh15i9r6b/BC6a21BlISPOp2sHaAoARAEzGnULzthoQxZ1j4D5ZBAZ8895jcshh20n/hWpueiu79K730pB2Gdpd8/IPEEszMYJve/p8K52bbfju42d9fvoilHuaknVoncg+hm234Hxl+f2s2XwajF9S1o3/G3PVb/OMnxa7RNvwZ6GWWK5GQZbFlrK1m2Lcuy0LSwLLWW9K5Rj8wtmkJDE5XG5l8kPiyP8f9h9vOHXpdr7ZbpGb/MKT1dyjCfnmQzhAr+Oxn+2CQyNNIEV70aRVT1ZbyIT2hC0tiu/8x9W44UuAllsNnPxrHW9VpDI3FxaW5svq3asQMYi4K4fiudNix8TM7RSBkO80ruwk7TxgKwnRWN34K9Sp3vzrv60g/FZVnuLksRzfq0P0fexokVAtugkpUoyk94J5s4xIwrW9ahrdEi0zC8VTMSq0lbnLcc3sqJMwMWDBK4v3YFl+rhVMtyMyGSSaTAXcbRg28+7CJoAtV2HFgqlwRBgETr5u7jM2bMmDFjxowZM2bMmDFjxowZM2b8AvwHyfE/7QklWFAAAAAASUVORK5CYII="/>
          <p:cNvSpPr>
            <a:spLocks noChangeAspect="1" noChangeArrowheads="1"/>
          </p:cNvSpPr>
          <p:nvPr/>
        </p:nvSpPr>
        <p:spPr bwMode="auto">
          <a:xfrm>
            <a:off x="155574" y="-144463"/>
            <a:ext cx="4157807" cy="41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VsAAACRCAMAAABaFeu5AAAAe1BMVEX///8AAADKysrv7+86OjosLCzZ2dn6+vocHBzV1dWtra329vaZmZnn5+fBwcFlZWWhoaGzs7NGRkaLi4txcXG9vb2lpaXh4eF4eHiRkZFLS0t/f3/Jyck0NDRBQUFTU1NdXV0UFBQlJSUODg5zc3NqamqEhIQaGhpgYGBaVfSXAAAUBklEQVR4nO1diZaiOhBl31EBEVSQRbH9/y98VHYQUHtcuvtxz5lpxBjCpVKpJQmSNGPGjBkzZsyYMWPGjBkzZsyYMWPG/xKq4hjupxvxJ2HuZcCqc9I/Z7btOej7bWDbwXkm/3G4uoyxhE/nqjHhLzmntodrfJiR8v7hGH+qrb8NJyBuB/+1lG3aP6f2pEm49dtjq8vtsT02PtjeXwS3papKpLj9s8c8HkFYI87toha5Xci45P8QiyDLFLtcl1vVyE5lEWdNaNgTcuZg2kB6G0n6ooqghUZobuFxbgOZiPZ9UE7WWvnmvbwdaqIsAmdD4O2bItStikEewjlYe/5IfStZrvEfuR25Gqp3yTcmPnQ4typUaN/b2g26/vbbd/t9rKKVnbRsAexgtT3vGdKmLA6aXh0HyXoU591oG9rOn8PfvXxu/3drOSeyCsKqkUOBWzj27r1BX+7oavXWIGjo50SyFwIU20jU1kQxfdNWsvaEU+yWUYC+y+zEH7BeWuErdwUaJbRhWXsultdNIGgl9TD8TY/b7/RsEFunbIdKWk2YmK7ZwjX7RU1/E0dvYOL5GBEY1UhaC6z2DcPEH832HxWFQW6NpBWMBJ9NWjXut7rGNLx9pKi9uv3FOQplOZB0xm0htOiSpp5tGIYdn5skTpefYubfkUlDULnGKSRkMuhhBUPaKLetDg41YoO1J/OWPMkhRlrHeDBPpOIETOUQn9y9+7bfgmGxXQglVMygjGke45YURtySB8OFseA1uxY9qUsHqqB9+S/iOMytIZRolYKND8sJbhtcBHHLu/Fxva7gLx/jcviokeoyoqqT19/oB3Ae5lZStmC5HjMPm2iqC6MJ7duD+lb1gTbErWkoB1R7BMoaflnREQqM4MaVzAy+Zgab/aG7fy02I9xKqGfrwkf5BrfYj6C+yBkqj/Bxaw5Qr0MK6U9toT7pd5oBtzDmOEjIy9WEj/JD3MIx1eUgow4+BMVK/IVcMPH2H2TgdRinFrgV7Vv5IW7BfqX6BrSpxw9J8S0zEv4ot+WruO34FHqHW/Wa2/KjJLwIU2Grf+IWxiymb3LGLegE4q2cheqrD1LwMizezC04YA2r70JOmpNt/K1I3s0tlEGCm8rcJ/yT3OZXgZEXc7tCl70s4tYWky36/Z/kdjzA+BpuF52rM9fhT3I74Tm8hNuv1h1hUQYeJfqT3E4NZS/gFiwwR1JQevgkeC1/ktvJmQXP51aRIWo7gOfkUH4Wpqi9n9uMn+74DlfcQua4HLpU81EWXoLphPc1tzSJG93mFnzea30L/peVh2GROo4YyUg/SsNL0J2M1IdMcpH8I807lPybMW7hmLHHfF5VvHrOtX38gZt/MaY8B0RmL8ZYksNKliuXcyvqW1olRA1pXBEYJY9F1cTrR5JQ4kei+vYvJ4jNNihK6Dk4OLhwIFRVbza+ZGxQhidyFMncOMBVCYXcTQCx8cYJ4NgB3+DkgAdmbFB0NtiAGG/xhWvSAJaOWH/7Hl6Ku/rTdsVxkL0MstVTPpmQ0wGlnLFPucS/UXn4yhOyiRshrLUQUmFHLM0hVgX2Bc5RtfETBXdXBGlYCCgvy2a9xrNE1k1ZlK15IwXizKQkniKVQHCgYAKDwz8KacOEpRXlQqD8JJhUWzFdg+xbnpaE1ATT+D8pG5nvz1vbn8gaUORbbdJDGIZbHy29WR6+vlBkRZWrr7yBT2epPH6F69Kyjrq7kb/aQrpVtSq3PbaKZW1VR6M9tupLE1qVpUpufrS+yotltZyLSrhFzSNhXrW5yBvn7XFcIh2Fhw6OPfPlDtwhp+8BuLvCR00I1+D5IqoTNZeyvBT6BB8iwoodHqYejLXum9CHs6IombQogvaPb3rlZfVrZv4NocdtLmQeenBVH5AsgpW3jQBFiv6QwRD6UZ7rcpKEZ9VPssQLVBcViE5FPuDmFU7SjqlHeR1Fe5g21p/r8+sBksUVFKjYu+fmMTy4AMB02ydkJL76jd/+KkCQoaLjqgpSfPeU0hm3gLrnPvYlNUadezJ+POMh9OYm6T9mlP0LMGqB2nCm9rlwqHm1+4bZ/f9Day89JIGLeBEPT/ud0UUCgQH9E4tCfjGM9B7rk4aKDm9Xns7612oVMO3Lu0phvHrVXtRL73nyjVzqDwZalnBzCSmUOvkoJPliN7Lq5kkg99bJi/wmQHT79vKmCiXVzDdwa3W5xRHf117yZUDZglseOAhsgLm1Xqxwe9yaYCmvX3tJAYbq2q4KS7OMx4yiQUCnu7lkXyH8b8cWUz0PPW5hED2+uKv4QSapdkvlRpetWq5jvEhGD8PdOY4Tqb28YsSAwVkXUwhux4mV9/VLqz/Fyn/4hsbgDKxpNt1FKzCFRnY5GMABlo9bPLl6PG09b2W434y2GbZtC7Li+g6SW79bYqDy9nS/+WZbkhza/JChd84E/QpyO9oh1fYHQ4lrOD82JOOOYHhy4y1sDtVYNfUIo3egWKeZNCGXaa1dtLpEx02eHw66Jzn4ehf6M7yUXK5zWSeEx8ihrVLK7r79pVYnPnq4DTpb5Hmo1ba0akdB+QsUyRblU+qO93FG56w9ZfJkQc2VpuUWWrHtanpY5hWXXB93V409rlrTwvwgJXhqn3at3YLUy+W2wtC7Iif/Pq8UG+s09kAVQhsck+DVgWdFiPUgzDXAN7nulXDxB7bCSWWuxiokp2KeIOZZSiFclvRPYM1AJuIw54Ynu8mcB5x6OPLFVf2NHaYyy09J242Os8Ql0IVjEVguD/xE3KWWcOL2frbsz8CVO/dBJRffdogkrpauKoIZE0TWKLdirdv+cyfoaWfjqsCTYY3qXWUFooHn1cQrskbJM028oBHfk7FEnWe51dBntO/H3jdjUB0a+SVawydfVFMF+Wy1ibPC8l8kpkpWTaftt0gQSWvgaqBW3AOjJMjR3hirVaphwXRW8CUxHNyqPd5lZoKeLuqLvkc0Vumbpl/K3bVy7+B2ctaSLMxZQoVj1iia+kZ9kahf84sxwTnBnRNlc13GBaIWHSEliZ3lRmZeoEwdLhBgNq+pbycYnFvo+XgfCJjzTycIInJLfJzLfR/zWss+G1NmjMhtxZuJMopU3gUbDGgmOiaRuTt6YVepRW4V9nNyzzBHxGMXJpGCnaC2+vatzbmVuam74yQibsmDD+S+j/n6WVJjS6X73IIk0iEYujk1xARuG+E0dPaEH6InERypLuQVI1WOD+F5bDm3KWWKNWGc25g/FiTNe84t3dWk0wPexO1U8Erktr3JSuTzmtvOvGU4vWH3oFGOyTmZK7+a7TLg1h1uT/SybBOCcW4hrck6vMYmPQC3NFCmssdFYP6D/fp8bpmJZIxyy3vBkd3KmnRrdLmYVkzvs+bq8cC4BTnMKCPM7Rvntv3mi52G7uMybqkeMLUet30T5rPcsnz3MLdACHekqlbOu9yCUVSziqmer7mwh8KOVqh6Mzncx20lBhudDrdsrA573L5h4uQUt8eHuPU63B6uuDUs2bKHuKUqUeRW8henE5l5dJvbo9hjbNaOzrKAPrfBZ7m1/oHbhnVTyq1kqtSBvcmtIW67dJNb6N6bzun4NrevN8HeyS3HLW43tHW6PsBtVCRdbqF7O49yux0g48mYssH+hdviH7jFHtNyHdjIQ+txa1MNzbiFwDzPmsLp7Da31z7x0zGVyX2M202HW+tK397PLSiEBl9giar3tibnth2rdLfDrVSJcZ6MtW6S29dTe2v/hAe4xetJKSpW/mFuzYpPywUvC9jyOLcr6oN1xrKKVQ6BCW4nfJLbG/snPMAtjCiNWGT1TW6BMzo0IW43uGLOLd6ZgHO7FBqEfGzzJrfv2DTr3ljNbW4RD9QSgNuKH+MW9rvb0ipJdzJ1wu0aFwXKz1f6VrwaGtjWvBGUWzPvcvuOxYL3cqvd5hZGXqoUhPH9Xm7Z7lY2rwfFM2GUJNyCatjTKBwP7gCf1LuLOM+i7+Ae38/tVKJU7sYY2XAB7aK+JJjgLieHHEM0h1p3haAqrrgF3Spwiwt+sV+g8DBoUMJthf/gbwW9U7DHAbXQJZvi6NqPJ7xhAfHYUg6w9EEujjYY/KYK4lnjLKSrgnpbwq6+kupDauasqqy9VUKoJU9NRaKnqPwZuiaMeiVeexCj52dSqmR0tiSkuTglARoUQligcyJklS1QM6CflCob1pDCUI6McBW1c4vaKanoQgZvhZAyeRWE/T27EEIZLh9TNbEzBUKYDrnzJnJSdcwIfv8Dr4X2AB7ut/mmtwsuRzVJjoV7upVrLmPx416qKzYDSSNOi5UVa4t0YgUMoRlsXf2LNtUtDkV5IROMR7kVElC2wo8Toc1bSVgEhsYMIbEW9Z+QfFVxILEw30EKxXIr9oGWRgJHVzaBgAqrxVC13EkmGoF/74jtIoOtHT0SYjxEuRxuE19V0cosYxNFIAv5ZbnfF8JGwVus3U3fi6Jo3HWAR13revvDGsmtrus1UiEO/gJx097gsf3CYmEousD3SNUpWJ5tiS+ufQxUGdyZAYTiqjwkeKgmFNglS1wtm+SbsS5NcGobDXgxbpPMPEsaHzgR9lrdYeECNn6ZAmoFlyW7WR1iRz8Fp8UijmH38kSdmIvkTi7Z97NgIfXm/W3GXQdVgX6o2rChtaqgmg0FRMJWIAztw/+mgqd52ApLaRqr5fKUmUIt8JVrK+xUgiqzFdgxG1WlKgo7QcupwXKZIs81SZd7FvdWopTO9TFQNYnCEjXqolkuHU4Ban/bzoQ1wxRaMWPGjBl3Y3o7lBnfR2rJ1v1vrpnxANB2JP1JODOeAerbPL5AfsYtoK3P0qlowIxvwHT2h1CHOJRMo36usw/15swM7OS88BNwvxapFu47qxDU1b5Mt6pU/sBXuBmJDzGVWHzV0yJThl/o1IPqG8riX9dbKHRnoxi4RZGHmDq0DXE6KvTp7BMXXXjPE/XT4e8/NuSb6O+bZS48FJTAmcFipcQTuW1Lu2xgiulmtXKCQt708zLrBm+msrvslssmjfCOXZtA8W/t2AUQoiY2WRnD4xokyEPiI4feaamXNn4yabdhnNOiCl1zn6bbyyEx0nS1v97xp7KuTok4/kN61tqt0zV05ywZMGARbWWKljlUEgotoHhcoygOPDEcIeEhohBH0kjWH0VS19ni8q/cGrHkP7L4SInjc0h60e7eDZRehHpdVFpUFFfsQrAIxYULmaaUzvQIB5wRVPKCLKUtiQKbmAgaB8Wxz+9TK/nhWR5avwYvdqMwYRMex/N+5ruzBlyDA9WeIMA4XAYijPMWKCVKUEEFOEIEgUYkuKrMJDiVH+HWjzprXBwPrbqpd+WaoSnL3UGrhf7cnJ6w1uV1uLJehT2f1tQAg4L4CAYBWhIYp+lTWYiJkoBcLN/DrREgtH1EoziU+/sUnv7TN13t6zTo9iS3xt6Xgm4VHYmDPyg1apKAzgXtIsxGzeQ7uP3p7Pwb+oIL3Po9boExfCTqBOBWeCcpmlRN3wst4Q5wk9s/+foghn68AGZCkKQxfwWpsz4jFpF5JnDLNjqkqWaUNNr75DncdumKybb9evRvd0n5hnFJnIGYBU3nBzqboi1k5vHgkq9gZLpjOe/nbvst6Bth0E0vrfHjCwt9Whf3i/1A4JZl3Ri3fApUcccC7r/5lkGOHgU4iVqV6C/lrjNBROCWubp8RonN88bazdD6Rv7b6HLbeadi7Yp8t9rXATIEbkuRW2orxxdWwS2t8MfVbY9bGTZxJeb5jlgByI9tMhihsNGK8+i6EEWgullN0UtH7WyN3M7OZNQBfOiW34YOt3hnGHNxLsszm1aw5KUQt2aO5kmIdgIYEDB8bdjsQBPMsno6LvTX1e01t06fgiMXUJguBUSGPW4F+5bJ6lK+tTvV1VL8v4YrnVBnvqqKmvKLT7FGSwNASE3sO9DZkSVZLboRDGbw4aa5/YMvuOmiyy0Ovx6tWgtDupt71ZtOLHBLvAyY2IXyExthaSznVh3ZOPlnxq+eiN5src5OH9jGOjJjDAcObew0ALdEoUIQMibcsoe1pnM2YfHAkMXwk9628Br0t+rpCJMGnIB1q3AygOEl4RanxMCQwOKKDFaDPYeU/WpoB9DXb4rxaXTv10Sh+9TzPGzpgsCi4XyVGCSzs91h0nBwfxcEyLPgqwTbb4M4RieREYfmYpYD3J7feJefwbXUUhlDpIDA8qnGOnF9A8YtAbEOuo7WglfTX40A+KGvDnoerM7twjDFu29GP9HJ5bVKJgS7mNuSzsSmhhesJGJJVBLcRZPVh15i9r6b/BC6a21BlISPOp2sHaAoARAEzGnULzthoQxZ1j4D5ZBAZ8895jcshh20n/hWpueiu79K730pB2Gdpd8/IPEEszMYJve/p8K52bbfju42d9fvoilHuaknVoncg+hm234Hxl+f2s2XwajF9S1o3/G3PVb/OMnxa7RNvwZ6GWWK5GQZbFlrK1m2Lcuy0LSwLLWW9K5Rj8wtmkJDE5XG5l8kPiyP8f9h9vOHXpdr7ZbpGb/MKT1dyjCfnmQzhAr+Oxn+2CQyNNIEV70aRVT1ZbyIT2hC0tiu/8x9W44UuAllsNnPxrHW9VpDI3FxaW5svq3asQMYi4K4fiudNix8TM7RSBkO80ruwk7TxgKwnRWN34K9Sp3vzrv60g/FZVnuLksRzfq0P0fexokVAtugkpUoyk94J5s4xIwrW9ahrdEi0zC8VTMSq0lbnLcc3sqJMwMWDBK4v3YFl+rhVMtyMyGSSaTAXcbRg28+7CJoAtV2HFgqlwRBgETr5u7jM2bMmDFjxowZM2bMmDFjxowZM2b8AvwHyfE/7QklWF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http://abcltd.uk.com/wp-content/uploads/2015/04/post-4683-0-89462200-1402415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47" y="1934447"/>
            <a:ext cx="6337589" cy="42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134</TotalTime>
  <Words>580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Franklin Gothic Book</vt:lpstr>
      <vt:lpstr>Crop</vt:lpstr>
      <vt:lpstr>Skin coloured targets </vt:lpstr>
      <vt:lpstr>How did I come to be here?</vt:lpstr>
      <vt:lpstr>What do targets do, when you apply them to people, and not crime reports?</vt:lpstr>
      <vt:lpstr>How? What evidence would I consider?</vt:lpstr>
      <vt:lpstr>Coding &amp; Nodes</vt:lpstr>
      <vt:lpstr>The good news…</vt:lpstr>
      <vt:lpstr>Questions…</vt:lpstr>
      <vt:lpstr>Decision making in the police hierarchy</vt:lpstr>
      <vt:lpstr>Outcomes of this lack of informational justice?</vt:lpstr>
      <vt:lpstr>Ultimately</vt:lpstr>
      <vt:lpstr>Making informed decisions…</vt:lpstr>
      <vt:lpstr>Is it possible that our current methods of approaching diversity not only do not help to solve our problems, but actually contribute to them?</vt:lpstr>
      <vt:lpstr>Looking ahead…</vt:lpstr>
      <vt:lpstr>A sneak peak…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coloured targets</dc:title>
  <dc:creator>Gareth Stubbs</dc:creator>
  <cp:lastModifiedBy>Mee, Kizzie (kizzie.mee@canterbury.ac.uk)</cp:lastModifiedBy>
  <cp:revision>15</cp:revision>
  <dcterms:created xsi:type="dcterms:W3CDTF">2016-06-19T20:48:17Z</dcterms:created>
  <dcterms:modified xsi:type="dcterms:W3CDTF">2016-06-20T07:57:48Z</dcterms:modified>
</cp:coreProperties>
</file>