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4"/>
  </p:notesMasterIdLst>
  <p:handoutMasterIdLst>
    <p:handoutMasterId r:id="rId35"/>
  </p:handoutMasterIdLst>
  <p:sldIdLst>
    <p:sldId id="257" r:id="rId3"/>
    <p:sldId id="258" r:id="rId4"/>
    <p:sldId id="261" r:id="rId5"/>
    <p:sldId id="260" r:id="rId6"/>
    <p:sldId id="283" r:id="rId7"/>
    <p:sldId id="259" r:id="rId8"/>
    <p:sldId id="266" r:id="rId9"/>
    <p:sldId id="265" r:id="rId10"/>
    <p:sldId id="263" r:id="rId11"/>
    <p:sldId id="267" r:id="rId12"/>
    <p:sldId id="274" r:id="rId13"/>
    <p:sldId id="269" r:id="rId14"/>
    <p:sldId id="270" r:id="rId15"/>
    <p:sldId id="275" r:id="rId16"/>
    <p:sldId id="268" r:id="rId17"/>
    <p:sldId id="276" r:id="rId18"/>
    <p:sldId id="272" r:id="rId19"/>
    <p:sldId id="287" r:id="rId20"/>
    <p:sldId id="264" r:id="rId21"/>
    <p:sldId id="273" r:id="rId22"/>
    <p:sldId id="284" r:id="rId23"/>
    <p:sldId id="277" r:id="rId24"/>
    <p:sldId id="285" r:id="rId25"/>
    <p:sldId id="279" r:id="rId26"/>
    <p:sldId id="278" r:id="rId27"/>
    <p:sldId id="280" r:id="rId28"/>
    <p:sldId id="282" r:id="rId29"/>
    <p:sldId id="286" r:id="rId30"/>
    <p:sldId id="281" r:id="rId31"/>
    <p:sldId id="256" r:id="rId32"/>
    <p:sldId id="271" r:id="rId33"/>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516"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67E7A218-1EE7-4E30-BFF1-51632E9C64C3}" type="datetimeFigureOut">
              <a:rPr lang="en-GB" smtClean="0"/>
              <a:t>26/06/2019</a:t>
            </a:fld>
            <a:endParaRPr lang="en-GB"/>
          </a:p>
        </p:txBody>
      </p:sp>
      <p:sp>
        <p:nvSpPr>
          <p:cNvPr id="4" name="Footer Placeholder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9AC06D25-BB5C-457C-B62C-857892314464}" type="slidenum">
              <a:rPr lang="en-GB" smtClean="0"/>
              <a:t>‹#›</a:t>
            </a:fld>
            <a:endParaRPr lang="en-GB"/>
          </a:p>
        </p:txBody>
      </p:sp>
    </p:spTree>
    <p:extLst>
      <p:ext uri="{BB962C8B-B14F-4D97-AF65-F5344CB8AC3E}">
        <p14:creationId xmlns:p14="http://schemas.microsoft.com/office/powerpoint/2010/main" val="524048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B28F5E6D-E015-4E67-87B3-ED7DCE78CEFD}" type="datetimeFigureOut">
              <a:rPr lang="en-GB" smtClean="0"/>
              <a:t>26/06/2019</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C769F72C-27A8-4FE2-A71A-6E43CE18D6D9}" type="slidenum">
              <a:rPr lang="en-GB" smtClean="0"/>
              <a:t>‹#›</a:t>
            </a:fld>
            <a:endParaRPr lang="en-GB"/>
          </a:p>
        </p:txBody>
      </p:sp>
    </p:spTree>
    <p:extLst>
      <p:ext uri="{BB962C8B-B14F-4D97-AF65-F5344CB8AC3E}">
        <p14:creationId xmlns:p14="http://schemas.microsoft.com/office/powerpoint/2010/main" val="460010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6"/>
            <a:ext cx="6146823" cy="4716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1400" dirty="0" smtClean="0">
                <a:solidFill>
                  <a:srgbClr val="333399"/>
                </a:solidFill>
                <a:cs typeface="Arial" panose="020B0604020202020204" pitchFamily="34" charset="0"/>
              </a:rPr>
              <a:t>NEXT </a:t>
            </a:r>
            <a:r>
              <a:rPr lang="en-GB" altLang="en-US" sz="1400" dirty="0">
                <a:solidFill>
                  <a:srgbClr val="333399"/>
                </a:solidFill>
                <a:cs typeface="Arial" panose="020B0604020202020204" pitchFamily="34" charset="0"/>
              </a:rPr>
              <a:t>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2591937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2175215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064784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5560953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556095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064784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064784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064784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0647845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GB" alt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1400" b="0" i="0" u="none" strike="noStrike" kern="1200" cap="none" spc="0" normalizeH="0" baseline="0" noProof="0" dirty="0">
                <a:ln>
                  <a:noFill/>
                </a:ln>
                <a:solidFill>
                  <a:srgbClr val="333399"/>
                </a:solidFill>
                <a:effectLst/>
                <a:uLnTx/>
                <a:uFillTx/>
                <a:latin typeface="Calibri" panose="020F0502020204030204"/>
                <a:ea typeface="+mn-ea"/>
                <a:cs typeface="Arial" panose="020B0604020202020204" pitchFamily="34" charset="0"/>
              </a:rPr>
              <a:t>NEXT SLIDE</a:t>
            </a: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GB" altLang="en-US" sz="1100" b="1" i="0" u="none" strike="noStrike" kern="1200" cap="none" spc="0" normalizeH="0" baseline="0" noProof="0" dirty="0">
              <a:ln>
                <a:noFill/>
              </a:ln>
              <a:solidFill>
                <a:srgbClr val="333399"/>
              </a:solidFill>
              <a:effectLst/>
              <a:uLnTx/>
              <a:uFillTx/>
              <a:latin typeface="Calibri" panose="020F0502020204030204"/>
              <a:ea typeface="+mn-ea"/>
              <a:cs typeface="Arial" panose="020B0604020202020204" pitchFamily="34" charset="0"/>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GB" altLang="en-US" sz="18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GB" altLang="en-US" sz="18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GB" altLang="en-US" sz="18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GB" altLang="en-US" sz="18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GB" altLang="en-US" sz="18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GB" altLang="en-US" sz="18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GB" altLang="en-US" sz="18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GB" altLang="en-US" sz="18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GB" altLang="en-US" sz="18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20790119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061557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6"/>
            <a:ext cx="6146823" cy="4716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1400" dirty="0" smtClean="0">
                <a:solidFill>
                  <a:srgbClr val="333399"/>
                </a:solidFill>
                <a:cs typeface="Arial" panose="020B0604020202020204" pitchFamily="34" charset="0"/>
              </a:rPr>
              <a:t>NEXT </a:t>
            </a:r>
            <a:r>
              <a:rPr lang="en-GB" altLang="en-US" sz="1400" dirty="0">
                <a:solidFill>
                  <a:srgbClr val="333399"/>
                </a:solidFill>
                <a:cs typeface="Arial" panose="020B0604020202020204" pitchFamily="34" charset="0"/>
              </a:rPr>
              <a:t>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39035527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0647845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36620900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0647845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2768296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0647845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0647845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6"/>
            <a:ext cx="6146823" cy="4716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1400" dirty="0" smtClean="0">
                <a:solidFill>
                  <a:srgbClr val="333399"/>
                </a:solidFill>
                <a:cs typeface="Arial" panose="020B0604020202020204" pitchFamily="34" charset="0"/>
              </a:rPr>
              <a:t>NEXT </a:t>
            </a:r>
            <a:r>
              <a:rPr lang="en-GB" altLang="en-US" sz="1400" dirty="0">
                <a:solidFill>
                  <a:srgbClr val="333399"/>
                </a:solidFill>
                <a:cs typeface="Arial" panose="020B0604020202020204" pitchFamily="34" charset="0"/>
              </a:rPr>
              <a:t>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0647845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0647845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US" altLang="en-US" dirty="0"/>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3602384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064784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6"/>
            <a:ext cx="6146823" cy="4716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GB" altLang="en-US" sz="1400" dirty="0" smtClean="0">
                <a:solidFill>
                  <a:srgbClr val="333399"/>
                </a:solidFill>
                <a:cs typeface="Arial" panose="020B0604020202020204" pitchFamily="34" charset="0"/>
              </a:rPr>
              <a:t>NEXT </a:t>
            </a:r>
            <a:r>
              <a:rPr lang="en-GB" altLang="en-US" sz="1400" dirty="0">
                <a:solidFill>
                  <a:srgbClr val="333399"/>
                </a:solidFill>
                <a:cs typeface="Arial" panose="020B0604020202020204" pitchFamily="34" charset="0"/>
              </a:rPr>
              <a:t>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39799212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769F72C-27A8-4FE2-A71A-6E43CE18D6D9}" type="slidenum">
              <a:rPr lang="en-GB" smtClean="0"/>
              <a:t>30</a:t>
            </a:fld>
            <a:endParaRPr lang="en-GB"/>
          </a:p>
        </p:txBody>
      </p:sp>
    </p:spTree>
    <p:extLst>
      <p:ext uri="{BB962C8B-B14F-4D97-AF65-F5344CB8AC3E}">
        <p14:creationId xmlns:p14="http://schemas.microsoft.com/office/powerpoint/2010/main" val="40484135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769F72C-27A8-4FE2-A71A-6E43CE18D6D9}" type="slidenum">
              <a:rPr lang="en-GB" smtClean="0"/>
              <a:t>31</a:t>
            </a:fld>
            <a:endParaRPr lang="en-GB"/>
          </a:p>
        </p:txBody>
      </p:sp>
    </p:spTree>
    <p:extLst>
      <p:ext uri="{BB962C8B-B14F-4D97-AF65-F5344CB8AC3E}">
        <p14:creationId xmlns:p14="http://schemas.microsoft.com/office/powerpoint/2010/main" val="3393596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579971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3946155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12809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373384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327369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GB" altLang="en-US"/>
          </a:p>
          <a:p>
            <a:endParaRPr lang="en-US" altLang="en-US"/>
          </a:p>
        </p:txBody>
      </p:sp>
      <p:sp>
        <p:nvSpPr>
          <p:cNvPr id="41988" name="Text Box 4"/>
          <p:cNvSpPr txBox="1">
            <a:spLocks noChangeArrowheads="1"/>
          </p:cNvSpPr>
          <p:nvPr/>
        </p:nvSpPr>
        <p:spPr bwMode="auto">
          <a:xfrm>
            <a:off x="330983" y="4735747"/>
            <a:ext cx="6146823" cy="50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GB" altLang="en-US" sz="1400" dirty="0">
              <a:solidFill>
                <a:srgbClr val="000000"/>
              </a:solidFill>
              <a:cs typeface="Arial" panose="020B0604020202020204" pitchFamily="34" charset="0"/>
            </a:endParaRPr>
          </a:p>
          <a:p>
            <a:pPr fontAlgn="base">
              <a:spcBef>
                <a:spcPct val="50000"/>
              </a:spcBef>
              <a:spcAft>
                <a:spcPct val="0"/>
              </a:spcAft>
            </a:pPr>
            <a:r>
              <a:rPr lang="en-GB" altLang="en-US" sz="1400" dirty="0">
                <a:solidFill>
                  <a:srgbClr val="333399"/>
                </a:solidFill>
                <a:cs typeface="Arial" panose="020B0604020202020204" pitchFamily="34" charset="0"/>
              </a:rPr>
              <a:t>NEXT SLIDE</a:t>
            </a:r>
          </a:p>
          <a:p>
            <a:pPr fontAlgn="base">
              <a:spcBef>
                <a:spcPct val="50000"/>
              </a:spcBef>
              <a:spcAft>
                <a:spcPct val="0"/>
              </a:spcAft>
            </a:pPr>
            <a:endParaRPr lang="en-GB" altLang="en-US" sz="1100" b="1" dirty="0">
              <a:solidFill>
                <a:srgbClr val="333399"/>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GB" altLang="en-US" dirty="0">
              <a:solidFill>
                <a:srgbClr val="000000"/>
              </a:solidFill>
              <a:cs typeface="Arial" panose="020B0604020202020204" pitchFamily="34" charset="0"/>
            </a:endParaRPr>
          </a:p>
          <a:p>
            <a:pPr fontAlgn="base">
              <a:spcBef>
                <a:spcPct val="50000"/>
              </a:spcBef>
              <a:spcAft>
                <a:spcPct val="0"/>
              </a:spcAft>
            </a:pPr>
            <a:endParaRPr lang="en-US" altLang="en-US" dirty="0">
              <a:solidFill>
                <a:srgbClr val="000000"/>
              </a:solidFill>
              <a:cs typeface="Arial" panose="020B0604020202020204" pitchFamily="34" charset="0"/>
            </a:endParaRPr>
          </a:p>
        </p:txBody>
      </p:sp>
    </p:spTree>
    <p:extLst>
      <p:ext uri="{BB962C8B-B14F-4D97-AF65-F5344CB8AC3E}">
        <p14:creationId xmlns:p14="http://schemas.microsoft.com/office/powerpoint/2010/main" val="1192352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C66EA9-B83B-4683-929F-C266AAB9C332}"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339B07-91A0-42F4-A680-FBD97651384C}" type="slidenum">
              <a:rPr lang="en-GB" smtClean="0"/>
              <a:t>‹#›</a:t>
            </a:fld>
            <a:endParaRPr lang="en-GB"/>
          </a:p>
        </p:txBody>
      </p:sp>
    </p:spTree>
    <p:extLst>
      <p:ext uri="{BB962C8B-B14F-4D97-AF65-F5344CB8AC3E}">
        <p14:creationId xmlns:p14="http://schemas.microsoft.com/office/powerpoint/2010/main" val="3520995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C66EA9-B83B-4683-929F-C266AAB9C332}"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339B07-91A0-42F4-A680-FBD97651384C}" type="slidenum">
              <a:rPr lang="en-GB" smtClean="0"/>
              <a:t>‹#›</a:t>
            </a:fld>
            <a:endParaRPr lang="en-GB"/>
          </a:p>
        </p:txBody>
      </p:sp>
    </p:spTree>
    <p:extLst>
      <p:ext uri="{BB962C8B-B14F-4D97-AF65-F5344CB8AC3E}">
        <p14:creationId xmlns:p14="http://schemas.microsoft.com/office/powerpoint/2010/main" val="781327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C66EA9-B83B-4683-929F-C266AAB9C332}"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339B07-91A0-42F4-A680-FBD97651384C}" type="slidenum">
              <a:rPr lang="en-GB" smtClean="0"/>
              <a:t>‹#›</a:t>
            </a:fld>
            <a:endParaRPr lang="en-GB"/>
          </a:p>
        </p:txBody>
      </p:sp>
    </p:spTree>
    <p:extLst>
      <p:ext uri="{BB962C8B-B14F-4D97-AF65-F5344CB8AC3E}">
        <p14:creationId xmlns:p14="http://schemas.microsoft.com/office/powerpoint/2010/main" val="3945085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2818C1D-55DE-4FAF-B455-0525C33ACC74}" type="datetimeFigureOut">
              <a:rPr lang="en-US">
                <a:solidFill>
                  <a:prstClr val="black">
                    <a:tint val="75000"/>
                  </a:prstClr>
                </a:solidFill>
              </a:rPr>
              <a:pPr>
                <a:defRPr/>
              </a:pPr>
              <a:t>6/26/2019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FB0E1FCE-05AC-486D-9D5E-3D7EC75CADFF}" type="slidenum">
              <a:rPr lang="en-US" altLang="en-US"/>
              <a:pPr/>
              <a:t>‹#›</a:t>
            </a:fld>
            <a:endParaRPr lang="en-US" altLang="en-US"/>
          </a:p>
        </p:txBody>
      </p:sp>
    </p:spTree>
    <p:extLst>
      <p:ext uri="{BB962C8B-B14F-4D97-AF65-F5344CB8AC3E}">
        <p14:creationId xmlns:p14="http://schemas.microsoft.com/office/powerpoint/2010/main" val="541625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64CDA7A-47FE-4C2F-B7D0-3E2FBBE1A8A5}" type="datetimeFigureOut">
              <a:rPr lang="en-US">
                <a:solidFill>
                  <a:prstClr val="black">
                    <a:tint val="75000"/>
                  </a:prstClr>
                </a:solidFill>
              </a:rPr>
              <a:pPr>
                <a:defRPr/>
              </a:pPr>
              <a:t>6/26/2019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629A9C2A-3C00-4367-8F22-B839E7E59B45}" type="slidenum">
              <a:rPr lang="en-US" altLang="en-US"/>
              <a:pPr/>
              <a:t>‹#›</a:t>
            </a:fld>
            <a:endParaRPr lang="en-US" altLang="en-US"/>
          </a:p>
        </p:txBody>
      </p:sp>
    </p:spTree>
    <p:extLst>
      <p:ext uri="{BB962C8B-B14F-4D97-AF65-F5344CB8AC3E}">
        <p14:creationId xmlns:p14="http://schemas.microsoft.com/office/powerpoint/2010/main" val="800891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97CC9DF-5AD3-45BB-877F-B17412997ACB}" type="datetimeFigureOut">
              <a:rPr lang="en-US">
                <a:solidFill>
                  <a:prstClr val="black">
                    <a:tint val="75000"/>
                  </a:prstClr>
                </a:solidFill>
              </a:rPr>
              <a:pPr>
                <a:defRPr/>
              </a:pPr>
              <a:t>6/26/2019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9741B81-5DBE-4638-81A2-5AF687EB3A29}" type="slidenum">
              <a:rPr lang="en-US" altLang="en-US"/>
              <a:pPr/>
              <a:t>‹#›</a:t>
            </a:fld>
            <a:endParaRPr lang="en-US" altLang="en-US"/>
          </a:p>
        </p:txBody>
      </p:sp>
    </p:spTree>
    <p:extLst>
      <p:ext uri="{BB962C8B-B14F-4D97-AF65-F5344CB8AC3E}">
        <p14:creationId xmlns:p14="http://schemas.microsoft.com/office/powerpoint/2010/main" val="3938919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028A215-3187-4990-918E-682988C00B8B}" type="datetimeFigureOut">
              <a:rPr lang="en-US">
                <a:solidFill>
                  <a:prstClr val="black">
                    <a:tint val="75000"/>
                  </a:prstClr>
                </a:solidFill>
              </a:rPr>
              <a:pPr>
                <a:defRPr/>
              </a:pPr>
              <a:t>6/26/2019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90CE764-E5D4-437F-AD6F-2FF904CAA8D0}" type="slidenum">
              <a:rPr lang="en-US" altLang="en-US"/>
              <a:pPr/>
              <a:t>‹#›</a:t>
            </a:fld>
            <a:endParaRPr lang="en-US" altLang="en-US"/>
          </a:p>
        </p:txBody>
      </p:sp>
    </p:spTree>
    <p:extLst>
      <p:ext uri="{BB962C8B-B14F-4D97-AF65-F5344CB8AC3E}">
        <p14:creationId xmlns:p14="http://schemas.microsoft.com/office/powerpoint/2010/main" val="2744880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2C399EC-8788-43DF-A24A-BB26C601C861}" type="datetimeFigureOut">
              <a:rPr lang="en-US">
                <a:solidFill>
                  <a:prstClr val="black">
                    <a:tint val="75000"/>
                  </a:prstClr>
                </a:solidFill>
              </a:rPr>
              <a:pPr>
                <a:defRPr/>
              </a:pPr>
              <a:t>6/26/2019</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54DE689E-5E15-4EA9-8006-D2F656851D6B}" type="slidenum">
              <a:rPr lang="en-US" altLang="en-US"/>
              <a:pPr/>
              <a:t>‹#›</a:t>
            </a:fld>
            <a:endParaRPr lang="en-US" altLang="en-US"/>
          </a:p>
        </p:txBody>
      </p:sp>
    </p:spTree>
    <p:extLst>
      <p:ext uri="{BB962C8B-B14F-4D97-AF65-F5344CB8AC3E}">
        <p14:creationId xmlns:p14="http://schemas.microsoft.com/office/powerpoint/2010/main" val="3840745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D923CF7-534B-4B50-ACCE-7AB51B2A7E19}" type="datetimeFigureOut">
              <a:rPr lang="en-US">
                <a:solidFill>
                  <a:prstClr val="black">
                    <a:tint val="75000"/>
                  </a:prstClr>
                </a:solidFill>
              </a:rPr>
              <a:pPr>
                <a:defRPr/>
              </a:pPr>
              <a:t>6/26/2019</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A399A7CD-0D5B-449B-8954-86ADC22C0090}" type="slidenum">
              <a:rPr lang="en-US" altLang="en-US"/>
              <a:pPr/>
              <a:t>‹#›</a:t>
            </a:fld>
            <a:endParaRPr lang="en-US" altLang="en-US"/>
          </a:p>
        </p:txBody>
      </p:sp>
    </p:spTree>
    <p:extLst>
      <p:ext uri="{BB962C8B-B14F-4D97-AF65-F5344CB8AC3E}">
        <p14:creationId xmlns:p14="http://schemas.microsoft.com/office/powerpoint/2010/main" val="3498555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5CB8081-0118-4FAF-98F7-28E6DD099AA5}" type="datetimeFigureOut">
              <a:rPr lang="en-US">
                <a:solidFill>
                  <a:prstClr val="black">
                    <a:tint val="75000"/>
                  </a:prstClr>
                </a:solidFill>
              </a:rPr>
              <a:pPr>
                <a:defRPr/>
              </a:pPr>
              <a:t>6/26/2019</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C159FC93-712B-4EC3-AFE1-3438630F00E8}" type="slidenum">
              <a:rPr lang="en-US" altLang="en-US"/>
              <a:pPr/>
              <a:t>‹#›</a:t>
            </a:fld>
            <a:endParaRPr lang="en-US" altLang="en-US"/>
          </a:p>
        </p:txBody>
      </p:sp>
    </p:spTree>
    <p:extLst>
      <p:ext uri="{BB962C8B-B14F-4D97-AF65-F5344CB8AC3E}">
        <p14:creationId xmlns:p14="http://schemas.microsoft.com/office/powerpoint/2010/main" val="2658196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03CAD2D-7925-40D7-AC80-09B166F63AB3}" type="datetimeFigureOut">
              <a:rPr lang="en-US">
                <a:solidFill>
                  <a:prstClr val="black">
                    <a:tint val="75000"/>
                  </a:prstClr>
                </a:solidFill>
              </a:rPr>
              <a:pPr>
                <a:defRPr/>
              </a:pPr>
              <a:t>6/26/2019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FEABE873-79BD-408B-9CB9-464205438E5E}" type="slidenum">
              <a:rPr lang="en-US" altLang="en-US"/>
              <a:pPr/>
              <a:t>‹#›</a:t>
            </a:fld>
            <a:endParaRPr lang="en-US" altLang="en-US"/>
          </a:p>
        </p:txBody>
      </p:sp>
    </p:spTree>
    <p:extLst>
      <p:ext uri="{BB962C8B-B14F-4D97-AF65-F5344CB8AC3E}">
        <p14:creationId xmlns:p14="http://schemas.microsoft.com/office/powerpoint/2010/main" val="3679950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C66EA9-B83B-4683-929F-C266AAB9C332}"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339B07-91A0-42F4-A680-FBD97651384C}" type="slidenum">
              <a:rPr lang="en-GB" smtClean="0"/>
              <a:t>‹#›</a:t>
            </a:fld>
            <a:endParaRPr lang="en-GB"/>
          </a:p>
        </p:txBody>
      </p:sp>
    </p:spTree>
    <p:extLst>
      <p:ext uri="{BB962C8B-B14F-4D97-AF65-F5344CB8AC3E}">
        <p14:creationId xmlns:p14="http://schemas.microsoft.com/office/powerpoint/2010/main" val="27015559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54EB5F-A846-4944-B6E3-E2FD2659C45B}" type="datetimeFigureOut">
              <a:rPr lang="en-US">
                <a:solidFill>
                  <a:prstClr val="black">
                    <a:tint val="75000"/>
                  </a:prstClr>
                </a:solidFill>
              </a:rPr>
              <a:pPr>
                <a:defRPr/>
              </a:pPr>
              <a:t>6/26/2019</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A3686BAA-28F1-43A2-8C01-6521B594D9A7}" type="slidenum">
              <a:rPr lang="en-US" altLang="en-US"/>
              <a:pPr/>
              <a:t>‹#›</a:t>
            </a:fld>
            <a:endParaRPr lang="en-US" altLang="en-US"/>
          </a:p>
        </p:txBody>
      </p:sp>
    </p:spTree>
    <p:extLst>
      <p:ext uri="{BB962C8B-B14F-4D97-AF65-F5344CB8AC3E}">
        <p14:creationId xmlns:p14="http://schemas.microsoft.com/office/powerpoint/2010/main" val="12819839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C5721B-D54F-46E7-ABF7-B99E657073A8}" type="datetimeFigureOut">
              <a:rPr lang="en-US">
                <a:solidFill>
                  <a:prstClr val="black">
                    <a:tint val="75000"/>
                  </a:prstClr>
                </a:solidFill>
              </a:rPr>
              <a:pPr>
                <a:defRPr/>
              </a:pPr>
              <a:t>6/26/2019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FD13BBD1-6781-4C7B-A8BD-11EBE0231B5D}" type="slidenum">
              <a:rPr lang="en-US" altLang="en-US"/>
              <a:pPr/>
              <a:t>‹#›</a:t>
            </a:fld>
            <a:endParaRPr lang="en-US" altLang="en-US"/>
          </a:p>
        </p:txBody>
      </p:sp>
    </p:spTree>
    <p:extLst>
      <p:ext uri="{BB962C8B-B14F-4D97-AF65-F5344CB8AC3E}">
        <p14:creationId xmlns:p14="http://schemas.microsoft.com/office/powerpoint/2010/main" val="27832089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772517-566C-4184-9C8D-0308C3D062E9}" type="datetimeFigureOut">
              <a:rPr lang="en-US">
                <a:solidFill>
                  <a:prstClr val="black">
                    <a:tint val="75000"/>
                  </a:prstClr>
                </a:solidFill>
              </a:rPr>
              <a:pPr>
                <a:defRPr/>
              </a:pPr>
              <a:t>6/26/2019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8E5817A-52C2-450A-86D0-992563B117A6}" type="slidenum">
              <a:rPr lang="en-US" altLang="en-US"/>
              <a:pPr/>
              <a:t>‹#›</a:t>
            </a:fld>
            <a:endParaRPr lang="en-US" altLang="en-US"/>
          </a:p>
        </p:txBody>
      </p:sp>
    </p:spTree>
    <p:extLst>
      <p:ext uri="{BB962C8B-B14F-4D97-AF65-F5344CB8AC3E}">
        <p14:creationId xmlns:p14="http://schemas.microsoft.com/office/powerpoint/2010/main" val="1828210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609600" y="6356351"/>
            <a:ext cx="2844800" cy="365125"/>
          </a:xfrm>
        </p:spPr>
        <p:txBody>
          <a:bodyPr/>
          <a:lstStyle>
            <a:lvl1pPr>
              <a:defRPr smtClean="0"/>
            </a:lvl1pPr>
          </a:lstStyle>
          <a:p>
            <a:pPr>
              <a:defRPr/>
            </a:pPr>
            <a:fld id="{2AA3AF41-A7C5-4136-BBF4-5FEF031DB6B3}" type="datetimeFigureOut">
              <a:rPr lang="en-US">
                <a:solidFill>
                  <a:prstClr val="black">
                    <a:tint val="75000"/>
                  </a:prstClr>
                </a:solidFill>
              </a:rPr>
              <a:pPr>
                <a:defRPr/>
              </a:pPr>
              <a:t>6/26/2019</a:t>
            </a:fld>
            <a:endParaRPr lang="en-US">
              <a:solidFill>
                <a:prstClr val="black">
                  <a:tint val="75000"/>
                </a:prstClr>
              </a:solidFill>
            </a:endParaRPr>
          </a:p>
        </p:txBody>
      </p:sp>
      <p:sp>
        <p:nvSpPr>
          <p:cNvPr id="4" name="Footer Placeholder 3"/>
          <p:cNvSpPr>
            <a:spLocks noGrp="1"/>
          </p:cNvSpPr>
          <p:nvPr>
            <p:ph type="ftr" sz="quarter" idx="11"/>
          </p:nvPr>
        </p:nvSpPr>
        <p:spPr>
          <a:xfrm>
            <a:off x="4165600" y="6356351"/>
            <a:ext cx="3860800" cy="365125"/>
          </a:xfrm>
        </p:spPr>
        <p:txBody>
          <a:bodyPr/>
          <a:lstStyle>
            <a:lvl1pPr>
              <a:defRPr/>
            </a:lvl1p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a:xfrm>
            <a:off x="8737600" y="6356351"/>
            <a:ext cx="2844800" cy="365125"/>
          </a:xfrm>
        </p:spPr>
        <p:txBody>
          <a:bodyPr/>
          <a:lstStyle>
            <a:lvl1pPr>
              <a:defRPr/>
            </a:lvl1pPr>
          </a:lstStyle>
          <a:p>
            <a:fld id="{4510FD0C-4E85-464D-AA50-C9873D641E57}" type="slidenum">
              <a:rPr lang="en-US" altLang="en-US"/>
              <a:pPr/>
              <a:t>‹#›</a:t>
            </a:fld>
            <a:endParaRPr lang="en-US" altLang="en-US"/>
          </a:p>
        </p:txBody>
      </p:sp>
    </p:spTree>
    <p:extLst>
      <p:ext uri="{BB962C8B-B14F-4D97-AF65-F5344CB8AC3E}">
        <p14:creationId xmlns:p14="http://schemas.microsoft.com/office/powerpoint/2010/main" val="3292209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C66EA9-B83B-4683-929F-C266AAB9C332}" type="datetimeFigureOut">
              <a:rPr lang="en-GB" smtClean="0"/>
              <a:t>26/06/2019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339B07-91A0-42F4-A680-FBD97651384C}" type="slidenum">
              <a:rPr lang="en-GB" smtClean="0"/>
              <a:t>‹#›</a:t>
            </a:fld>
            <a:endParaRPr lang="en-GB"/>
          </a:p>
        </p:txBody>
      </p:sp>
    </p:spTree>
    <p:extLst>
      <p:ext uri="{BB962C8B-B14F-4D97-AF65-F5344CB8AC3E}">
        <p14:creationId xmlns:p14="http://schemas.microsoft.com/office/powerpoint/2010/main" val="1475887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C66EA9-B83B-4683-929F-C266AAB9C332}" type="datetimeFigureOut">
              <a:rPr lang="en-GB" smtClean="0"/>
              <a:t>26/06/2019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339B07-91A0-42F4-A680-FBD97651384C}" type="slidenum">
              <a:rPr lang="en-GB" smtClean="0"/>
              <a:t>‹#›</a:t>
            </a:fld>
            <a:endParaRPr lang="en-GB"/>
          </a:p>
        </p:txBody>
      </p:sp>
    </p:spTree>
    <p:extLst>
      <p:ext uri="{BB962C8B-B14F-4D97-AF65-F5344CB8AC3E}">
        <p14:creationId xmlns:p14="http://schemas.microsoft.com/office/powerpoint/2010/main" val="1080256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C66EA9-B83B-4683-929F-C266AAB9C332}" type="datetimeFigureOut">
              <a:rPr lang="en-GB" smtClean="0"/>
              <a:t>26/06/2019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339B07-91A0-42F4-A680-FBD97651384C}" type="slidenum">
              <a:rPr lang="en-GB" smtClean="0"/>
              <a:t>‹#›</a:t>
            </a:fld>
            <a:endParaRPr lang="en-GB"/>
          </a:p>
        </p:txBody>
      </p:sp>
    </p:spTree>
    <p:extLst>
      <p:ext uri="{BB962C8B-B14F-4D97-AF65-F5344CB8AC3E}">
        <p14:creationId xmlns:p14="http://schemas.microsoft.com/office/powerpoint/2010/main" val="3597796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C66EA9-B83B-4683-929F-C266AAB9C332}" type="datetimeFigureOut">
              <a:rPr lang="en-GB" smtClean="0"/>
              <a:t>26/06/2019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339B07-91A0-42F4-A680-FBD97651384C}" type="slidenum">
              <a:rPr lang="en-GB" smtClean="0"/>
              <a:t>‹#›</a:t>
            </a:fld>
            <a:endParaRPr lang="en-GB"/>
          </a:p>
        </p:txBody>
      </p:sp>
    </p:spTree>
    <p:extLst>
      <p:ext uri="{BB962C8B-B14F-4D97-AF65-F5344CB8AC3E}">
        <p14:creationId xmlns:p14="http://schemas.microsoft.com/office/powerpoint/2010/main" val="3747567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C66EA9-B83B-4683-929F-C266AAB9C332}" type="datetimeFigureOut">
              <a:rPr lang="en-GB" smtClean="0"/>
              <a:t>26/06/2019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339B07-91A0-42F4-A680-FBD97651384C}" type="slidenum">
              <a:rPr lang="en-GB" smtClean="0"/>
              <a:t>‹#›</a:t>
            </a:fld>
            <a:endParaRPr lang="en-GB"/>
          </a:p>
        </p:txBody>
      </p:sp>
    </p:spTree>
    <p:extLst>
      <p:ext uri="{BB962C8B-B14F-4D97-AF65-F5344CB8AC3E}">
        <p14:creationId xmlns:p14="http://schemas.microsoft.com/office/powerpoint/2010/main" val="3081049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C66EA9-B83B-4683-929F-C266AAB9C332}" type="datetimeFigureOut">
              <a:rPr lang="en-GB" smtClean="0"/>
              <a:t>26/06/2019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339B07-91A0-42F4-A680-FBD97651384C}" type="slidenum">
              <a:rPr lang="en-GB" smtClean="0"/>
              <a:t>‹#›</a:t>
            </a:fld>
            <a:endParaRPr lang="en-GB"/>
          </a:p>
        </p:txBody>
      </p:sp>
    </p:spTree>
    <p:extLst>
      <p:ext uri="{BB962C8B-B14F-4D97-AF65-F5344CB8AC3E}">
        <p14:creationId xmlns:p14="http://schemas.microsoft.com/office/powerpoint/2010/main" val="2578356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C66EA9-B83B-4683-929F-C266AAB9C332}" type="datetimeFigureOut">
              <a:rPr lang="en-GB" smtClean="0"/>
              <a:t>26/06/2019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339B07-91A0-42F4-A680-FBD97651384C}" type="slidenum">
              <a:rPr lang="en-GB" smtClean="0"/>
              <a:t>‹#›</a:t>
            </a:fld>
            <a:endParaRPr lang="en-GB"/>
          </a:p>
        </p:txBody>
      </p:sp>
    </p:spTree>
    <p:extLst>
      <p:ext uri="{BB962C8B-B14F-4D97-AF65-F5344CB8AC3E}">
        <p14:creationId xmlns:p14="http://schemas.microsoft.com/office/powerpoint/2010/main" val="1913550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66EA9-B83B-4683-929F-C266AAB9C332}" type="datetimeFigureOut">
              <a:rPr lang="en-GB" smtClean="0"/>
              <a:t>26/06/2019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339B07-91A0-42F4-A680-FBD97651384C}" type="slidenum">
              <a:rPr lang="en-GB" smtClean="0"/>
              <a:t>‹#›</a:t>
            </a:fld>
            <a:endParaRPr lang="en-GB"/>
          </a:p>
        </p:txBody>
      </p:sp>
    </p:spTree>
    <p:extLst>
      <p:ext uri="{BB962C8B-B14F-4D97-AF65-F5344CB8AC3E}">
        <p14:creationId xmlns:p14="http://schemas.microsoft.com/office/powerpoint/2010/main" val="3456829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DB6F9EA-2498-46FD-8E0D-8A9F1190BFA5}" type="datetimeFigureOut">
              <a:rPr lang="en-US">
                <a:solidFill>
                  <a:prstClr val="black">
                    <a:tint val="75000"/>
                  </a:prstClr>
                </a:solidFill>
              </a:rPr>
              <a:pPr>
                <a:defRPr/>
              </a:pPr>
              <a:t>6/26/2019</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pPr>
            <a:fld id="{2C5A6366-8673-42AC-AE6F-7D4B32649EEF}" type="slidenum">
              <a:rPr lang="en-US" altLang="en-US">
                <a:cs typeface="Arial" panose="020B0604020202020204" pitchFamily="34" charset="0"/>
              </a:rPr>
              <a:pPr fontAlgn="base">
                <a:spcBef>
                  <a:spcPct val="0"/>
                </a:spcBef>
                <a:spcAft>
                  <a:spcPct val="0"/>
                </a:spcAft>
              </a:pPr>
              <a:t>‹#›</a:t>
            </a:fld>
            <a:endParaRPr lang="en-US" altLang="en-US">
              <a:cs typeface="Arial" panose="020B0604020202020204" pitchFamily="34" charset="0"/>
            </a:endParaRPr>
          </a:p>
        </p:txBody>
      </p:sp>
    </p:spTree>
    <p:extLst>
      <p:ext uri="{BB962C8B-B14F-4D97-AF65-F5344CB8AC3E}">
        <p14:creationId xmlns:p14="http://schemas.microsoft.com/office/powerpoint/2010/main" val="71385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kern="1200">
          <a:solidFill>
            <a:schemeClr val="tx1"/>
          </a:solidFill>
          <a:latin typeface="+mj-lt"/>
          <a:ea typeface="+mj-ea"/>
          <a:cs typeface="Arial" panose="020B0604020202020204" pitchFamily="34" charset="0"/>
        </a:defRPr>
      </a:lvl1pPr>
      <a:lvl2pPr algn="ctr" rtl="0" fontAlgn="base">
        <a:spcBef>
          <a:spcPct val="0"/>
        </a:spcBef>
        <a:spcAft>
          <a:spcPct val="0"/>
        </a:spcAft>
        <a:defRPr sz="4400">
          <a:solidFill>
            <a:schemeClr val="tx1"/>
          </a:solidFill>
          <a:latin typeface="Calibri" pitchFamily="34" charset="0"/>
          <a:cs typeface="Arial" panose="020B0604020202020204" pitchFamily="34" charset="0"/>
        </a:defRPr>
      </a:lvl2pPr>
      <a:lvl3pPr algn="ctr" rtl="0" fontAlgn="base">
        <a:spcBef>
          <a:spcPct val="0"/>
        </a:spcBef>
        <a:spcAft>
          <a:spcPct val="0"/>
        </a:spcAft>
        <a:defRPr sz="4400">
          <a:solidFill>
            <a:schemeClr val="tx1"/>
          </a:solidFill>
          <a:latin typeface="Calibri" pitchFamily="34" charset="0"/>
          <a:cs typeface="Arial" panose="020B0604020202020204" pitchFamily="34" charset="0"/>
        </a:defRPr>
      </a:lvl3pPr>
      <a:lvl4pPr algn="ctr" rtl="0" fontAlgn="base">
        <a:spcBef>
          <a:spcPct val="0"/>
        </a:spcBef>
        <a:spcAft>
          <a:spcPct val="0"/>
        </a:spcAft>
        <a:defRPr sz="4400">
          <a:solidFill>
            <a:schemeClr val="tx1"/>
          </a:solidFill>
          <a:latin typeface="Calibri" pitchFamily="34" charset="0"/>
          <a:cs typeface="Arial" panose="020B0604020202020204" pitchFamily="34" charset="0"/>
        </a:defRPr>
      </a:lvl4pPr>
      <a:lvl5pPr algn="ctr" rtl="0" fontAlgn="base">
        <a:spcBef>
          <a:spcPct val="0"/>
        </a:spcBef>
        <a:spcAft>
          <a:spcPct val="0"/>
        </a:spcAft>
        <a:defRPr sz="4400">
          <a:solidFill>
            <a:schemeClr val="tx1"/>
          </a:solidFill>
          <a:latin typeface="Calibri" pitchFamily="34" charset="0"/>
          <a:cs typeface="Arial" panose="020B060402020202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Arial" panose="020B0604020202020204" pitchFamily="34" charset="0"/>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Arial" panose="020B0604020202020204" pitchFamily="34" charset="0"/>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Arial" panose="020B0604020202020204" pitchFamily="34" charset="0"/>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Arial" panose="020B0604020202020204" pitchFamily="34" charset="0"/>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3.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3.xml"/><Relationship Id="rId4" Type="http://schemas.openxmlformats.org/officeDocument/2006/relationships/hyperlink" Target="https://www.bbc.co.uk/news/uk-48490572"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3.xml"/><Relationship Id="rId4" Type="http://schemas.openxmlformats.org/officeDocument/2006/relationships/hyperlink" Target="https://www.bbc.co.uk/news/uk-48366835"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3" Type="http://schemas.openxmlformats.org/officeDocument/2006/relationships/hyperlink" Target="https://www.bbc.co.uk/news/education-43555737"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hyperlink" Target="https://www.bbc.co.uk/news/uk-48490572"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3800" b="1" dirty="0" smtClean="0">
                <a:solidFill>
                  <a:schemeClr val="bg1"/>
                </a:solidFill>
                <a:latin typeface="Gisha" panose="020B0502040204020203" pitchFamily="34" charset="-79"/>
                <a:cs typeface="Gisha" panose="020B0502040204020203" pitchFamily="34" charset="-79"/>
              </a:rPr>
              <a:t>Are UK universities more ethical than police organisations?  </a:t>
            </a:r>
            <a:r>
              <a:rPr lang="en-GB" altLang="en-US" sz="3600" b="1" dirty="0">
                <a:solidFill>
                  <a:schemeClr val="bg1"/>
                </a:solidFill>
                <a:latin typeface="Gisha" panose="020B0502040204020203" pitchFamily="34" charset="-79"/>
                <a:cs typeface="Gisha" panose="020B0502040204020203" pitchFamily="34" charset="-79"/>
              </a:rPr>
              <a:t/>
            </a:r>
            <a:br>
              <a:rPr lang="en-GB" altLang="en-US" sz="3600" b="1" dirty="0">
                <a:solidFill>
                  <a:schemeClr val="bg1"/>
                </a:solidFill>
                <a:latin typeface="Gisha" panose="020B0502040204020203" pitchFamily="34" charset="-79"/>
                <a:cs typeface="Gisha" panose="020B0502040204020203" pitchFamily="34" charset="-79"/>
              </a:rPr>
            </a:br>
            <a:r>
              <a:rPr lang="en-US" altLang="en-US" sz="3600" b="1" dirty="0">
                <a:solidFill>
                  <a:schemeClr val="bg1"/>
                </a:solidFill>
                <a:latin typeface="Gisha" panose="020B0502040204020203" pitchFamily="34" charset="-79"/>
                <a:cs typeface="Gisha" panose="020B0502040204020203" pitchFamily="34" charset="-79"/>
              </a:rPr>
              <a:t/>
            </a:r>
            <a:br>
              <a:rPr lang="en-US" altLang="en-US" sz="3600" b="1" dirty="0">
                <a:solidFill>
                  <a:schemeClr val="bg1"/>
                </a:solidFill>
                <a:latin typeface="Gisha" panose="020B0502040204020203" pitchFamily="34" charset="-79"/>
                <a:cs typeface="Gisha" panose="020B0502040204020203" pitchFamily="34" charset="-79"/>
              </a:rPr>
            </a:br>
            <a:r>
              <a:rPr lang="en-US" altLang="en-US" sz="2400" b="1" dirty="0" smtClean="0">
                <a:solidFill>
                  <a:schemeClr val="bg1"/>
                </a:solidFill>
                <a:latin typeface="joeHand 2"/>
              </a:rPr>
              <a:t/>
            </a:r>
            <a:br>
              <a:rPr lang="en-US" altLang="en-US" sz="2400" b="1" dirty="0" smtClean="0">
                <a:solidFill>
                  <a:schemeClr val="bg1"/>
                </a:solidFill>
                <a:latin typeface="joeHand 2"/>
              </a:rPr>
            </a:br>
            <a:r>
              <a:rPr lang="en-US" altLang="en-US" sz="2400" b="1" dirty="0" smtClean="0">
                <a:solidFill>
                  <a:schemeClr val="bg1"/>
                </a:solidFill>
                <a:latin typeface="Gisha" panose="020B0502040204020203" pitchFamily="34" charset="-79"/>
                <a:cs typeface="Gisha" panose="020B0502040204020203" pitchFamily="34" charset="-79"/>
              </a:rPr>
              <a:t>4</a:t>
            </a:r>
            <a:r>
              <a:rPr lang="en-US" altLang="en-US" sz="2400" b="1" baseline="30000" dirty="0" smtClean="0">
                <a:solidFill>
                  <a:schemeClr val="bg1"/>
                </a:solidFill>
                <a:latin typeface="Gisha" panose="020B0502040204020203" pitchFamily="34" charset="-79"/>
                <a:cs typeface="Gisha" panose="020B0502040204020203" pitchFamily="34" charset="-79"/>
              </a:rPr>
              <a:t>th</a:t>
            </a:r>
            <a:r>
              <a:rPr lang="en-US" altLang="en-US" sz="2400" b="1" dirty="0" smtClean="0">
                <a:solidFill>
                  <a:schemeClr val="bg1"/>
                </a:solidFill>
                <a:latin typeface="Gisha" panose="020B0502040204020203" pitchFamily="34" charset="-79"/>
                <a:cs typeface="Gisha" panose="020B0502040204020203" pitchFamily="34" charset="-79"/>
              </a:rPr>
              <a:t> Annual CCPR Conference</a:t>
            </a:r>
            <a:br>
              <a:rPr lang="en-US" altLang="en-US" sz="2400" b="1" dirty="0" smtClean="0">
                <a:solidFill>
                  <a:schemeClr val="bg1"/>
                </a:solidFill>
                <a:latin typeface="Gisha" panose="020B0502040204020203" pitchFamily="34" charset="-79"/>
                <a:cs typeface="Gisha" panose="020B0502040204020203" pitchFamily="34" charset="-79"/>
              </a:rPr>
            </a:br>
            <a:r>
              <a:rPr lang="en-US" altLang="en-US" sz="2400" b="1" dirty="0" smtClean="0">
                <a:solidFill>
                  <a:schemeClr val="bg1"/>
                </a:solidFill>
                <a:latin typeface="Gisha" panose="020B0502040204020203" pitchFamily="34" charset="-79"/>
                <a:cs typeface="Gisha" panose="020B0502040204020203" pitchFamily="34" charset="-79"/>
              </a:rPr>
              <a:t>‘Austerity and Ethics: a paradox for professionalism’</a:t>
            </a:r>
            <a:br>
              <a:rPr lang="en-US" altLang="en-US" sz="2400" b="1" dirty="0" smtClean="0">
                <a:solidFill>
                  <a:schemeClr val="bg1"/>
                </a:solidFill>
                <a:latin typeface="Gisha" panose="020B0502040204020203" pitchFamily="34" charset="-79"/>
                <a:cs typeface="Gisha" panose="020B0502040204020203" pitchFamily="34" charset="-79"/>
              </a:rPr>
            </a:br>
            <a:r>
              <a:rPr lang="en-US" altLang="en-US" sz="2400" b="1" dirty="0" smtClean="0">
                <a:solidFill>
                  <a:schemeClr val="bg1"/>
                </a:solidFill>
                <a:latin typeface="Gisha" panose="020B0502040204020203" pitchFamily="34" charset="-79"/>
                <a:cs typeface="Gisha" panose="020B0502040204020203" pitchFamily="34" charset="-79"/>
              </a:rPr>
              <a:t/>
            </a:r>
            <a:br>
              <a:rPr lang="en-US" altLang="en-US" sz="2400" b="1" dirty="0" smtClean="0">
                <a:solidFill>
                  <a:schemeClr val="bg1"/>
                </a:solidFill>
                <a:latin typeface="Gisha" panose="020B0502040204020203" pitchFamily="34" charset="-79"/>
                <a:cs typeface="Gisha" panose="020B0502040204020203" pitchFamily="34" charset="-79"/>
              </a:rPr>
            </a:br>
            <a:r>
              <a:rPr lang="en-US" altLang="en-US" sz="2400" b="1" dirty="0" smtClean="0">
                <a:solidFill>
                  <a:schemeClr val="bg1"/>
                </a:solidFill>
                <a:latin typeface="Gisha" panose="020B0502040204020203" pitchFamily="34" charset="-79"/>
                <a:cs typeface="Gisha" panose="020B0502040204020203" pitchFamily="34" charset="-79"/>
              </a:rPr>
              <a:t>Richard Heslop, Bournemouth University, UK</a:t>
            </a:r>
            <a:br>
              <a:rPr lang="en-US" altLang="en-US" sz="2400" b="1" dirty="0" smtClean="0">
                <a:solidFill>
                  <a:schemeClr val="bg1"/>
                </a:solidFill>
                <a:latin typeface="Gisha" panose="020B0502040204020203" pitchFamily="34" charset="-79"/>
                <a:cs typeface="Gisha" panose="020B0502040204020203" pitchFamily="34" charset="-79"/>
              </a:rPr>
            </a:br>
            <a:r>
              <a:rPr lang="en-US" altLang="en-US" sz="2400" b="1" dirty="0" smtClean="0">
                <a:solidFill>
                  <a:schemeClr val="bg1"/>
                </a:solidFill>
                <a:latin typeface="Gisha" panose="020B0502040204020203" pitchFamily="34" charset="-79"/>
                <a:cs typeface="Gisha" panose="020B0502040204020203" pitchFamily="34" charset="-79"/>
              </a:rPr>
              <a:t/>
            </a:r>
            <a:br>
              <a:rPr lang="en-US" altLang="en-US" sz="2400" b="1" dirty="0" smtClean="0">
                <a:solidFill>
                  <a:schemeClr val="bg1"/>
                </a:solidFill>
                <a:latin typeface="Gisha" panose="020B0502040204020203" pitchFamily="34" charset="-79"/>
                <a:cs typeface="Gisha" panose="020B0502040204020203" pitchFamily="34" charset="-79"/>
              </a:rPr>
            </a:br>
            <a:r>
              <a:rPr lang="en-US" altLang="en-US" sz="1800" b="1" dirty="0" smtClean="0">
                <a:solidFill>
                  <a:schemeClr val="bg1"/>
                </a:solidFill>
                <a:latin typeface="Gisha" panose="020B0502040204020203" pitchFamily="34" charset="-79"/>
                <a:cs typeface="Gisha" panose="020B0502040204020203" pitchFamily="34" charset="-79"/>
              </a:rPr>
              <a:t>19 – 20 June 2019</a:t>
            </a:r>
            <a:br>
              <a:rPr lang="en-US" altLang="en-US" sz="1800" b="1" dirty="0" smtClean="0">
                <a:solidFill>
                  <a:schemeClr val="bg1"/>
                </a:solidFill>
                <a:latin typeface="Gisha" panose="020B0502040204020203" pitchFamily="34" charset="-79"/>
                <a:cs typeface="Gisha" panose="020B0502040204020203" pitchFamily="34" charset="-79"/>
              </a:rPr>
            </a:br>
            <a:r>
              <a:rPr lang="en-US" altLang="en-US" sz="1800" b="1" dirty="0" smtClean="0">
                <a:solidFill>
                  <a:schemeClr val="bg1"/>
                </a:solidFill>
                <a:latin typeface="Gisha" panose="020B0502040204020203" pitchFamily="34" charset="-79"/>
                <a:cs typeface="Gisha" panose="020B0502040204020203" pitchFamily="34" charset="-79"/>
              </a:rPr>
              <a:t/>
            </a:r>
            <a:br>
              <a:rPr lang="en-US" altLang="en-US" sz="1800" b="1" dirty="0" smtClean="0">
                <a:solidFill>
                  <a:schemeClr val="bg1"/>
                </a:solidFill>
                <a:latin typeface="Gisha" panose="020B0502040204020203" pitchFamily="34" charset="-79"/>
                <a:cs typeface="Gisha" panose="020B0502040204020203" pitchFamily="34" charset="-79"/>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Tree>
    <p:extLst>
      <p:ext uri="{BB962C8B-B14F-4D97-AF65-F5344CB8AC3E}">
        <p14:creationId xmlns:p14="http://schemas.microsoft.com/office/powerpoint/2010/main" val="2818869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821937" y="461352"/>
            <a:ext cx="10477500" cy="6848029"/>
          </a:xfrm>
          <a:prstGeom prst="rect">
            <a:avLst/>
          </a:prstGeom>
          <a:noFill/>
        </p:spPr>
        <p:txBody>
          <a:bodyPr wrap="square" rtlCol="0">
            <a:spAutoFit/>
          </a:bodyPr>
          <a:lstStyle/>
          <a:p>
            <a:r>
              <a:rPr lang="en-GB" sz="2800" dirty="0" smtClean="0"/>
              <a:t>                                               </a:t>
            </a:r>
            <a:r>
              <a:rPr lang="en-GB" sz="2800" dirty="0" smtClean="0">
                <a:solidFill>
                  <a:schemeClr val="bg1"/>
                </a:solidFill>
                <a:latin typeface="Gisha" panose="020B0502040204020203" pitchFamily="34" charset="-79"/>
                <a:cs typeface="Gisha" panose="020B0502040204020203" pitchFamily="34" charset="-79"/>
              </a:rPr>
              <a:t>Police Ethics</a:t>
            </a:r>
          </a:p>
          <a:p>
            <a:endParaRPr lang="en-GB" sz="2600" dirty="0">
              <a:latin typeface="Gisha" panose="020B0502040204020203" pitchFamily="34" charset="-79"/>
              <a:cs typeface="Gisha" panose="020B0502040204020203" pitchFamily="34" charset="-79"/>
            </a:endParaRPr>
          </a:p>
          <a:p>
            <a:r>
              <a:rPr lang="en-GB" sz="2700" dirty="0" smtClean="0">
                <a:solidFill>
                  <a:schemeClr val="bg1"/>
                </a:solidFill>
                <a:latin typeface="Gisha" panose="020B0502040204020203" pitchFamily="34" charset="-79"/>
                <a:cs typeface="Gisha" panose="020B0502040204020203" pitchFamily="34" charset="-79"/>
              </a:rPr>
              <a:t>From the earliest days of formation of ‘modern’ policing in eighteenth century to the ‘Plebgate’ scandal of more recent times, UK policing littered with cases of misconduct.</a:t>
            </a:r>
          </a:p>
          <a:p>
            <a:endParaRPr lang="en-GB" sz="2700" dirty="0">
              <a:solidFill>
                <a:schemeClr val="bg1"/>
              </a:solidFill>
              <a:latin typeface="Gisha" panose="020B0502040204020203" pitchFamily="34" charset="-79"/>
              <a:cs typeface="Gisha" panose="020B0502040204020203" pitchFamily="34" charset="-79"/>
            </a:endParaRPr>
          </a:p>
          <a:p>
            <a:r>
              <a:rPr lang="en-GB" sz="2700" dirty="0" smtClean="0">
                <a:solidFill>
                  <a:schemeClr val="bg1"/>
                </a:solidFill>
                <a:latin typeface="Gisha" panose="020B0502040204020203" pitchFamily="34" charset="-79"/>
                <a:cs typeface="Gisha" panose="020B0502040204020203" pitchFamily="34" charset="-79"/>
              </a:rPr>
              <a:t>Relatively recent cases include:</a:t>
            </a:r>
          </a:p>
          <a:p>
            <a:endParaRPr lang="en-GB" sz="2700" dirty="0" smtClean="0">
              <a:solidFill>
                <a:schemeClr val="bg1"/>
              </a:solidFill>
              <a:latin typeface="Gisha" panose="020B0502040204020203" pitchFamily="34" charset="-79"/>
              <a:cs typeface="Gisha" panose="020B0502040204020203" pitchFamily="34" charset="-79"/>
            </a:endParaRPr>
          </a:p>
          <a:p>
            <a:pPr marL="342900" indent="-342900">
              <a:buFont typeface="Arial" panose="020B0604020202020204" pitchFamily="34" charset="0"/>
              <a:buChar char="•"/>
            </a:pPr>
            <a:r>
              <a:rPr lang="en-GB" sz="2700" dirty="0" smtClean="0">
                <a:solidFill>
                  <a:schemeClr val="bg1"/>
                </a:solidFill>
                <a:latin typeface="Gisha" panose="020B0502040204020203" pitchFamily="34" charset="-79"/>
                <a:cs typeface="Gisha" panose="020B0502040204020203" pitchFamily="34" charset="-79"/>
              </a:rPr>
              <a:t>West Midland Serious Crime Squad</a:t>
            </a:r>
          </a:p>
          <a:p>
            <a:pPr marL="342900" indent="-342900">
              <a:buFont typeface="Arial" panose="020B0604020202020204" pitchFamily="34" charset="0"/>
              <a:buChar char="•"/>
            </a:pPr>
            <a:r>
              <a:rPr lang="en-GB" sz="2700" dirty="0" smtClean="0">
                <a:solidFill>
                  <a:schemeClr val="bg1"/>
                </a:solidFill>
                <a:latin typeface="Gisha" panose="020B0502040204020203" pitchFamily="34" charset="-79"/>
                <a:cs typeface="Gisha" panose="020B0502040204020203" pitchFamily="34" charset="-79"/>
              </a:rPr>
              <a:t>Birmingham Six</a:t>
            </a:r>
          </a:p>
          <a:p>
            <a:pPr marL="342900" indent="-342900">
              <a:buFont typeface="Arial" panose="020B0604020202020204" pitchFamily="34" charset="0"/>
              <a:buChar char="•"/>
            </a:pPr>
            <a:r>
              <a:rPr lang="en-GB" sz="2700" dirty="0" smtClean="0">
                <a:solidFill>
                  <a:schemeClr val="bg1"/>
                </a:solidFill>
                <a:latin typeface="Gisha" panose="020B0502040204020203" pitchFamily="34" charset="-79"/>
                <a:cs typeface="Gisha" panose="020B0502040204020203" pitchFamily="34" charset="-79"/>
              </a:rPr>
              <a:t>Guildford Four</a:t>
            </a:r>
          </a:p>
          <a:p>
            <a:pPr marL="342900" indent="-342900">
              <a:buFont typeface="Arial" panose="020B0604020202020204" pitchFamily="34" charset="0"/>
              <a:buChar char="•"/>
            </a:pPr>
            <a:r>
              <a:rPr lang="en-GB" sz="2700" dirty="0" smtClean="0">
                <a:solidFill>
                  <a:schemeClr val="bg1"/>
                </a:solidFill>
                <a:latin typeface="Gisha" panose="020B0502040204020203" pitchFamily="34" charset="-79"/>
                <a:cs typeface="Gisha" panose="020B0502040204020203" pitchFamily="34" charset="-79"/>
              </a:rPr>
              <a:t>Carl Bridgewater case</a:t>
            </a:r>
          </a:p>
          <a:p>
            <a:pPr marL="342900" indent="-342900">
              <a:buFont typeface="Arial" panose="020B0604020202020204" pitchFamily="34" charset="0"/>
              <a:buChar char="•"/>
            </a:pPr>
            <a:r>
              <a:rPr lang="en-GB" sz="2700" dirty="0" smtClean="0">
                <a:solidFill>
                  <a:schemeClr val="bg1"/>
                </a:solidFill>
                <a:latin typeface="Gisha" panose="020B0502040204020203" pitchFamily="34" charset="-79"/>
                <a:cs typeface="Gisha" panose="020B0502040204020203" pitchFamily="34" charset="-79"/>
              </a:rPr>
              <a:t>Steven Lawrence murder investigation</a:t>
            </a:r>
          </a:p>
          <a:p>
            <a:pPr marL="342900" indent="-342900">
              <a:buFont typeface="Arial" panose="020B0604020202020204" pitchFamily="34" charset="0"/>
              <a:buChar char="•"/>
            </a:pPr>
            <a:r>
              <a:rPr lang="en-GB" sz="2700" dirty="0" smtClean="0">
                <a:solidFill>
                  <a:schemeClr val="bg1"/>
                </a:solidFill>
                <a:latin typeface="Gisha" panose="020B0502040204020203" pitchFamily="34" charset="-79"/>
                <a:cs typeface="Gisha" panose="020B0502040204020203" pitchFamily="34" charset="-79"/>
              </a:rPr>
              <a:t>Phone hacking scandal.</a:t>
            </a:r>
          </a:p>
          <a:p>
            <a:endParaRPr lang="en-GB" sz="2700" dirty="0" smtClean="0">
              <a:latin typeface="Gisha" panose="020B0502040204020203" pitchFamily="34" charset="-79"/>
              <a:cs typeface="Gisha" panose="020B0502040204020203" pitchFamily="34" charset="-79"/>
            </a:endParaRPr>
          </a:p>
          <a:p>
            <a:endParaRPr lang="en-GB" dirty="0" smtClean="0"/>
          </a:p>
          <a:p>
            <a:endParaRPr lang="en-GB" dirty="0"/>
          </a:p>
        </p:txBody>
      </p:sp>
    </p:spTree>
    <p:extLst>
      <p:ext uri="{BB962C8B-B14F-4D97-AF65-F5344CB8AC3E}">
        <p14:creationId xmlns:p14="http://schemas.microsoft.com/office/powerpoint/2010/main" val="3999813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923925" y="685800"/>
            <a:ext cx="9858375" cy="6155531"/>
          </a:xfrm>
          <a:prstGeom prst="rect">
            <a:avLst/>
          </a:prstGeom>
          <a:noFill/>
        </p:spPr>
        <p:txBody>
          <a:bodyPr wrap="square" rtlCol="0">
            <a:spAutoFit/>
          </a:bodyPr>
          <a:lstStyle/>
          <a:p>
            <a:r>
              <a:rPr lang="en-GB" sz="2500" dirty="0" smtClean="0">
                <a:latin typeface="Gisha" panose="020B0502040204020203" pitchFamily="34" charset="-79"/>
                <a:cs typeface="Gisha" panose="020B0502040204020203" pitchFamily="34" charset="-79"/>
              </a:rPr>
              <a:t>              </a:t>
            </a:r>
            <a:r>
              <a:rPr lang="en-GB" sz="2700" dirty="0" smtClean="0">
                <a:solidFill>
                  <a:schemeClr val="bg1"/>
                </a:solidFill>
                <a:latin typeface="Gisha" panose="020B0502040204020203" pitchFamily="34" charset="-79"/>
                <a:cs typeface="Gisha" panose="020B0502040204020203" pitchFamily="34" charset="-79"/>
              </a:rPr>
              <a:t>Themes within the academic literature include:</a:t>
            </a:r>
          </a:p>
          <a:p>
            <a:endParaRPr lang="en-GB" sz="2700" dirty="0" smtClean="0">
              <a:solidFill>
                <a:schemeClr val="bg1"/>
              </a:solidFill>
              <a:latin typeface="Gisha" panose="020B0502040204020203" pitchFamily="34" charset="-79"/>
              <a:cs typeface="Gisha" panose="020B0502040204020203" pitchFamily="34" charset="-79"/>
            </a:endParaRPr>
          </a:p>
          <a:p>
            <a:pPr marL="342900" indent="-342900">
              <a:buFont typeface="Arial" panose="020B0604020202020204" pitchFamily="34" charset="0"/>
              <a:buChar char="•"/>
            </a:pPr>
            <a:r>
              <a:rPr lang="en-GB" sz="2700" dirty="0" smtClean="0">
                <a:solidFill>
                  <a:schemeClr val="bg1"/>
                </a:solidFill>
                <a:latin typeface="Gisha" panose="020B0502040204020203" pitchFamily="34" charset="-79"/>
                <a:cs typeface="Gisha" panose="020B0502040204020203" pitchFamily="34" charset="-79"/>
              </a:rPr>
              <a:t>Racism (i.e. Hall et al., 1978)</a:t>
            </a:r>
          </a:p>
          <a:p>
            <a:pPr marL="342900" indent="-342900">
              <a:buFont typeface="Arial" panose="020B0604020202020204" pitchFamily="34" charset="0"/>
              <a:buChar char="•"/>
            </a:pPr>
            <a:r>
              <a:rPr lang="en-GB" sz="2700" dirty="0" smtClean="0">
                <a:solidFill>
                  <a:schemeClr val="bg1"/>
                </a:solidFill>
                <a:latin typeface="Gisha" panose="020B0502040204020203" pitchFamily="34" charset="-79"/>
                <a:cs typeface="Gisha" panose="020B0502040204020203" pitchFamily="34" charset="-79"/>
              </a:rPr>
              <a:t>Sexism (i.e. Brown, 1998)</a:t>
            </a:r>
          </a:p>
          <a:p>
            <a:pPr marL="342900" lvl="0" indent="-342900">
              <a:buFont typeface="Arial" panose="020B0604020202020204" pitchFamily="34" charset="0"/>
              <a:buChar char="•"/>
            </a:pPr>
            <a:r>
              <a:rPr lang="en-GB" sz="2700" dirty="0">
                <a:solidFill>
                  <a:prstClr val="white"/>
                </a:solidFill>
                <a:latin typeface="Gisha" panose="020B0502040204020203" pitchFamily="34" charset="-79"/>
                <a:cs typeface="Gisha" panose="020B0502040204020203" pitchFamily="34" charset="-79"/>
              </a:rPr>
              <a:t>Use of force (i.e. Waddington &amp; Wright, </a:t>
            </a:r>
            <a:r>
              <a:rPr lang="en-GB" sz="2700" dirty="0" smtClean="0">
                <a:solidFill>
                  <a:prstClr val="white"/>
                </a:solidFill>
                <a:latin typeface="Gisha" panose="020B0502040204020203" pitchFamily="34" charset="-79"/>
                <a:cs typeface="Gisha" panose="020B0502040204020203" pitchFamily="34" charset="-79"/>
              </a:rPr>
              <a:t>2008)</a:t>
            </a:r>
          </a:p>
          <a:p>
            <a:pPr marL="342900" lvl="0" indent="-342900">
              <a:buFont typeface="Arial" panose="020B0604020202020204" pitchFamily="34" charset="0"/>
              <a:buChar char="•"/>
            </a:pPr>
            <a:r>
              <a:rPr lang="en-GB" sz="2700" dirty="0" smtClean="0">
                <a:solidFill>
                  <a:schemeClr val="bg1"/>
                </a:solidFill>
                <a:latin typeface="Gisha" panose="020B0502040204020203" pitchFamily="34" charset="-79"/>
                <a:cs typeface="Gisha" panose="020B0502040204020203" pitchFamily="34" charset="-79"/>
              </a:rPr>
              <a:t>Police/media </a:t>
            </a:r>
            <a:r>
              <a:rPr lang="en-GB" sz="2700" dirty="0">
                <a:solidFill>
                  <a:schemeClr val="bg1"/>
                </a:solidFill>
                <a:latin typeface="Gisha" panose="020B0502040204020203" pitchFamily="34" charset="-79"/>
                <a:cs typeface="Gisha" panose="020B0502040204020203" pitchFamily="34" charset="-79"/>
              </a:rPr>
              <a:t>relationships (i.e. Mawby, 2010</a:t>
            </a:r>
            <a:r>
              <a:rPr lang="en-GB" sz="2700" dirty="0" smtClean="0">
                <a:solidFill>
                  <a:schemeClr val="bg1"/>
                </a:solidFill>
                <a:latin typeface="Gisha" panose="020B0502040204020203" pitchFamily="34" charset="-79"/>
                <a:cs typeface="Gisha" panose="020B0502040204020203" pitchFamily="34" charset="-79"/>
              </a:rPr>
              <a:t>)</a:t>
            </a:r>
          </a:p>
          <a:p>
            <a:pPr marL="342900" indent="-342900">
              <a:buFont typeface="Arial" panose="020B0604020202020204" pitchFamily="34" charset="0"/>
              <a:buChar char="•"/>
            </a:pPr>
            <a:r>
              <a:rPr lang="en-GB" sz="2700" dirty="0" smtClean="0">
                <a:solidFill>
                  <a:schemeClr val="bg1"/>
                </a:solidFill>
                <a:latin typeface="Gisha" panose="020B0502040204020203" pitchFamily="34" charset="-79"/>
                <a:cs typeface="Gisha" panose="020B0502040204020203" pitchFamily="34" charset="-79"/>
              </a:rPr>
              <a:t>Corruption (i.e. Newburn, 2015)</a:t>
            </a:r>
          </a:p>
          <a:p>
            <a:pPr marL="342900" indent="-342900">
              <a:buFont typeface="Arial" panose="020B0604020202020204" pitchFamily="34" charset="0"/>
              <a:buChar char="•"/>
            </a:pPr>
            <a:r>
              <a:rPr lang="en-GB" sz="2700" dirty="0" smtClean="0">
                <a:solidFill>
                  <a:schemeClr val="bg1"/>
                </a:solidFill>
                <a:latin typeface="Gisha" panose="020B0502040204020203" pitchFamily="34" charset="-79"/>
                <a:cs typeface="Gisha" panose="020B0502040204020203" pitchFamily="34" charset="-79"/>
              </a:rPr>
              <a:t>Covert policing (i.e. Loftus et al., 2016)</a:t>
            </a:r>
          </a:p>
          <a:p>
            <a:pPr marL="342900" indent="-342900">
              <a:buFont typeface="Arial" panose="020B0604020202020204" pitchFamily="34" charset="0"/>
              <a:buChar char="•"/>
            </a:pPr>
            <a:r>
              <a:rPr lang="en-GB" sz="2700" dirty="0" smtClean="0">
                <a:solidFill>
                  <a:schemeClr val="bg1"/>
                </a:solidFill>
                <a:latin typeface="Gisha" panose="020B0502040204020203" pitchFamily="34" charset="-79"/>
                <a:cs typeface="Gisha" panose="020B0502040204020203" pitchFamily="34" charset="-79"/>
              </a:rPr>
              <a:t>Police Ethics (i.e. Westmarland &amp; Rowe, 2016)</a:t>
            </a:r>
          </a:p>
          <a:p>
            <a:endParaRPr lang="en-GB" sz="2700" dirty="0" smtClean="0">
              <a:solidFill>
                <a:schemeClr val="bg1"/>
              </a:solidFill>
              <a:latin typeface="Gisha" panose="020B0502040204020203" pitchFamily="34" charset="-79"/>
              <a:cs typeface="Gisha" panose="020B0502040204020203" pitchFamily="34" charset="-79"/>
            </a:endParaRPr>
          </a:p>
          <a:p>
            <a:r>
              <a:rPr lang="en-GB" sz="2700" dirty="0" smtClean="0">
                <a:solidFill>
                  <a:schemeClr val="bg1"/>
                </a:solidFill>
                <a:latin typeface="Gisha" panose="020B0502040204020203" pitchFamily="34" charset="-79"/>
                <a:cs typeface="Gisha" panose="020B0502040204020203" pitchFamily="34" charset="-79"/>
              </a:rPr>
              <a:t>And an extensive body of empirical research literature drawing on concept of police culture (i.e.  Loftus, 2008). </a:t>
            </a:r>
          </a:p>
          <a:p>
            <a:endParaRPr lang="en-GB" sz="2700" dirty="0">
              <a:solidFill>
                <a:schemeClr val="bg1"/>
              </a:solidFill>
              <a:latin typeface="Gisha" panose="020B0502040204020203" pitchFamily="34" charset="-79"/>
              <a:cs typeface="Gisha" panose="020B0502040204020203" pitchFamily="34" charset="-79"/>
            </a:endParaRPr>
          </a:p>
          <a:p>
            <a:r>
              <a:rPr lang="en-GB" sz="2500" dirty="0" smtClean="0">
                <a:latin typeface="Gisha" panose="020B0502040204020203" pitchFamily="34" charset="-79"/>
                <a:cs typeface="Gisha" panose="020B0502040204020203" pitchFamily="34" charset="-79"/>
              </a:rPr>
              <a:t> </a:t>
            </a:r>
          </a:p>
          <a:p>
            <a:endParaRPr lang="en-GB" dirty="0"/>
          </a:p>
        </p:txBody>
      </p:sp>
    </p:spTree>
    <p:extLst>
      <p:ext uri="{BB962C8B-B14F-4D97-AF65-F5344CB8AC3E}">
        <p14:creationId xmlns:p14="http://schemas.microsoft.com/office/powerpoint/2010/main" val="1719959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990600" y="609600"/>
            <a:ext cx="10153650" cy="5878532"/>
          </a:xfrm>
          <a:prstGeom prst="rect">
            <a:avLst/>
          </a:prstGeom>
          <a:noFill/>
        </p:spPr>
        <p:txBody>
          <a:bodyPr wrap="square" rtlCol="0">
            <a:spAutoFit/>
          </a:bodyPr>
          <a:lstStyle/>
          <a:p>
            <a:r>
              <a:rPr lang="en-GB" sz="3000" dirty="0" smtClean="0"/>
              <a:t>                                       </a:t>
            </a:r>
            <a:r>
              <a:rPr lang="en-GB" sz="3000" dirty="0" smtClean="0">
                <a:solidFill>
                  <a:schemeClr val="bg1"/>
                </a:solidFill>
                <a:latin typeface="Gisha" panose="020B0502040204020203" pitchFamily="34" charset="-79"/>
                <a:cs typeface="Gisha" panose="020B0502040204020203" pitchFamily="34" charset="-79"/>
              </a:rPr>
              <a:t>Police Ethics</a:t>
            </a:r>
          </a:p>
          <a:p>
            <a:endParaRPr lang="en-GB" sz="3000" dirty="0" smtClean="0">
              <a:solidFill>
                <a:schemeClr val="bg1"/>
              </a:solidFill>
              <a:latin typeface="Gisha" panose="020B0502040204020203" pitchFamily="34" charset="-79"/>
              <a:cs typeface="Gisha" panose="020B0502040204020203" pitchFamily="34" charset="-79"/>
            </a:endParaRPr>
          </a:p>
          <a:p>
            <a:r>
              <a:rPr lang="en-GB" sz="3000" dirty="0" smtClean="0">
                <a:solidFill>
                  <a:schemeClr val="bg1"/>
                </a:solidFill>
                <a:latin typeface="Gisha" panose="020B0502040204020203" pitchFamily="34" charset="-79"/>
                <a:cs typeface="Gisha" panose="020B0502040204020203" pitchFamily="34" charset="-79"/>
              </a:rPr>
              <a:t>In the last decade, many of the cases relate to the misconduct of not only rank-and-file officers but:</a:t>
            </a:r>
          </a:p>
          <a:p>
            <a:endParaRPr lang="en-GB" sz="3000" dirty="0" smtClean="0">
              <a:solidFill>
                <a:schemeClr val="bg1"/>
              </a:solidFill>
              <a:latin typeface="Gisha" panose="020B0502040204020203" pitchFamily="34" charset="-79"/>
              <a:cs typeface="Gisha" panose="020B0502040204020203" pitchFamily="34" charset="-79"/>
            </a:endParaRPr>
          </a:p>
          <a:p>
            <a:pPr marL="342900" indent="-342900">
              <a:buFont typeface="Arial" panose="020B0604020202020204" pitchFamily="34" charset="0"/>
              <a:buChar char="•"/>
            </a:pPr>
            <a:r>
              <a:rPr lang="en-GB" sz="3000" dirty="0" smtClean="0">
                <a:solidFill>
                  <a:schemeClr val="bg1"/>
                </a:solidFill>
                <a:latin typeface="Gisha" panose="020B0502040204020203" pitchFamily="34" charset="-79"/>
                <a:cs typeface="Gisha" panose="020B0502040204020203" pitchFamily="34" charset="-79"/>
              </a:rPr>
              <a:t>Senior officers including  numerous Chief Officers (COP, 2015)</a:t>
            </a:r>
          </a:p>
          <a:p>
            <a:pPr marL="342900" indent="-342900">
              <a:buFont typeface="Arial" panose="020B0604020202020204" pitchFamily="34" charset="0"/>
              <a:buChar char="•"/>
            </a:pPr>
            <a:endParaRPr lang="en-GB" sz="3000" dirty="0" smtClean="0">
              <a:solidFill>
                <a:schemeClr val="bg1"/>
              </a:solidFill>
              <a:latin typeface="Gisha" panose="020B0502040204020203" pitchFamily="34" charset="-79"/>
              <a:cs typeface="Gisha" panose="020B0502040204020203" pitchFamily="34" charset="-79"/>
            </a:endParaRPr>
          </a:p>
          <a:p>
            <a:pPr marL="342900" indent="-342900">
              <a:buFont typeface="Arial" panose="020B0604020202020204" pitchFamily="34" charset="0"/>
              <a:buChar char="•"/>
            </a:pPr>
            <a:r>
              <a:rPr lang="en-GB" sz="3000" dirty="0" smtClean="0">
                <a:solidFill>
                  <a:schemeClr val="bg1"/>
                </a:solidFill>
                <a:latin typeface="Gisha" panose="020B0502040204020203" pitchFamily="34" charset="-79"/>
                <a:cs typeface="Gisha" panose="020B0502040204020203" pitchFamily="34" charset="-79"/>
              </a:rPr>
              <a:t>Police Federation (House of Commons, 2014)</a:t>
            </a:r>
          </a:p>
          <a:p>
            <a:pPr marL="342900" lvl="0" indent="-342900">
              <a:buFont typeface="Arial" panose="020B0604020202020204" pitchFamily="34" charset="0"/>
              <a:buChar char="•"/>
            </a:pPr>
            <a:endParaRPr lang="en-GB" sz="3000" dirty="0" smtClean="0">
              <a:solidFill>
                <a:prstClr val="white"/>
              </a:solidFill>
              <a:latin typeface="Gisha" panose="020B0502040204020203" pitchFamily="34" charset="-79"/>
              <a:cs typeface="Gisha" panose="020B0502040204020203" pitchFamily="34" charset="-79"/>
            </a:endParaRPr>
          </a:p>
          <a:p>
            <a:pPr marL="342900" lvl="0" indent="-342900">
              <a:buFont typeface="Arial" panose="020B0604020202020204" pitchFamily="34" charset="0"/>
              <a:buChar char="•"/>
            </a:pPr>
            <a:r>
              <a:rPr lang="en-GB" sz="3000" dirty="0" smtClean="0">
                <a:solidFill>
                  <a:prstClr val="white"/>
                </a:solidFill>
                <a:latin typeface="Gisha" panose="020B0502040204020203" pitchFamily="34" charset="-79"/>
                <a:cs typeface="Gisha" panose="020B0502040204020203" pitchFamily="34" charset="-79"/>
              </a:rPr>
              <a:t>Police </a:t>
            </a:r>
            <a:r>
              <a:rPr lang="en-GB" sz="3000" dirty="0">
                <a:solidFill>
                  <a:prstClr val="white"/>
                </a:solidFill>
                <a:latin typeface="Gisha" panose="020B0502040204020203" pitchFamily="34" charset="-79"/>
                <a:cs typeface="Gisha" panose="020B0502040204020203" pitchFamily="34" charset="-79"/>
              </a:rPr>
              <a:t>&amp; Crime Commissioners (</a:t>
            </a:r>
            <a:r>
              <a:rPr lang="en-GB" sz="3000" i="1" dirty="0">
                <a:solidFill>
                  <a:prstClr val="white"/>
                </a:solidFill>
                <a:latin typeface="Gisha" panose="020B0502040204020203" pitchFamily="34" charset="-79"/>
                <a:cs typeface="Gisha" panose="020B0502040204020203" pitchFamily="34" charset="-79"/>
              </a:rPr>
              <a:t>The Telegraph</a:t>
            </a:r>
            <a:r>
              <a:rPr lang="en-GB" sz="3000" dirty="0">
                <a:solidFill>
                  <a:prstClr val="white"/>
                </a:solidFill>
                <a:latin typeface="Gisha" panose="020B0502040204020203" pitchFamily="34" charset="-79"/>
                <a:cs typeface="Gisha" panose="020B0502040204020203" pitchFamily="34" charset="-79"/>
              </a:rPr>
              <a:t>, 2014</a:t>
            </a:r>
            <a:r>
              <a:rPr lang="en-GB" sz="3000" dirty="0" smtClean="0">
                <a:solidFill>
                  <a:prstClr val="white"/>
                </a:solidFill>
                <a:latin typeface="Gisha" panose="020B0502040204020203" pitchFamily="34" charset="-79"/>
                <a:cs typeface="Gisha" panose="020B0502040204020203" pitchFamily="34" charset="-79"/>
              </a:rPr>
              <a:t>).</a:t>
            </a:r>
            <a:endParaRPr lang="en-GB" sz="3000" dirty="0">
              <a:solidFill>
                <a:prstClr val="white"/>
              </a:solidFill>
              <a:latin typeface="Gisha" panose="020B0502040204020203" pitchFamily="34" charset="-79"/>
              <a:cs typeface="Gisha" panose="020B0502040204020203" pitchFamily="34" charset="-79"/>
            </a:endParaRPr>
          </a:p>
          <a:p>
            <a:pPr marL="342900" indent="-342900">
              <a:buFont typeface="Arial" panose="020B0604020202020204" pitchFamily="34" charset="0"/>
              <a:buChar char="•"/>
            </a:pPr>
            <a:endParaRPr lang="en-GB" sz="2800" dirty="0">
              <a:solidFill>
                <a:schemeClr val="bg1"/>
              </a:solidFill>
              <a:latin typeface="Gisha" panose="020B0502040204020203" pitchFamily="34" charset="-79"/>
              <a:cs typeface="Gisha" panose="020B0502040204020203" pitchFamily="34" charset="-79"/>
            </a:endParaRPr>
          </a:p>
          <a:p>
            <a:endParaRPr lang="en-GB" dirty="0"/>
          </a:p>
        </p:txBody>
      </p:sp>
    </p:spTree>
    <p:extLst>
      <p:ext uri="{BB962C8B-B14F-4D97-AF65-F5344CB8AC3E}">
        <p14:creationId xmlns:p14="http://schemas.microsoft.com/office/powerpoint/2010/main" val="3294883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981075" y="1009650"/>
            <a:ext cx="10296525" cy="5816977"/>
          </a:xfrm>
          <a:prstGeom prst="rect">
            <a:avLst/>
          </a:prstGeom>
          <a:noFill/>
        </p:spPr>
        <p:txBody>
          <a:bodyPr wrap="square" rtlCol="0">
            <a:spAutoFit/>
          </a:bodyPr>
          <a:lstStyle/>
          <a:p>
            <a:r>
              <a:rPr lang="en-GB" sz="3500" dirty="0" smtClean="0">
                <a:solidFill>
                  <a:schemeClr val="bg1"/>
                </a:solidFill>
                <a:latin typeface="Gisha" panose="020B0502040204020203" pitchFamily="34" charset="-79"/>
                <a:cs typeface="Gisha" panose="020B0502040204020203" pitchFamily="34" charset="-79"/>
              </a:rPr>
              <a:t>While some of the recent cases can only be categorised as corruption/criminality, others take us into the more ambiguous territory of police ethics.</a:t>
            </a:r>
          </a:p>
          <a:p>
            <a:endParaRPr lang="en-GB" sz="3500" dirty="0">
              <a:solidFill>
                <a:schemeClr val="bg1"/>
              </a:solidFill>
              <a:latin typeface="Gisha" panose="020B0502040204020203" pitchFamily="34" charset="-79"/>
              <a:cs typeface="Gisha" panose="020B0502040204020203" pitchFamily="34" charset="-79"/>
            </a:endParaRPr>
          </a:p>
          <a:p>
            <a:r>
              <a:rPr lang="en-GB" sz="3500" dirty="0" smtClean="0">
                <a:solidFill>
                  <a:schemeClr val="bg1"/>
                </a:solidFill>
                <a:latin typeface="Gisha" panose="020B0502040204020203" pitchFamily="34" charset="-79"/>
                <a:cs typeface="Gisha" panose="020B0502040204020203" pitchFamily="34" charset="-79"/>
              </a:rPr>
              <a:t>“The simple but uncomfortable fact is that complex ethical problems are an inherent part of policing” </a:t>
            </a:r>
          </a:p>
          <a:p>
            <a:endParaRPr lang="en-GB" sz="3500" dirty="0">
              <a:solidFill>
                <a:schemeClr val="bg1"/>
              </a:solidFill>
              <a:latin typeface="Gisha" panose="020B0502040204020203" pitchFamily="34" charset="-79"/>
              <a:cs typeface="Gisha" panose="020B0502040204020203" pitchFamily="34" charset="-79"/>
            </a:endParaRPr>
          </a:p>
          <a:p>
            <a:r>
              <a:rPr lang="en-GB" sz="2000" dirty="0" smtClean="0">
                <a:solidFill>
                  <a:schemeClr val="bg1"/>
                </a:solidFill>
                <a:latin typeface="Gisha" panose="020B0502040204020203" pitchFamily="34" charset="-79"/>
                <a:cs typeface="Gisha" panose="020B0502040204020203" pitchFamily="34" charset="-79"/>
              </a:rPr>
              <a:t>(Newburn, 2015:1) .</a:t>
            </a:r>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134790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895350" y="775216"/>
            <a:ext cx="10248900" cy="5016758"/>
          </a:xfrm>
          <a:prstGeom prst="rect">
            <a:avLst/>
          </a:prstGeom>
          <a:noFill/>
        </p:spPr>
        <p:txBody>
          <a:bodyPr wrap="square" rtlCol="0">
            <a:spAutoFit/>
          </a:bodyPr>
          <a:lstStyle/>
          <a:p>
            <a:r>
              <a:rPr lang="en-GB" i="1" dirty="0" smtClean="0">
                <a:solidFill>
                  <a:schemeClr val="bg1"/>
                </a:solidFill>
              </a:rPr>
              <a:t>                           </a:t>
            </a:r>
            <a:r>
              <a:rPr lang="en-GB" sz="2800" i="1" dirty="0" smtClean="0">
                <a:solidFill>
                  <a:schemeClr val="bg1"/>
                </a:solidFill>
                <a:latin typeface="Gisha" panose="020B0502040204020203" pitchFamily="34" charset="-79"/>
                <a:cs typeface="Gisha" panose="020B0502040204020203" pitchFamily="34" charset="-79"/>
              </a:rPr>
              <a:t>Code of Ethics  for the policing profession</a:t>
            </a:r>
          </a:p>
          <a:p>
            <a:endParaRPr lang="en-GB" sz="3200" dirty="0" smtClean="0">
              <a:solidFill>
                <a:schemeClr val="bg1"/>
              </a:solidFill>
            </a:endParaRPr>
          </a:p>
          <a:p>
            <a:r>
              <a:rPr lang="en-GB" sz="3200" dirty="0" smtClean="0">
                <a:solidFill>
                  <a:schemeClr val="bg1"/>
                </a:solidFill>
              </a:rPr>
              <a:t>Moral panic over these and other incidents partly responsible for College of Policing introducing a formal </a:t>
            </a:r>
            <a:r>
              <a:rPr lang="en-GB" sz="3200" i="1" dirty="0" smtClean="0">
                <a:solidFill>
                  <a:schemeClr val="bg1"/>
                </a:solidFill>
              </a:rPr>
              <a:t>Code of Ethics</a:t>
            </a:r>
            <a:r>
              <a:rPr lang="en-GB" sz="3200" dirty="0" smtClean="0">
                <a:solidFill>
                  <a:schemeClr val="bg1"/>
                </a:solidFill>
              </a:rPr>
              <a:t> for the police in 2014.</a:t>
            </a:r>
          </a:p>
          <a:p>
            <a:endParaRPr lang="en-GB" sz="3200" dirty="0">
              <a:solidFill>
                <a:schemeClr val="bg1"/>
              </a:solidFill>
            </a:endParaRPr>
          </a:p>
          <a:p>
            <a:r>
              <a:rPr lang="en-GB" sz="3200" dirty="0" smtClean="0">
                <a:solidFill>
                  <a:schemeClr val="bg1"/>
                </a:solidFill>
              </a:rPr>
              <a:t>Though  a further key driver was the police professionalisation agenda, specifically the perceived  lack of a formal ethics code.     </a:t>
            </a:r>
            <a:endParaRPr lang="en-GB" sz="3200" dirty="0">
              <a:solidFill>
                <a:schemeClr val="bg1"/>
              </a:solidFill>
            </a:endParaRPr>
          </a:p>
          <a:p>
            <a:endParaRPr lang="en-GB" i="1" dirty="0" smtClean="0">
              <a:solidFill>
                <a:schemeClr val="bg1"/>
              </a:solidFill>
            </a:endParaRPr>
          </a:p>
          <a:p>
            <a:r>
              <a:rPr lang="en-GB" i="1" dirty="0" smtClean="0">
                <a:solidFill>
                  <a:schemeClr val="bg1"/>
                </a:solidFill>
              </a:rPr>
              <a:t> </a:t>
            </a:r>
            <a:endParaRPr lang="en-GB" i="1" dirty="0">
              <a:solidFill>
                <a:schemeClr val="bg1"/>
              </a:solidFill>
            </a:endParaRPr>
          </a:p>
        </p:txBody>
      </p:sp>
    </p:spTree>
    <p:extLst>
      <p:ext uri="{BB962C8B-B14F-4D97-AF65-F5344CB8AC3E}">
        <p14:creationId xmlns:p14="http://schemas.microsoft.com/office/powerpoint/2010/main" val="2604817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1174362" y="549276"/>
            <a:ext cx="9772650" cy="6170920"/>
          </a:xfrm>
          <a:prstGeom prst="rect">
            <a:avLst/>
          </a:prstGeom>
          <a:noFill/>
        </p:spPr>
        <p:txBody>
          <a:bodyPr wrap="square" rtlCol="0">
            <a:spAutoFit/>
          </a:bodyPr>
          <a:lstStyle/>
          <a:p>
            <a:r>
              <a:rPr lang="en-GB" sz="2800" dirty="0" smtClean="0"/>
              <a:t>                                    </a:t>
            </a:r>
            <a:r>
              <a:rPr lang="en-GB" sz="2900" dirty="0" smtClean="0">
                <a:solidFill>
                  <a:schemeClr val="bg1"/>
                </a:solidFill>
                <a:latin typeface="Gisha" panose="020B0502040204020203" pitchFamily="34" charset="-79"/>
                <a:cs typeface="Gisha" panose="020B0502040204020203" pitchFamily="34" charset="-79"/>
              </a:rPr>
              <a:t>Graduate policing</a:t>
            </a:r>
          </a:p>
          <a:p>
            <a:endParaRPr lang="en-GB" sz="2900" dirty="0">
              <a:solidFill>
                <a:schemeClr val="bg1"/>
              </a:solidFill>
              <a:latin typeface="Gisha" panose="020B0502040204020203" pitchFamily="34" charset="-79"/>
              <a:cs typeface="Gisha" panose="020B0502040204020203" pitchFamily="34" charset="-79"/>
            </a:endParaRPr>
          </a:p>
          <a:p>
            <a:r>
              <a:rPr lang="en-GB" sz="2900" dirty="0" smtClean="0">
                <a:solidFill>
                  <a:schemeClr val="bg1"/>
                </a:solidFill>
                <a:latin typeface="Gisha" panose="020B0502040204020203" pitchFamily="34" charset="-79"/>
                <a:cs typeface="Gisha" panose="020B0502040204020203" pitchFamily="34" charset="-79"/>
              </a:rPr>
              <a:t>“The empirical evidence base is not strong enough to draw definitive conclusions about the more specific graduate  attributes  bring to policing and this is particularly the case for the UK based research” </a:t>
            </a:r>
          </a:p>
          <a:p>
            <a:r>
              <a:rPr lang="en-GB" sz="2900" dirty="0" smtClean="0">
                <a:solidFill>
                  <a:schemeClr val="bg1"/>
                </a:solidFill>
                <a:latin typeface="Gisha" panose="020B0502040204020203" pitchFamily="34" charset="-79"/>
                <a:cs typeface="Gisha" panose="020B0502040204020203" pitchFamily="34" charset="-79"/>
              </a:rPr>
              <a:t>(Brown, 2108: 11).</a:t>
            </a:r>
          </a:p>
          <a:p>
            <a:endParaRPr lang="en-GB" sz="2900" dirty="0">
              <a:solidFill>
                <a:schemeClr val="bg1"/>
              </a:solidFill>
              <a:latin typeface="Gisha" panose="020B0502040204020203" pitchFamily="34" charset="-79"/>
              <a:cs typeface="Gisha" panose="020B0502040204020203" pitchFamily="34" charset="-79"/>
            </a:endParaRPr>
          </a:p>
          <a:p>
            <a:r>
              <a:rPr lang="en-GB" sz="2900" dirty="0" smtClean="0">
                <a:solidFill>
                  <a:schemeClr val="bg1"/>
                </a:solidFill>
                <a:latin typeface="Gisha" panose="020B0502040204020203" pitchFamily="34" charset="-79"/>
                <a:cs typeface="Gisha" panose="020B0502040204020203" pitchFamily="34" charset="-79"/>
              </a:rPr>
              <a:t>While policing degree programmes  seem to “confer no particular advantage to police officers” it is their “experience of university </a:t>
            </a:r>
            <a:r>
              <a:rPr lang="en-GB" sz="2900" i="1" dirty="0" smtClean="0">
                <a:solidFill>
                  <a:schemeClr val="bg1"/>
                </a:solidFill>
                <a:latin typeface="Gisha" panose="020B0502040204020203" pitchFamily="34" charset="-79"/>
                <a:cs typeface="Gisha" panose="020B0502040204020203" pitchFamily="34" charset="-79"/>
              </a:rPr>
              <a:t>per se</a:t>
            </a:r>
            <a:r>
              <a:rPr lang="en-GB" sz="2900" dirty="0" smtClean="0">
                <a:solidFill>
                  <a:schemeClr val="bg1"/>
                </a:solidFill>
                <a:latin typeface="Gisha" panose="020B0502040204020203" pitchFamily="34" charset="-79"/>
                <a:cs typeface="Gisha" panose="020B0502040204020203" pitchFamily="34" charset="-79"/>
              </a:rPr>
              <a:t>” that seems to be important </a:t>
            </a:r>
          </a:p>
          <a:p>
            <a:r>
              <a:rPr lang="en-GB" sz="2900" dirty="0" smtClean="0">
                <a:solidFill>
                  <a:schemeClr val="bg1"/>
                </a:solidFill>
                <a:latin typeface="Gisha" panose="020B0502040204020203" pitchFamily="34" charset="-79"/>
                <a:cs typeface="Gisha" panose="020B0502040204020203" pitchFamily="34" charset="-79"/>
              </a:rPr>
              <a:t>(ibid:1)    </a:t>
            </a:r>
          </a:p>
          <a:p>
            <a:endParaRPr lang="en-GB" dirty="0"/>
          </a:p>
        </p:txBody>
      </p:sp>
    </p:spTree>
    <p:extLst>
      <p:ext uri="{BB962C8B-B14F-4D97-AF65-F5344CB8AC3E}">
        <p14:creationId xmlns:p14="http://schemas.microsoft.com/office/powerpoint/2010/main" val="2953853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000"/>
                                        <p:tgtEl>
                                          <p:spTgt spid="2">
                                            <p:txEl>
                                              <p:pRg st="6" end="6"/>
                                            </p:txEl>
                                          </p:spTgt>
                                        </p:tgtEl>
                                      </p:cBhvr>
                                    </p:animEffect>
                                    <p:anim calcmode="lin" valueType="num">
                                      <p:cBhvr>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838200" y="704850"/>
            <a:ext cx="9867899" cy="5847755"/>
          </a:xfrm>
          <a:prstGeom prst="rect">
            <a:avLst/>
          </a:prstGeom>
          <a:noFill/>
        </p:spPr>
        <p:txBody>
          <a:bodyPr wrap="square" rtlCol="0">
            <a:spAutoFit/>
          </a:bodyPr>
          <a:lstStyle/>
          <a:p>
            <a:r>
              <a:rPr lang="en-GB" dirty="0" smtClean="0"/>
              <a:t>                                                                    </a:t>
            </a:r>
            <a:r>
              <a:rPr lang="en-GB" sz="2800" dirty="0" smtClean="0">
                <a:solidFill>
                  <a:schemeClr val="bg1"/>
                </a:solidFill>
                <a:latin typeface="Gisha" panose="020B0502040204020203" pitchFamily="34" charset="-79"/>
                <a:cs typeface="Gisha" panose="020B0502040204020203" pitchFamily="34" charset="-79"/>
              </a:rPr>
              <a:t>Universities</a:t>
            </a:r>
          </a:p>
          <a:p>
            <a:endParaRPr lang="en-GB" sz="2800" dirty="0" smtClean="0">
              <a:solidFill>
                <a:schemeClr val="bg1"/>
              </a:solidFill>
              <a:latin typeface="Gisha" panose="020B0502040204020203" pitchFamily="34" charset="-79"/>
              <a:cs typeface="Gisha" panose="020B0502040204020203" pitchFamily="34" charset="-79"/>
            </a:endParaRPr>
          </a:p>
          <a:p>
            <a:r>
              <a:rPr lang="en-GB" sz="3000" dirty="0" smtClean="0">
                <a:solidFill>
                  <a:schemeClr val="bg1"/>
                </a:solidFill>
                <a:latin typeface="Gisha" panose="020B0502040204020203" pitchFamily="34" charset="-79"/>
                <a:cs typeface="Gisha" panose="020B0502040204020203" pitchFamily="34" charset="-79"/>
              </a:rPr>
              <a:t>In recent years  an increasing number of UK universities, academics and students have faced critique and censure  in relation to a range of unethical practices.</a:t>
            </a:r>
          </a:p>
          <a:p>
            <a:endParaRPr lang="en-GB" sz="3000" dirty="0">
              <a:solidFill>
                <a:schemeClr val="bg1"/>
              </a:solidFill>
              <a:latin typeface="Gisha" panose="020B0502040204020203" pitchFamily="34" charset="-79"/>
              <a:cs typeface="Gisha" panose="020B0502040204020203" pitchFamily="34" charset="-79"/>
            </a:endParaRPr>
          </a:p>
          <a:p>
            <a:r>
              <a:rPr lang="en-GB" sz="3000" dirty="0" smtClean="0">
                <a:solidFill>
                  <a:schemeClr val="bg1"/>
                </a:solidFill>
                <a:latin typeface="Gisha" panose="020B0502040204020203" pitchFamily="34" charset="-79"/>
                <a:cs typeface="Gisha" panose="020B0502040204020203" pitchFamily="34" charset="-79"/>
              </a:rPr>
              <a:t>Controversies have occurred against a background of  three decades worth of macro-level changes within higher education (HE) sector, which have been comprehensively documented and critiqued within the adult education literature.  </a:t>
            </a:r>
            <a:endParaRPr lang="en-GB" sz="3000" dirty="0">
              <a:solidFill>
                <a:schemeClr val="bg1"/>
              </a:solidFill>
              <a:latin typeface="Gisha" panose="020B0502040204020203" pitchFamily="34" charset="-79"/>
              <a:cs typeface="Gisha" panose="020B0502040204020203" pitchFamily="34" charset="-79"/>
            </a:endParaRPr>
          </a:p>
          <a:p>
            <a:r>
              <a:rPr lang="en-GB" sz="3000" dirty="0" smtClean="0">
                <a:solidFill>
                  <a:schemeClr val="bg1"/>
                </a:solidFill>
                <a:latin typeface="Gisha" panose="020B0502040204020203" pitchFamily="34" charset="-79"/>
                <a:cs typeface="Gisha" panose="020B0502040204020203" pitchFamily="34" charset="-79"/>
              </a:rPr>
              <a:t> </a:t>
            </a:r>
          </a:p>
          <a:p>
            <a:endParaRPr lang="en-GB" dirty="0"/>
          </a:p>
        </p:txBody>
      </p:sp>
    </p:spTree>
    <p:extLst>
      <p:ext uri="{BB962C8B-B14F-4D97-AF65-F5344CB8AC3E}">
        <p14:creationId xmlns:p14="http://schemas.microsoft.com/office/powerpoint/2010/main" val="19419173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1114425" y="566678"/>
            <a:ext cx="9867899" cy="7378943"/>
          </a:xfrm>
          <a:prstGeom prst="rect">
            <a:avLst/>
          </a:prstGeom>
          <a:noFill/>
        </p:spPr>
        <p:txBody>
          <a:bodyPr wrap="square" rtlCol="0">
            <a:spAutoFit/>
          </a:bodyPr>
          <a:lstStyle/>
          <a:p>
            <a:r>
              <a:rPr lang="en-GB" sz="3500" dirty="0" smtClean="0">
                <a:solidFill>
                  <a:schemeClr val="bg1"/>
                </a:solidFill>
                <a:latin typeface="Gisha" panose="020B0502040204020203" pitchFamily="34" charset="-79"/>
                <a:cs typeface="Gisha" panose="020B0502040204020203"/>
              </a:rPr>
              <a:t>In particular, a large critical literature  has developed on the increased </a:t>
            </a:r>
            <a:r>
              <a:rPr lang="en-GB" sz="3500" b="1" dirty="0" smtClean="0">
                <a:solidFill>
                  <a:schemeClr val="bg1"/>
                </a:solidFill>
                <a:latin typeface="Gisha" panose="020B0502040204020203" pitchFamily="34" charset="-79"/>
                <a:cs typeface="Gisha" panose="020B0502040204020203"/>
              </a:rPr>
              <a:t>marketisation</a:t>
            </a:r>
            <a:r>
              <a:rPr lang="en-GB" sz="3500" dirty="0" smtClean="0">
                <a:solidFill>
                  <a:schemeClr val="bg1"/>
                </a:solidFill>
                <a:latin typeface="Gisha" panose="020B0502040204020203" pitchFamily="34" charset="-79"/>
                <a:cs typeface="Gisha" panose="020B0502040204020203"/>
              </a:rPr>
              <a:t> of HE and associated themes such as:</a:t>
            </a:r>
          </a:p>
          <a:p>
            <a:pPr marL="342900" indent="-342900">
              <a:buFont typeface="Arial" panose="020B0604020202020204" pitchFamily="34" charset="0"/>
              <a:buChar char="•"/>
            </a:pPr>
            <a:endParaRPr lang="en-GB" sz="3500" dirty="0" smtClean="0">
              <a:solidFill>
                <a:schemeClr val="bg1"/>
              </a:solidFill>
              <a:latin typeface="Gisha" panose="020B0502040204020203" pitchFamily="34" charset="-79"/>
              <a:cs typeface="Gisha" panose="020B0502040204020203"/>
            </a:endParaRPr>
          </a:p>
          <a:p>
            <a:pPr marL="342900" indent="-342900">
              <a:buFont typeface="Arial" panose="020B0604020202020204" pitchFamily="34" charset="0"/>
              <a:buChar char="•"/>
            </a:pPr>
            <a:r>
              <a:rPr lang="en-GB" sz="3500" dirty="0" smtClean="0">
                <a:solidFill>
                  <a:schemeClr val="bg1"/>
                </a:solidFill>
                <a:latin typeface="Gisha" panose="020B0502040204020203" pitchFamily="34" charset="-79"/>
                <a:cs typeface="Gisha" panose="020B0502040204020203"/>
              </a:rPr>
              <a:t>Rise of performance management and academic performativity (i.e. Ball 2012)</a:t>
            </a:r>
          </a:p>
          <a:p>
            <a:pPr marL="342900" indent="-342900">
              <a:buFont typeface="Arial" panose="020B0604020202020204" pitchFamily="34" charset="0"/>
              <a:buChar char="•"/>
            </a:pPr>
            <a:r>
              <a:rPr lang="en-GB" sz="3500" dirty="0" smtClean="0">
                <a:solidFill>
                  <a:schemeClr val="bg1"/>
                </a:solidFill>
                <a:latin typeface="Gisha" panose="020B0502040204020203" pitchFamily="34" charset="-79"/>
                <a:cs typeface="Gisha" panose="020B0502040204020203"/>
              </a:rPr>
              <a:t>Students as consumers (i.e. Molesworth at al., 2011)</a:t>
            </a:r>
          </a:p>
          <a:p>
            <a:pPr marL="342900" indent="-342900">
              <a:buFont typeface="Arial" panose="020B0604020202020204" pitchFamily="34" charset="0"/>
              <a:buChar char="•"/>
            </a:pPr>
            <a:r>
              <a:rPr lang="en-GB" sz="3500" dirty="0" smtClean="0">
                <a:solidFill>
                  <a:schemeClr val="bg1"/>
                </a:solidFill>
                <a:latin typeface="Gisha" panose="020B0502040204020203" pitchFamily="34" charset="-79"/>
                <a:cs typeface="Gisha" panose="020B0502040204020203"/>
              </a:rPr>
              <a:t>Commodification and devaluing of HE (i.e. Collini , 2012,2018)</a:t>
            </a:r>
          </a:p>
          <a:p>
            <a:endParaRPr lang="en-GB" sz="3500" dirty="0">
              <a:solidFill>
                <a:schemeClr val="bg1"/>
              </a:solidFill>
              <a:latin typeface="Gisha" panose="020B0502040204020203" pitchFamily="34" charset="-79"/>
              <a:cs typeface="Gisha" panose="020B0502040204020203"/>
            </a:endParaRPr>
          </a:p>
          <a:p>
            <a:pPr>
              <a:lnSpc>
                <a:spcPct val="150000"/>
              </a:lnSpc>
            </a:pPr>
            <a:endParaRPr lang="en-GB" sz="3500" dirty="0" smtClean="0">
              <a:cs typeface="Gisha" panose="020B0502040204020203"/>
            </a:endParaRPr>
          </a:p>
          <a:p>
            <a:endParaRPr lang="en-GB" dirty="0"/>
          </a:p>
          <a:p>
            <a:r>
              <a:rPr lang="en-GB" dirty="0" smtClean="0"/>
              <a:t>  </a:t>
            </a:r>
            <a:endParaRPr lang="en-GB" dirty="0"/>
          </a:p>
        </p:txBody>
      </p:sp>
    </p:spTree>
    <p:extLst>
      <p:ext uri="{BB962C8B-B14F-4D97-AF65-F5344CB8AC3E}">
        <p14:creationId xmlns:p14="http://schemas.microsoft.com/office/powerpoint/2010/main" val="438530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1114425" y="566678"/>
            <a:ext cx="9867899" cy="7209666"/>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3700" b="0" i="0" u="none" strike="noStrike" kern="1200" cap="none" spc="0" normalizeH="0" baseline="0" noProof="0" dirty="0" smtClean="0">
                <a:ln>
                  <a:noFill/>
                </a:ln>
                <a:solidFill>
                  <a:prstClr val="white"/>
                </a:solidFill>
                <a:effectLst/>
                <a:uLnTx/>
                <a:uFillTx/>
                <a:latin typeface="Gisha" panose="020B0502040204020203" pitchFamily="34" charset="-79"/>
                <a:cs typeface="Gisha" panose="020B0502040204020203"/>
              </a:rPr>
              <a:t>Academics are accused of having become “deprofessionalised” (Morrish, 2015) and universities are becoming “universities without integrity” as their “inner calling are emptied out to be replaced by the callings of others” (Barnet, 2003, 71).  </a:t>
            </a:r>
            <a:endParaRPr kumimoji="0" lang="en-GB" sz="3700" b="0" i="0" u="none" strike="noStrike" kern="1200" cap="none" spc="0" normalizeH="0" baseline="0" noProof="0" dirty="0" smtClean="0">
              <a:ln>
                <a:noFill/>
              </a:ln>
              <a:solidFill>
                <a:prstClr val="black"/>
              </a:solidFill>
              <a:effectLst/>
              <a:uLnTx/>
              <a:uFillTx/>
              <a:latin typeface="Gisha" panose="020B0502040204020203" pitchFamily="34" charset="-79"/>
              <a:cs typeface="Gisha" panose="020B0502040204020203"/>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GB" sz="3700" b="0" i="0" u="none" strike="noStrike" kern="1200" cap="none" spc="0" normalizeH="0" baseline="0" noProof="0" dirty="0" smtClean="0">
              <a:ln>
                <a:noFill/>
              </a:ln>
              <a:solidFill>
                <a:prstClr val="black"/>
              </a:solidFill>
              <a:effectLst/>
              <a:uLnTx/>
              <a:uFillTx/>
              <a:latin typeface="Calibri"/>
              <a:cs typeface="Gisha" panose="020B0502040204020203"/>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3700" b="0" i="0" u="none" strike="noStrike" kern="1200" cap="none" spc="0" normalizeH="0" baseline="0" noProof="0" dirty="0">
              <a:ln>
                <a:noFill/>
              </a:ln>
              <a:solidFill>
                <a:prstClr val="black"/>
              </a:solidFill>
              <a:effectLst/>
              <a:uLnTx/>
              <a:uFillTx/>
              <a:latin typeface="Calibri"/>
              <a:cs typeface="Gisha" panose="020B0502040204020203"/>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700" b="0" i="0" u="none" strike="noStrike" kern="1200" cap="none" spc="0" normalizeH="0" baseline="0" noProof="0" dirty="0" smtClean="0">
                <a:ln>
                  <a:noFill/>
                </a:ln>
                <a:solidFill>
                  <a:prstClr val="black"/>
                </a:solidFill>
                <a:effectLst/>
                <a:uLnTx/>
                <a:uFillTx/>
                <a:latin typeface="Calibri"/>
                <a:cs typeface="Gisha" panose="020B0502040204020203"/>
              </a:rPr>
              <a:t>  </a:t>
            </a:r>
            <a:endParaRPr kumimoji="0" lang="en-GB" sz="3700" b="0" i="0" u="none" strike="noStrike" kern="1200" cap="none" spc="0" normalizeH="0" baseline="0" noProof="0" dirty="0">
              <a:ln>
                <a:noFill/>
              </a:ln>
              <a:solidFill>
                <a:prstClr val="black"/>
              </a:solidFill>
              <a:effectLst/>
              <a:uLnTx/>
              <a:uFillTx/>
              <a:latin typeface="Calibri"/>
              <a:cs typeface="Gisha" panose="020B0502040204020203"/>
            </a:endParaRPr>
          </a:p>
        </p:txBody>
      </p:sp>
    </p:spTree>
    <p:extLst>
      <p:ext uri="{BB962C8B-B14F-4D97-AF65-F5344CB8AC3E}">
        <p14:creationId xmlns:p14="http://schemas.microsoft.com/office/powerpoint/2010/main" val="532837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1195039" y="737374"/>
            <a:ext cx="9801922" cy="5663089"/>
          </a:xfrm>
          <a:prstGeom prst="rect">
            <a:avLst/>
          </a:prstGeom>
          <a:noFill/>
        </p:spPr>
        <p:txBody>
          <a:bodyPr wrap="square" rtlCol="0">
            <a:spAutoFit/>
          </a:bodyPr>
          <a:lstStyle/>
          <a:p>
            <a:pPr>
              <a:lnSpc>
                <a:spcPct val="150000"/>
              </a:lnSpc>
            </a:pPr>
            <a:r>
              <a:rPr lang="en-GB" sz="3200" dirty="0" smtClean="0">
                <a:solidFill>
                  <a:schemeClr val="bg1"/>
                </a:solidFill>
                <a:latin typeface="Gisha" panose="020B0502040204020203" pitchFamily="34" charset="-79"/>
                <a:cs typeface="Gisha" panose="020B0502040204020203" pitchFamily="34" charset="-79"/>
              </a:rPr>
              <a:t>“…genuine </a:t>
            </a:r>
            <a:r>
              <a:rPr lang="en-GB" sz="3200" dirty="0">
                <a:solidFill>
                  <a:schemeClr val="bg1"/>
                </a:solidFill>
                <a:latin typeface="Gisha" panose="020B0502040204020203" pitchFamily="34" charset="-79"/>
                <a:cs typeface="Gisha" panose="020B0502040204020203" pitchFamily="34" charset="-79"/>
              </a:rPr>
              <a:t>academic freedom in British universities is in a parlous condition. Not because uniformed commissars are frog-marching outspoken academics off to jail (not that there are that many outspoken academics in the first place). It is more a matter of the daily erosion of intellectual integrity</a:t>
            </a:r>
            <a:r>
              <a:rPr lang="en-GB" sz="3200" dirty="0" smtClean="0">
                <a:solidFill>
                  <a:schemeClr val="bg1"/>
                </a:solidFill>
                <a:latin typeface="Gisha" panose="020B0502040204020203" pitchFamily="34" charset="-79"/>
                <a:cs typeface="Gisha" panose="020B0502040204020203" pitchFamily="34" charset="-79"/>
              </a:rPr>
              <a:t>…” </a:t>
            </a:r>
          </a:p>
          <a:p>
            <a:endParaRPr lang="en-GB" dirty="0">
              <a:solidFill>
                <a:schemeClr val="bg1"/>
              </a:solidFill>
            </a:endParaRPr>
          </a:p>
          <a:p>
            <a:endParaRPr lang="en-GB" dirty="0" smtClean="0">
              <a:solidFill>
                <a:schemeClr val="bg1"/>
              </a:solidFill>
              <a:latin typeface="Gisha" panose="020B0502040204020203" pitchFamily="34" charset="-79"/>
              <a:cs typeface="Gisha" panose="020B0502040204020203" pitchFamily="34" charset="-79"/>
            </a:endParaRPr>
          </a:p>
          <a:p>
            <a:r>
              <a:rPr lang="en-GB" sz="2000" dirty="0" smtClean="0">
                <a:solidFill>
                  <a:schemeClr val="bg1"/>
                </a:solidFill>
                <a:latin typeface="Gisha" panose="020B0502040204020203" pitchFamily="34" charset="-79"/>
                <a:cs typeface="Gisha" panose="020B0502040204020203" pitchFamily="34" charset="-79"/>
              </a:rPr>
              <a:t>(</a:t>
            </a:r>
            <a:r>
              <a:rPr lang="en-GB" sz="2000" dirty="0">
                <a:solidFill>
                  <a:schemeClr val="bg1"/>
                </a:solidFill>
                <a:latin typeface="Gisha" panose="020B0502040204020203" pitchFamily="34" charset="-79"/>
                <a:cs typeface="Gisha" panose="020B0502040204020203" pitchFamily="34" charset="-79"/>
              </a:rPr>
              <a:t>Collini, </a:t>
            </a:r>
            <a:r>
              <a:rPr lang="en-GB" sz="2000" dirty="0" smtClean="0">
                <a:solidFill>
                  <a:schemeClr val="bg1"/>
                </a:solidFill>
                <a:latin typeface="Gisha" panose="020B0502040204020203" pitchFamily="34" charset="-79"/>
                <a:cs typeface="Gisha" panose="020B0502040204020203" pitchFamily="34" charset="-79"/>
              </a:rPr>
              <a:t>2018) </a:t>
            </a:r>
            <a:endParaRPr lang="en-GB" sz="2000" dirty="0">
              <a:solidFill>
                <a:schemeClr val="bg1"/>
              </a:solidFill>
              <a:latin typeface="Gisha" panose="020B0502040204020203" pitchFamily="34" charset="-79"/>
              <a:cs typeface="Gisha" panose="020B0502040204020203" pitchFamily="34" charset="-79"/>
            </a:endParaRPr>
          </a:p>
          <a:p>
            <a:r>
              <a:rPr lang="en-GB" dirty="0">
                <a:solidFill>
                  <a:schemeClr val="bg1"/>
                </a:solidFill>
              </a:rPr>
              <a:t> </a:t>
            </a:r>
          </a:p>
        </p:txBody>
      </p:sp>
    </p:spTree>
    <p:extLst>
      <p:ext uri="{BB962C8B-B14F-4D97-AF65-F5344CB8AC3E}">
        <p14:creationId xmlns:p14="http://schemas.microsoft.com/office/powerpoint/2010/main" val="504313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7489" y="581112"/>
            <a:ext cx="10477144" cy="5563313"/>
          </a:xfrm>
          <a:prstGeom prst="rect">
            <a:avLst/>
          </a:prstGeom>
        </p:spPr>
      </p:pic>
    </p:spTree>
    <p:extLst>
      <p:ext uri="{BB962C8B-B14F-4D97-AF65-F5344CB8AC3E}">
        <p14:creationId xmlns:p14="http://schemas.microsoft.com/office/powerpoint/2010/main" val="31841467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866774" y="942975"/>
            <a:ext cx="10448925" cy="5139869"/>
          </a:xfrm>
          <a:prstGeom prst="rect">
            <a:avLst/>
          </a:prstGeom>
          <a:noFill/>
        </p:spPr>
        <p:txBody>
          <a:bodyPr wrap="square" rtlCol="0">
            <a:spAutoFit/>
          </a:bodyPr>
          <a:lstStyle/>
          <a:p>
            <a:r>
              <a:rPr lang="en-GB" sz="2800" dirty="0" smtClean="0">
                <a:solidFill>
                  <a:schemeClr val="bg1"/>
                </a:solidFill>
                <a:latin typeface="Gisha" panose="020B0502040204020203" pitchFamily="34" charset="-79"/>
                <a:cs typeface="Gisha" panose="020B0502040204020203" pitchFamily="34" charset="-79"/>
              </a:rPr>
              <a:t>          </a:t>
            </a:r>
            <a:r>
              <a:rPr lang="en-GB" sz="3400" dirty="0" smtClean="0">
                <a:solidFill>
                  <a:schemeClr val="bg1"/>
                </a:solidFill>
                <a:latin typeface="Gisha" panose="020B0502040204020203" pitchFamily="34" charset="-79"/>
                <a:cs typeface="Gisha" panose="020B0502040204020203" pitchFamily="34" charset="-79"/>
              </a:rPr>
              <a:t>Not only intellectual integrity under threat</a:t>
            </a:r>
          </a:p>
          <a:p>
            <a:endParaRPr lang="en-GB" sz="3400" dirty="0" smtClean="0">
              <a:solidFill>
                <a:schemeClr val="bg1"/>
              </a:solidFill>
              <a:latin typeface="Gisha" panose="020B0502040204020203" pitchFamily="34" charset="-79"/>
              <a:cs typeface="Gisha" panose="020B0502040204020203" pitchFamily="34" charset="-79"/>
            </a:endParaRPr>
          </a:p>
          <a:p>
            <a:r>
              <a:rPr lang="en-GB" sz="3400" dirty="0" smtClean="0">
                <a:solidFill>
                  <a:schemeClr val="bg1"/>
                </a:solidFill>
                <a:latin typeface="Gisha" panose="020B0502040204020203" pitchFamily="34" charset="-79"/>
                <a:cs typeface="Gisha" panose="020B0502040204020203" pitchFamily="34" charset="-79"/>
              </a:rPr>
              <a:t>While many of the problems are </a:t>
            </a:r>
            <a:r>
              <a:rPr lang="en-GB" sz="3400" u="sng" dirty="0" smtClean="0">
                <a:solidFill>
                  <a:schemeClr val="bg1"/>
                </a:solidFill>
                <a:latin typeface="Gisha" panose="020B0502040204020203" pitchFamily="34" charset="-79"/>
                <a:cs typeface="Gisha" panose="020B0502040204020203" pitchFamily="34" charset="-79"/>
              </a:rPr>
              <a:t>interrelated</a:t>
            </a:r>
            <a:r>
              <a:rPr lang="en-GB" sz="3400" dirty="0" smtClean="0">
                <a:solidFill>
                  <a:schemeClr val="bg1"/>
                </a:solidFill>
                <a:latin typeface="Gisha" panose="020B0502040204020203" pitchFamily="34" charset="-79"/>
                <a:cs typeface="Gisha" panose="020B0502040204020203" pitchFamily="34" charset="-79"/>
              </a:rPr>
              <a:t> we may classify them under a number of broad themes.</a:t>
            </a:r>
          </a:p>
          <a:p>
            <a:endParaRPr lang="en-GB" sz="3400" dirty="0" smtClean="0">
              <a:solidFill>
                <a:schemeClr val="bg1"/>
              </a:solidFill>
              <a:latin typeface="Gisha" panose="020B0502040204020203" pitchFamily="34" charset="-79"/>
              <a:cs typeface="Gisha" panose="020B0502040204020203" pitchFamily="34" charset="-79"/>
            </a:endParaRPr>
          </a:p>
          <a:p>
            <a:pPr marL="457200" indent="-457200">
              <a:buFont typeface="Arial" panose="020B0604020202020204" pitchFamily="34" charset="0"/>
              <a:buChar char="•"/>
            </a:pPr>
            <a:r>
              <a:rPr lang="en-GB" sz="3400" dirty="0" smtClean="0">
                <a:solidFill>
                  <a:schemeClr val="bg1"/>
                </a:solidFill>
                <a:latin typeface="Gisha" panose="020B0502040204020203" pitchFamily="34" charset="-79"/>
                <a:cs typeface="Gisha" panose="020B0502040204020203" pitchFamily="34" charset="-79"/>
              </a:rPr>
              <a:t>Institutional/leadership</a:t>
            </a:r>
          </a:p>
          <a:p>
            <a:pPr marL="457200" indent="-457200">
              <a:buFont typeface="Arial" panose="020B0604020202020204" pitchFamily="34" charset="0"/>
              <a:buChar char="•"/>
            </a:pPr>
            <a:r>
              <a:rPr lang="en-GB" sz="3400" dirty="0" smtClean="0">
                <a:solidFill>
                  <a:schemeClr val="bg1"/>
                </a:solidFill>
                <a:latin typeface="Gisha" panose="020B0502040204020203" pitchFamily="34" charset="-79"/>
                <a:cs typeface="Gisha" panose="020B0502040204020203" pitchFamily="34" charset="-79"/>
              </a:rPr>
              <a:t>A few bad apples or academic culture?</a:t>
            </a:r>
          </a:p>
          <a:p>
            <a:pPr marL="457200" indent="-457200">
              <a:buFont typeface="Arial" panose="020B0604020202020204" pitchFamily="34" charset="0"/>
              <a:buChar char="•"/>
            </a:pPr>
            <a:r>
              <a:rPr lang="en-GB" sz="3400" dirty="0" smtClean="0">
                <a:solidFill>
                  <a:schemeClr val="bg1"/>
                </a:solidFill>
                <a:latin typeface="Gisha" panose="020B0502040204020203" pitchFamily="34" charset="-79"/>
                <a:cs typeface="Gisha" panose="020B0502040204020203" pitchFamily="34" charset="-79"/>
              </a:rPr>
              <a:t>Student cultural </a:t>
            </a:r>
          </a:p>
          <a:p>
            <a:endParaRPr lang="en-GB" sz="2800" dirty="0">
              <a:solidFill>
                <a:schemeClr val="bg1"/>
              </a:solidFill>
              <a:latin typeface="Gisha" panose="020B0502040204020203" pitchFamily="34" charset="-79"/>
              <a:cs typeface="Gisha" panose="020B0502040204020203" pitchFamily="34" charset="-79"/>
            </a:endParaRPr>
          </a:p>
          <a:p>
            <a:r>
              <a:rPr lang="en-GB" sz="2800" dirty="0" smtClean="0">
                <a:solidFill>
                  <a:schemeClr val="bg1"/>
                </a:solidFill>
                <a:latin typeface="Gisha" panose="020B0502040204020203" pitchFamily="34" charset="-79"/>
                <a:cs typeface="Gisha" panose="020B0502040204020203" pitchFamily="34" charset="-79"/>
              </a:rPr>
              <a:t> </a:t>
            </a:r>
            <a:endParaRPr lang="en-GB" sz="2800" dirty="0">
              <a:solidFill>
                <a:schemeClr val="bg1"/>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58023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959005" y="409575"/>
            <a:ext cx="10080702" cy="5663089"/>
          </a:xfrm>
          <a:prstGeom prst="rect">
            <a:avLst/>
          </a:prstGeom>
          <a:noFill/>
        </p:spPr>
        <p:txBody>
          <a:bodyPr wrap="square" rtlCol="0">
            <a:spAutoFit/>
          </a:bodyPr>
          <a:lstStyle/>
          <a:p>
            <a:pPr algn="just"/>
            <a:endParaRPr lang="en-GB" sz="2600" dirty="0" smtClean="0">
              <a:solidFill>
                <a:prstClr val="white"/>
              </a:solidFill>
              <a:latin typeface="Gisha" panose="020B0502040204020203" pitchFamily="34" charset="-79"/>
              <a:cs typeface="Gisha" panose="020B0502040204020203" pitchFamily="34" charset="-79"/>
            </a:endParaRPr>
          </a:p>
          <a:p>
            <a:pPr algn="just"/>
            <a:endParaRPr lang="en-GB" sz="2600" dirty="0">
              <a:solidFill>
                <a:prstClr val="white"/>
              </a:solidFill>
              <a:latin typeface="Gisha" panose="020B0502040204020203" pitchFamily="34" charset="-79"/>
              <a:cs typeface="Gisha" panose="020B0502040204020203" pitchFamily="34" charset="-79"/>
            </a:endParaRPr>
          </a:p>
          <a:p>
            <a:pPr algn="just"/>
            <a:endParaRPr lang="en-GB" sz="2600" dirty="0" smtClean="0">
              <a:solidFill>
                <a:prstClr val="white"/>
              </a:solidFill>
              <a:latin typeface="Gisha" panose="020B0502040204020203" pitchFamily="34" charset="-79"/>
              <a:cs typeface="Gisha" panose="020B0502040204020203" pitchFamily="34" charset="-79"/>
            </a:endParaRPr>
          </a:p>
          <a:p>
            <a:pPr algn="just"/>
            <a:endParaRPr lang="en-GB" sz="2600" dirty="0">
              <a:solidFill>
                <a:prstClr val="white"/>
              </a:solidFill>
              <a:latin typeface="Gisha" panose="020B0502040204020203" pitchFamily="34" charset="-79"/>
              <a:cs typeface="Gisha" panose="020B0502040204020203" pitchFamily="34" charset="-79"/>
            </a:endParaRPr>
          </a:p>
          <a:p>
            <a:pPr algn="just"/>
            <a:endParaRPr lang="en-GB" sz="2600" dirty="0" smtClean="0">
              <a:solidFill>
                <a:prstClr val="white"/>
              </a:solidFill>
              <a:latin typeface="Gisha" panose="020B0502040204020203" pitchFamily="34" charset="-79"/>
              <a:cs typeface="Gisha" panose="020B0502040204020203" pitchFamily="34" charset="-79"/>
            </a:endParaRPr>
          </a:p>
          <a:p>
            <a:pPr algn="just"/>
            <a:r>
              <a:rPr lang="en-GB" sz="4000" dirty="0" smtClean="0">
                <a:solidFill>
                  <a:prstClr val="white"/>
                </a:solidFill>
                <a:latin typeface="Gisha" panose="020B0502040204020203" pitchFamily="34" charset="-79"/>
                <a:cs typeface="Gisha" panose="020B0502040204020203" pitchFamily="34" charset="-79"/>
              </a:rPr>
              <a:t>“I didn’t go to university to pay a Vice Chancellor £800,000”</a:t>
            </a:r>
          </a:p>
          <a:p>
            <a:pPr algn="just"/>
            <a:endParaRPr lang="en-GB" sz="2600" dirty="0" smtClean="0">
              <a:solidFill>
                <a:prstClr val="white"/>
              </a:solidFill>
              <a:latin typeface="Gisha" panose="020B0502040204020203" pitchFamily="34" charset="-79"/>
              <a:cs typeface="Gisha" panose="020B0502040204020203" pitchFamily="34" charset="-79"/>
            </a:endParaRPr>
          </a:p>
          <a:p>
            <a:pPr algn="just"/>
            <a:endParaRPr lang="en-GB" sz="2400" dirty="0">
              <a:solidFill>
                <a:prstClr val="white"/>
              </a:solidFill>
              <a:latin typeface="Gisha" panose="020B0502040204020203" pitchFamily="34" charset="-79"/>
              <a:cs typeface="Gisha" panose="020B0502040204020203" pitchFamily="34" charset="-79"/>
            </a:endParaRPr>
          </a:p>
          <a:p>
            <a:pPr algn="just"/>
            <a:endParaRPr lang="en-GB" sz="1400" dirty="0" smtClean="0">
              <a:solidFill>
                <a:prstClr val="white"/>
              </a:solidFill>
              <a:latin typeface="Gisha" panose="020B0502040204020203" pitchFamily="34" charset="-79"/>
              <a:cs typeface="Gisha" panose="020B0502040204020203" pitchFamily="34" charset="-79"/>
            </a:endParaRPr>
          </a:p>
          <a:p>
            <a:pPr algn="just"/>
            <a:endParaRPr lang="en-GB" sz="1400" dirty="0">
              <a:solidFill>
                <a:prstClr val="white"/>
              </a:solidFill>
              <a:latin typeface="Gisha" panose="020B0502040204020203" pitchFamily="34" charset="-79"/>
              <a:cs typeface="Gisha" panose="020B0502040204020203" pitchFamily="34" charset="-79"/>
            </a:endParaRPr>
          </a:p>
          <a:p>
            <a:pPr algn="just"/>
            <a:endParaRPr lang="en-GB" sz="1400" dirty="0" smtClean="0">
              <a:solidFill>
                <a:prstClr val="white"/>
              </a:solidFill>
              <a:latin typeface="Gisha" panose="020B0502040204020203" pitchFamily="34" charset="-79"/>
              <a:cs typeface="Gisha" panose="020B0502040204020203" pitchFamily="34" charset="-79"/>
            </a:endParaRPr>
          </a:p>
          <a:p>
            <a:endParaRPr lang="en-GB" sz="1400" dirty="0">
              <a:solidFill>
                <a:prstClr val="white"/>
              </a:solidFill>
              <a:latin typeface="Gisha" panose="020B0502040204020203" pitchFamily="34" charset="-79"/>
              <a:cs typeface="Gisha" panose="020B0502040204020203" pitchFamily="34" charset="-79"/>
            </a:endParaRPr>
          </a:p>
          <a:p>
            <a:r>
              <a:rPr lang="en-GB" sz="1400" dirty="0" smtClean="0">
                <a:solidFill>
                  <a:prstClr val="white"/>
                </a:solidFill>
                <a:latin typeface="Gisha" panose="020B0502040204020203" pitchFamily="34" charset="-79"/>
                <a:cs typeface="Gisha" panose="020B0502040204020203" pitchFamily="34" charset="-79"/>
              </a:rPr>
              <a:t>  </a:t>
            </a:r>
            <a:endParaRPr lang="en-GB" sz="1400" dirty="0" smtClean="0">
              <a:solidFill>
                <a:prstClr val="black"/>
              </a:solidFill>
            </a:endParaRPr>
          </a:p>
          <a:p>
            <a:r>
              <a:rPr lang="en-GB" sz="2000" dirty="0" smtClean="0">
                <a:solidFill>
                  <a:schemeClr val="bg1"/>
                </a:solidFill>
                <a:latin typeface="Gisha" panose="020B0502040204020203" pitchFamily="34" charset="-79"/>
                <a:cs typeface="Gisha" panose="020B0502040204020203" pitchFamily="34" charset="-79"/>
              </a:rPr>
              <a:t>(</a:t>
            </a:r>
            <a:r>
              <a:rPr lang="en-GB" sz="2000" dirty="0">
                <a:solidFill>
                  <a:schemeClr val="bg1"/>
                </a:solidFill>
                <a:latin typeface="Gisha" panose="020B0502040204020203" pitchFamily="34" charset="-79"/>
                <a:cs typeface="Gisha" panose="020B0502040204020203" pitchFamily="34" charset="-79"/>
              </a:rPr>
              <a:t>u</a:t>
            </a:r>
            <a:r>
              <a:rPr lang="en-GB" sz="2000" dirty="0" smtClean="0">
                <a:solidFill>
                  <a:schemeClr val="bg1"/>
                </a:solidFill>
                <a:latin typeface="Gisha" panose="020B0502040204020203" pitchFamily="34" charset="-79"/>
                <a:cs typeface="Gisha" panose="020B0502040204020203" pitchFamily="34" charset="-79"/>
              </a:rPr>
              <a:t>niversity student, quoted in </a:t>
            </a:r>
            <a:r>
              <a:rPr lang="en-GB" sz="2000" i="1" dirty="0" smtClean="0">
                <a:solidFill>
                  <a:schemeClr val="bg1"/>
                </a:solidFill>
                <a:latin typeface="Gisha" panose="020B0502040204020203" pitchFamily="34" charset="-79"/>
                <a:cs typeface="Gisha" panose="020B0502040204020203" pitchFamily="34" charset="-79"/>
              </a:rPr>
              <a:t>New Statesman</a:t>
            </a:r>
            <a:r>
              <a:rPr lang="en-GB" sz="2000" dirty="0" smtClean="0">
                <a:solidFill>
                  <a:schemeClr val="bg1"/>
                </a:solidFill>
                <a:latin typeface="Gisha" panose="020B0502040204020203" pitchFamily="34" charset="-79"/>
                <a:cs typeface="Gisha" panose="020B0502040204020203" pitchFamily="34" charset="-79"/>
              </a:rPr>
              <a:t>, 2017)  </a:t>
            </a:r>
            <a:endParaRPr lang="en-GB" sz="2000" dirty="0">
              <a:solidFill>
                <a:schemeClr val="bg1"/>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21227395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800100" y="409575"/>
            <a:ext cx="10506075" cy="6941900"/>
          </a:xfrm>
          <a:prstGeom prst="rect">
            <a:avLst/>
          </a:prstGeom>
          <a:noFill/>
        </p:spPr>
        <p:txBody>
          <a:bodyPr wrap="square" rtlCol="0">
            <a:spAutoFit/>
          </a:bodyPr>
          <a:lstStyle/>
          <a:p>
            <a:r>
              <a:rPr lang="en-GB" dirty="0" smtClean="0"/>
              <a:t>                                                        </a:t>
            </a:r>
            <a:r>
              <a:rPr lang="en-GB" sz="2600" dirty="0" smtClean="0">
                <a:solidFill>
                  <a:schemeClr val="bg1"/>
                </a:solidFill>
                <a:latin typeface="Gisha" panose="020B0502040204020203" pitchFamily="34" charset="-79"/>
                <a:cs typeface="Gisha" panose="020B0502040204020203" pitchFamily="34" charset="-79"/>
              </a:rPr>
              <a:t>Institutional/leadership </a:t>
            </a:r>
          </a:p>
          <a:p>
            <a:endParaRPr lang="en-GB" dirty="0" smtClean="0">
              <a:solidFill>
                <a:schemeClr val="bg1"/>
              </a:solidFill>
              <a:latin typeface="Gisha" panose="020B0502040204020203" pitchFamily="34" charset="-79"/>
              <a:cs typeface="Gisha" panose="020B0502040204020203" pitchFamily="34" charset="-79"/>
            </a:endParaRPr>
          </a:p>
          <a:p>
            <a:r>
              <a:rPr lang="en-GB" sz="2000" dirty="0" smtClean="0">
                <a:solidFill>
                  <a:schemeClr val="bg1"/>
                </a:solidFill>
                <a:latin typeface="Gisha" panose="020B0502040204020203" pitchFamily="34" charset="-79"/>
                <a:cs typeface="Gisha" panose="020B0502040204020203" pitchFamily="34" charset="-79"/>
              </a:rPr>
              <a:t>    </a:t>
            </a:r>
            <a:r>
              <a:rPr lang="en-GB" sz="3000" dirty="0" smtClean="0">
                <a:solidFill>
                  <a:prstClr val="white"/>
                </a:solidFill>
                <a:latin typeface="Gisha" panose="020B0502040204020203" pitchFamily="34" charset="-79"/>
                <a:ea typeface="Times New Roman" panose="02020603050405020304" pitchFamily="18" charset="0"/>
                <a:cs typeface="Gisha" panose="020B0502040204020203" pitchFamily="34" charset="-79"/>
              </a:rPr>
              <a:t>“Scandals </a:t>
            </a:r>
            <a:r>
              <a:rPr lang="en-GB" sz="3000" dirty="0">
                <a:solidFill>
                  <a:prstClr val="white"/>
                </a:solidFill>
                <a:latin typeface="Gisha" panose="020B0502040204020203" pitchFamily="34" charset="-79"/>
                <a:ea typeface="Times New Roman" panose="02020603050405020304" pitchFamily="18" charset="0"/>
                <a:cs typeface="Gisha" panose="020B0502040204020203" pitchFamily="34" charset="-79"/>
              </a:rPr>
              <a:t>aren’t meant to happen in British universities. Parliament, tabloid newsrooms, the City … those we expect to spew out sleaze…Yet we should all be scandalised by what is happening in academia. It is a tale of vast greed and of vandalism – and it is being committed right at the top… </a:t>
            </a:r>
          </a:p>
          <a:p>
            <a:pPr lvl="0" algn="just"/>
            <a:endParaRPr lang="en-GB" sz="3000" dirty="0">
              <a:solidFill>
                <a:prstClr val="white"/>
              </a:solidFill>
              <a:latin typeface="Gisha" panose="020B0502040204020203" pitchFamily="34" charset="-79"/>
              <a:ea typeface="Times New Roman" panose="02020603050405020304" pitchFamily="18" charset="0"/>
              <a:cs typeface="Gisha" panose="020B0502040204020203" pitchFamily="34" charset="-79"/>
            </a:endParaRPr>
          </a:p>
          <a:p>
            <a:pPr lvl="0" algn="just"/>
            <a:r>
              <a:rPr lang="en-GB" sz="3000" dirty="0">
                <a:solidFill>
                  <a:prstClr val="white"/>
                </a:solidFill>
                <a:latin typeface="Gisha" panose="020B0502040204020203" pitchFamily="34" charset="-79"/>
                <a:ea typeface="Times New Roman" panose="02020603050405020304" pitchFamily="18" charset="0"/>
                <a:cs typeface="Gisha" panose="020B0502040204020203" pitchFamily="34" charset="-79"/>
              </a:rPr>
              <a:t>If this were just about individual greed, we could sling out a few bad apples and carry on. But what’s rotten in universities is the rules observed by the people at the </a:t>
            </a:r>
            <a:r>
              <a:rPr lang="en-GB" sz="3000" dirty="0" smtClean="0">
                <a:solidFill>
                  <a:prstClr val="white"/>
                </a:solidFill>
                <a:latin typeface="Gisha" panose="020B0502040204020203" pitchFamily="34" charset="-79"/>
                <a:ea typeface="Times New Roman" panose="02020603050405020304" pitchFamily="18" charset="0"/>
                <a:cs typeface="Gisha" panose="020B0502040204020203" pitchFamily="34" charset="-79"/>
              </a:rPr>
              <a:t>top” </a:t>
            </a:r>
            <a:endParaRPr lang="en-GB" sz="3000" dirty="0">
              <a:solidFill>
                <a:prstClr val="white"/>
              </a:solidFill>
              <a:latin typeface="Gisha" panose="020B0502040204020203" pitchFamily="34" charset="-79"/>
              <a:ea typeface="Times New Roman" panose="02020603050405020304" pitchFamily="18" charset="0"/>
              <a:cs typeface="Gisha" panose="020B0502040204020203" pitchFamily="34" charset="-79"/>
            </a:endParaRPr>
          </a:p>
          <a:p>
            <a:pPr lvl="0" algn="just">
              <a:lnSpc>
                <a:spcPct val="115000"/>
              </a:lnSpc>
            </a:pPr>
            <a:endParaRPr lang="en-GB" sz="1400" dirty="0" smtClean="0">
              <a:solidFill>
                <a:prstClr val="white"/>
              </a:solidFill>
              <a:latin typeface="Gisha" panose="020B0502040204020203" pitchFamily="34" charset="-79"/>
              <a:ea typeface="Times New Roman" panose="02020603050405020304" pitchFamily="18" charset="0"/>
              <a:cs typeface="Gisha" panose="020B0502040204020203" pitchFamily="34" charset="-79"/>
            </a:endParaRPr>
          </a:p>
          <a:p>
            <a:pPr lvl="0" algn="just">
              <a:lnSpc>
                <a:spcPct val="115000"/>
              </a:lnSpc>
            </a:pPr>
            <a:r>
              <a:rPr lang="en-GB" sz="2000" dirty="0" smtClean="0">
                <a:solidFill>
                  <a:prstClr val="white"/>
                </a:solidFill>
                <a:latin typeface="Gisha" panose="020B0502040204020203" pitchFamily="34" charset="-79"/>
                <a:ea typeface="Times New Roman" panose="02020603050405020304" pitchFamily="18" charset="0"/>
                <a:cs typeface="Gisha" panose="020B0502040204020203" pitchFamily="34" charset="-79"/>
              </a:rPr>
              <a:t>(Chakrabortty</a:t>
            </a:r>
            <a:r>
              <a:rPr lang="en-GB" sz="2000" dirty="0">
                <a:solidFill>
                  <a:prstClr val="white"/>
                </a:solidFill>
                <a:latin typeface="Gisha" panose="020B0502040204020203" pitchFamily="34" charset="-79"/>
                <a:ea typeface="Times New Roman" panose="02020603050405020304" pitchFamily="18" charset="0"/>
                <a:cs typeface="Gisha" panose="020B0502040204020203" pitchFamily="34" charset="-79"/>
              </a:rPr>
              <a:t>, 2017)</a:t>
            </a:r>
          </a:p>
          <a:p>
            <a:endParaRPr lang="en-GB" sz="1400" dirty="0" smtClean="0">
              <a:solidFill>
                <a:schemeClr val="bg1"/>
              </a:solidFill>
              <a:latin typeface="Gisha" panose="020B0502040204020203" pitchFamily="34" charset="-79"/>
              <a:cs typeface="Gisha" panose="020B0502040204020203" pitchFamily="34" charset="-79"/>
            </a:endParaRPr>
          </a:p>
          <a:p>
            <a:endParaRPr lang="en-GB" sz="1400" dirty="0">
              <a:solidFill>
                <a:schemeClr val="bg1"/>
              </a:solidFill>
              <a:latin typeface="Gisha" panose="020B0502040204020203" pitchFamily="34" charset="-79"/>
              <a:cs typeface="Gisha" panose="020B0502040204020203" pitchFamily="34" charset="-79"/>
            </a:endParaRPr>
          </a:p>
          <a:p>
            <a:r>
              <a:rPr lang="en-GB" sz="1400" dirty="0" smtClean="0">
                <a:solidFill>
                  <a:schemeClr val="bg1"/>
                </a:solidFill>
                <a:latin typeface="Gisha" panose="020B0502040204020203" pitchFamily="34" charset="-79"/>
                <a:cs typeface="Gisha" panose="020B0502040204020203" pitchFamily="34" charset="-79"/>
              </a:rPr>
              <a:t>  </a:t>
            </a:r>
          </a:p>
          <a:p>
            <a:endParaRPr lang="en-GB" sz="1400" dirty="0" smtClean="0"/>
          </a:p>
          <a:p>
            <a:endParaRPr lang="en-GB" dirty="0"/>
          </a:p>
          <a:p>
            <a:r>
              <a:rPr lang="en-GB" dirty="0" smtClean="0"/>
              <a:t> </a:t>
            </a:r>
            <a:endParaRPr lang="en-GB" dirty="0"/>
          </a:p>
        </p:txBody>
      </p:sp>
    </p:spTree>
    <p:extLst>
      <p:ext uri="{BB962C8B-B14F-4D97-AF65-F5344CB8AC3E}">
        <p14:creationId xmlns:p14="http://schemas.microsoft.com/office/powerpoint/2010/main" val="23032854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959005" y="409575"/>
            <a:ext cx="10080702" cy="5724644"/>
          </a:xfrm>
          <a:prstGeom prst="rect">
            <a:avLst/>
          </a:prstGeom>
          <a:noFill/>
        </p:spPr>
        <p:txBody>
          <a:bodyPr wrap="square" rtlCol="0">
            <a:spAutoFit/>
          </a:bodyPr>
          <a:lstStyle/>
          <a:p>
            <a:pPr algn="just"/>
            <a:endParaRPr lang="en-GB" sz="2600" dirty="0" smtClean="0">
              <a:solidFill>
                <a:prstClr val="white"/>
              </a:solidFill>
              <a:latin typeface="Gisha" panose="020B0502040204020203" pitchFamily="34" charset="-79"/>
              <a:cs typeface="Gisha" panose="020B0502040204020203" pitchFamily="34" charset="-79"/>
            </a:endParaRPr>
          </a:p>
          <a:p>
            <a:pPr algn="just"/>
            <a:endParaRPr lang="en-GB" sz="2600" dirty="0">
              <a:solidFill>
                <a:prstClr val="white"/>
              </a:solidFill>
              <a:latin typeface="Gisha" panose="020B0502040204020203" pitchFamily="34" charset="-79"/>
              <a:cs typeface="Gisha" panose="020B0502040204020203" pitchFamily="34" charset="-79"/>
            </a:endParaRPr>
          </a:p>
          <a:p>
            <a:pPr algn="just"/>
            <a:endParaRPr lang="en-GB" sz="2600" dirty="0" smtClean="0">
              <a:solidFill>
                <a:prstClr val="white"/>
              </a:solidFill>
              <a:latin typeface="Gisha" panose="020B0502040204020203" pitchFamily="34" charset="-79"/>
              <a:cs typeface="Gisha" panose="020B0502040204020203" pitchFamily="34" charset="-79"/>
            </a:endParaRPr>
          </a:p>
          <a:p>
            <a:pPr algn="just"/>
            <a:endParaRPr lang="en-GB" sz="2600" dirty="0" smtClean="0">
              <a:solidFill>
                <a:prstClr val="white"/>
              </a:solidFill>
              <a:latin typeface="Gisha" panose="020B0502040204020203" pitchFamily="34" charset="-79"/>
              <a:cs typeface="Gisha" panose="020B0502040204020203" pitchFamily="34" charset="-79"/>
            </a:endParaRPr>
          </a:p>
          <a:p>
            <a:pPr algn="just"/>
            <a:r>
              <a:rPr lang="en-GB" sz="3800" dirty="0" smtClean="0">
                <a:solidFill>
                  <a:prstClr val="white"/>
                </a:solidFill>
                <a:latin typeface="Gisha" panose="020B0502040204020203" pitchFamily="34" charset="-79"/>
                <a:cs typeface="Gisha" panose="020B0502040204020203" pitchFamily="34" charset="-79"/>
              </a:rPr>
              <a:t>In an age of tuition fees university VCs are becoming “figures of hate and symbols of institutional greed”. </a:t>
            </a:r>
          </a:p>
          <a:p>
            <a:pPr algn="just"/>
            <a:endParaRPr lang="en-GB" sz="2400" dirty="0">
              <a:solidFill>
                <a:prstClr val="white"/>
              </a:solidFill>
              <a:latin typeface="Gisha" panose="020B0502040204020203" pitchFamily="34" charset="-79"/>
              <a:cs typeface="Gisha" panose="020B0502040204020203" pitchFamily="34" charset="-79"/>
            </a:endParaRPr>
          </a:p>
          <a:p>
            <a:pPr algn="just"/>
            <a:endParaRPr lang="en-GB" sz="1400" dirty="0" smtClean="0">
              <a:solidFill>
                <a:prstClr val="white"/>
              </a:solidFill>
              <a:latin typeface="Gisha" panose="020B0502040204020203" pitchFamily="34" charset="-79"/>
              <a:cs typeface="Gisha" panose="020B0502040204020203" pitchFamily="34" charset="-79"/>
            </a:endParaRPr>
          </a:p>
          <a:p>
            <a:pPr algn="just"/>
            <a:endParaRPr lang="en-GB" sz="1400" dirty="0">
              <a:solidFill>
                <a:prstClr val="white"/>
              </a:solidFill>
              <a:latin typeface="Gisha" panose="020B0502040204020203" pitchFamily="34" charset="-79"/>
              <a:cs typeface="Gisha" panose="020B0502040204020203" pitchFamily="34" charset="-79"/>
            </a:endParaRPr>
          </a:p>
          <a:p>
            <a:pPr algn="just"/>
            <a:endParaRPr lang="en-GB" sz="1400" dirty="0" smtClean="0">
              <a:solidFill>
                <a:prstClr val="white"/>
              </a:solidFill>
              <a:latin typeface="Gisha" panose="020B0502040204020203" pitchFamily="34" charset="-79"/>
              <a:cs typeface="Gisha" panose="020B0502040204020203" pitchFamily="34" charset="-79"/>
            </a:endParaRPr>
          </a:p>
          <a:p>
            <a:endParaRPr lang="en-GB" sz="1400" dirty="0">
              <a:solidFill>
                <a:prstClr val="white"/>
              </a:solidFill>
              <a:latin typeface="Gisha" panose="020B0502040204020203" pitchFamily="34" charset="-79"/>
              <a:cs typeface="Gisha" panose="020B0502040204020203" pitchFamily="34" charset="-79"/>
            </a:endParaRPr>
          </a:p>
          <a:p>
            <a:r>
              <a:rPr lang="en-GB" sz="1400" dirty="0" smtClean="0">
                <a:solidFill>
                  <a:prstClr val="white"/>
                </a:solidFill>
                <a:latin typeface="Gisha" panose="020B0502040204020203" pitchFamily="34" charset="-79"/>
                <a:cs typeface="Gisha" panose="020B0502040204020203" pitchFamily="34" charset="-79"/>
              </a:rPr>
              <a:t>  </a:t>
            </a:r>
          </a:p>
          <a:p>
            <a:endParaRPr lang="en-GB" sz="1400" dirty="0">
              <a:solidFill>
                <a:prstClr val="white"/>
              </a:solidFill>
              <a:latin typeface="Gisha" panose="020B0502040204020203" pitchFamily="34" charset="-79"/>
              <a:cs typeface="Gisha" panose="020B0502040204020203" pitchFamily="34" charset="-79"/>
            </a:endParaRPr>
          </a:p>
          <a:p>
            <a:r>
              <a:rPr lang="en-GB" sz="2000" dirty="0" smtClean="0">
                <a:solidFill>
                  <a:prstClr val="white"/>
                </a:solidFill>
                <a:latin typeface="Gisha" panose="020B0502040204020203" pitchFamily="34" charset="-79"/>
                <a:cs typeface="Gisha" panose="020B0502040204020203" pitchFamily="34" charset="-79"/>
              </a:rPr>
              <a:t>(</a:t>
            </a:r>
            <a:r>
              <a:rPr lang="en-GB" sz="2000" i="1" dirty="0" smtClean="0">
                <a:solidFill>
                  <a:prstClr val="white"/>
                </a:solidFill>
                <a:latin typeface="Gisha" panose="020B0502040204020203" pitchFamily="34" charset="-79"/>
                <a:cs typeface="Gisha" panose="020B0502040204020203" pitchFamily="34" charset="-79"/>
              </a:rPr>
              <a:t>New statesman, </a:t>
            </a:r>
            <a:r>
              <a:rPr lang="en-GB" sz="2000" dirty="0" smtClean="0">
                <a:solidFill>
                  <a:prstClr val="white"/>
                </a:solidFill>
                <a:latin typeface="Gisha" panose="020B0502040204020203" pitchFamily="34" charset="-79"/>
                <a:cs typeface="Gisha" panose="020B0502040204020203" pitchFamily="34" charset="-79"/>
              </a:rPr>
              <a:t>2017)</a:t>
            </a:r>
            <a:endParaRPr lang="en-GB" sz="2000" dirty="0" smtClean="0">
              <a:solidFill>
                <a:prstClr val="black"/>
              </a:solidFill>
              <a:latin typeface="Gisha" panose="020B0502040204020203" pitchFamily="34" charset="-79"/>
              <a:cs typeface="Gisha" panose="020B0502040204020203" pitchFamily="34" charset="-79"/>
            </a:endParaRPr>
          </a:p>
          <a:p>
            <a:r>
              <a:rPr lang="en-GB" sz="2000" dirty="0" smtClean="0">
                <a:solidFill>
                  <a:prstClr val="white"/>
                </a:solidFill>
                <a:latin typeface="Gisha" panose="020B0502040204020203" pitchFamily="34" charset="-79"/>
                <a:cs typeface="Gisha" panose="020B0502040204020203" pitchFamily="34" charset="-79"/>
              </a:rPr>
              <a:t>  </a:t>
            </a:r>
            <a:endParaRPr lang="en-GB" sz="2000" dirty="0">
              <a:solidFill>
                <a:prstClr val="white"/>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5626702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857250" y="600075"/>
            <a:ext cx="10477499" cy="5878532"/>
          </a:xfrm>
          <a:prstGeom prst="rect">
            <a:avLst/>
          </a:prstGeom>
          <a:noFill/>
        </p:spPr>
        <p:txBody>
          <a:bodyPr wrap="square" rtlCol="0">
            <a:spAutoFit/>
          </a:bodyPr>
          <a:lstStyle/>
          <a:p>
            <a:pPr lvl="0"/>
            <a:r>
              <a:rPr lang="en-GB" sz="2400" dirty="0" smtClean="0">
                <a:solidFill>
                  <a:schemeClr val="bg1"/>
                </a:solidFill>
                <a:latin typeface="Gisha" panose="020B0502040204020203" pitchFamily="34" charset="-79"/>
                <a:cs typeface="Gisha" panose="020B0502040204020203" pitchFamily="34" charset="-79"/>
              </a:rPr>
              <a:t>                                       </a:t>
            </a:r>
            <a:r>
              <a:rPr lang="en-GB" sz="2600" dirty="0" smtClean="0">
                <a:solidFill>
                  <a:schemeClr val="bg1"/>
                </a:solidFill>
                <a:latin typeface="Gisha" panose="020B0502040204020203" pitchFamily="34" charset="-79"/>
                <a:cs typeface="Gisha" panose="020B0502040204020203" pitchFamily="34" charset="-79"/>
              </a:rPr>
              <a:t>Institutional/Leadership</a:t>
            </a:r>
          </a:p>
          <a:p>
            <a:pPr lvl="0"/>
            <a:endParaRPr lang="en-GB" sz="2600" dirty="0" smtClean="0">
              <a:solidFill>
                <a:schemeClr val="bg1"/>
              </a:solidFill>
              <a:latin typeface="Gisha" panose="020B0502040204020203" pitchFamily="34" charset="-79"/>
              <a:cs typeface="Gisha" panose="020B0502040204020203" pitchFamily="34" charset="-79"/>
            </a:endParaRPr>
          </a:p>
          <a:p>
            <a:pPr lvl="0"/>
            <a:r>
              <a:rPr lang="en-GB" sz="2600" dirty="0" smtClean="0">
                <a:solidFill>
                  <a:schemeClr val="bg1"/>
                </a:solidFill>
                <a:latin typeface="Gisha" panose="020B0502040204020203" pitchFamily="34" charset="-79"/>
                <a:cs typeface="Gisha" panose="020B0502040204020203" pitchFamily="34" charset="-79"/>
              </a:rPr>
              <a:t>University </a:t>
            </a:r>
            <a:r>
              <a:rPr lang="en-GB" sz="2600" dirty="0">
                <a:solidFill>
                  <a:schemeClr val="bg1"/>
                </a:solidFill>
                <a:latin typeface="Gisha" panose="020B0502040204020203" pitchFamily="34" charset="-79"/>
                <a:cs typeface="Gisha" panose="020B0502040204020203" pitchFamily="34" charset="-79"/>
              </a:rPr>
              <a:t>tuition fees system, which now borders on a financial mis-selling scandal (National Audit Office, 2017</a:t>
            </a:r>
            <a:r>
              <a:rPr lang="en-GB" sz="2600" dirty="0" smtClean="0">
                <a:solidFill>
                  <a:schemeClr val="bg1"/>
                </a:solidFill>
                <a:latin typeface="Gisha" panose="020B0502040204020203" pitchFamily="34" charset="-79"/>
                <a:cs typeface="Gisha" panose="020B0502040204020203" pitchFamily="34" charset="-79"/>
              </a:rPr>
              <a:t>).</a:t>
            </a:r>
          </a:p>
          <a:p>
            <a:pPr lvl="0"/>
            <a:endParaRPr lang="en-GB" sz="2600" dirty="0" smtClean="0">
              <a:solidFill>
                <a:schemeClr val="bg1"/>
              </a:solidFill>
              <a:latin typeface="Gisha" panose="020B0502040204020203" pitchFamily="34" charset="-79"/>
              <a:cs typeface="Gisha" panose="020B0502040204020203" pitchFamily="34" charset="-79"/>
            </a:endParaRPr>
          </a:p>
          <a:p>
            <a:pPr lvl="0"/>
            <a:r>
              <a:rPr lang="en-GB" sz="2600" dirty="0" smtClean="0">
                <a:solidFill>
                  <a:schemeClr val="bg1"/>
                </a:solidFill>
                <a:latin typeface="Gisha" panose="020B0502040204020203" pitchFamily="34" charset="-79"/>
                <a:cs typeface="Gisha" panose="020B0502040204020203" pitchFamily="34" charset="-79"/>
              </a:rPr>
              <a:t>Third of students did not think course provided value for money and many may not realise their degree many not lead to a well-paid job.</a:t>
            </a:r>
          </a:p>
          <a:p>
            <a:pPr lvl="0"/>
            <a:endParaRPr lang="en-GB" sz="2600" dirty="0">
              <a:solidFill>
                <a:schemeClr val="bg1"/>
              </a:solidFill>
              <a:latin typeface="Gisha" panose="020B0502040204020203" pitchFamily="34" charset="-79"/>
              <a:cs typeface="Gisha" panose="020B0502040204020203" pitchFamily="34" charset="-79"/>
            </a:endParaRPr>
          </a:p>
          <a:p>
            <a:pPr lvl="0"/>
            <a:r>
              <a:rPr lang="en-GB" sz="2600" dirty="0" smtClean="0">
                <a:solidFill>
                  <a:schemeClr val="bg1"/>
                </a:solidFill>
                <a:latin typeface="Gisha" panose="020B0502040204020203" pitchFamily="34" charset="-79"/>
                <a:cs typeface="Gisha" panose="020B0502040204020203" pitchFamily="34" charset="-79"/>
              </a:rPr>
              <a:t>Example last week of Anglia Ruskin graduate who </a:t>
            </a:r>
            <a:r>
              <a:rPr lang="en-GB" sz="2600" dirty="0" smtClean="0">
                <a:solidFill>
                  <a:schemeClr val="bg1"/>
                </a:solidFill>
                <a:latin typeface="Gisha" panose="020B0502040204020203" pitchFamily="34" charset="-79"/>
                <a:cs typeface="Gisha" panose="020B0502040204020203" pitchFamily="34" charset="-79"/>
              </a:rPr>
              <a:t>received a </a:t>
            </a:r>
            <a:r>
              <a:rPr lang="en-GB" sz="2600" dirty="0" smtClean="0">
                <a:solidFill>
                  <a:schemeClr val="bg1"/>
                </a:solidFill>
                <a:latin typeface="Gisha" panose="020B0502040204020203" pitchFamily="34" charset="-79"/>
                <a:cs typeface="Gisha" panose="020B0502040204020203" pitchFamily="34" charset="-79"/>
              </a:rPr>
              <a:t>£</a:t>
            </a:r>
            <a:r>
              <a:rPr lang="en-GB" sz="2600" dirty="0" smtClean="0">
                <a:solidFill>
                  <a:schemeClr val="bg1"/>
                </a:solidFill>
                <a:latin typeface="Gisha" panose="020B0502040204020203" pitchFamily="34" charset="-79"/>
                <a:cs typeface="Gisha" panose="020B0502040204020203" pitchFamily="34" charset="-79"/>
              </a:rPr>
              <a:t>60,000 pay-out from </a:t>
            </a:r>
            <a:r>
              <a:rPr lang="en-GB" sz="2600" smtClean="0">
                <a:solidFill>
                  <a:schemeClr val="bg1"/>
                </a:solidFill>
                <a:latin typeface="Gisha" panose="020B0502040204020203" pitchFamily="34" charset="-79"/>
                <a:cs typeface="Gisha" panose="020B0502040204020203" pitchFamily="34" charset="-79"/>
              </a:rPr>
              <a:t>the university </a:t>
            </a:r>
            <a:r>
              <a:rPr lang="en-GB" sz="2600" dirty="0" smtClean="0">
                <a:solidFill>
                  <a:schemeClr val="bg1"/>
                </a:solidFill>
                <a:latin typeface="Gisha" panose="020B0502040204020203" pitchFamily="34" charset="-79"/>
                <a:cs typeface="Gisha" panose="020B0502040204020203" pitchFamily="34" charset="-79"/>
              </a:rPr>
              <a:t>insurers after  </a:t>
            </a:r>
            <a:r>
              <a:rPr lang="en-GB" sz="2600" dirty="0" smtClean="0">
                <a:solidFill>
                  <a:schemeClr val="bg1"/>
                </a:solidFill>
                <a:latin typeface="Gisha" panose="020B0502040204020203" pitchFamily="34" charset="-79"/>
                <a:cs typeface="Gisha" panose="020B0502040204020203" pitchFamily="34" charset="-79"/>
              </a:rPr>
              <a:t>claiming university “exaggerated the prospects of a career” (BBC,2019a)</a:t>
            </a:r>
          </a:p>
          <a:p>
            <a:pPr lvl="0"/>
            <a:r>
              <a:rPr lang="en-GB" sz="2400" dirty="0" smtClean="0">
                <a:solidFill>
                  <a:schemeClr val="bg1"/>
                </a:solidFill>
                <a:latin typeface="Gisha" panose="020B0502040204020203" pitchFamily="34" charset="-79"/>
                <a:cs typeface="Gisha" panose="020B0502040204020203" pitchFamily="34" charset="-79"/>
              </a:rPr>
              <a:t> </a:t>
            </a:r>
          </a:p>
          <a:p>
            <a:pPr lvl="0"/>
            <a:r>
              <a:rPr lang="en-GB" sz="2400" dirty="0">
                <a:hlinkClick r:id="rId4"/>
              </a:rPr>
              <a:t>https://www.bbc.co.uk/news/uk-48490572</a:t>
            </a:r>
            <a:endParaRPr lang="en-GB" sz="2400" dirty="0">
              <a:solidFill>
                <a:schemeClr val="bg1"/>
              </a:solidFill>
              <a:latin typeface="Gisha" panose="020B0502040204020203" pitchFamily="34" charset="-79"/>
              <a:cs typeface="Gisha" panose="020B0502040204020203" pitchFamily="34" charset="-79"/>
            </a:endParaRPr>
          </a:p>
          <a:p>
            <a:pPr lvl="0"/>
            <a:endParaRPr lang="en-GB" sz="2400" dirty="0" smtClean="0">
              <a:solidFill>
                <a:schemeClr val="bg1"/>
              </a:solidFill>
              <a:latin typeface="Gisha" panose="020B0502040204020203" pitchFamily="34" charset="-79"/>
              <a:cs typeface="Gisha" panose="020B0502040204020203" pitchFamily="34" charset="-79"/>
            </a:endParaRPr>
          </a:p>
          <a:p>
            <a:pPr lvl="0"/>
            <a:endParaRPr lang="en-GB" dirty="0">
              <a:solidFill>
                <a:prstClr val="black"/>
              </a:solidFill>
            </a:endParaRPr>
          </a:p>
        </p:txBody>
      </p:sp>
    </p:spTree>
    <p:extLst>
      <p:ext uri="{BB962C8B-B14F-4D97-AF65-F5344CB8AC3E}">
        <p14:creationId xmlns:p14="http://schemas.microsoft.com/office/powerpoint/2010/main" val="42748669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1087244" y="394692"/>
            <a:ext cx="9496425" cy="6463308"/>
          </a:xfrm>
          <a:prstGeom prst="rect">
            <a:avLst/>
          </a:prstGeom>
          <a:noFill/>
        </p:spPr>
        <p:txBody>
          <a:bodyPr wrap="square" rtlCol="0">
            <a:spAutoFit/>
          </a:bodyPr>
          <a:lstStyle/>
          <a:p>
            <a:r>
              <a:rPr lang="en-GB" dirty="0" smtClean="0"/>
              <a:t>                                            </a:t>
            </a:r>
            <a:r>
              <a:rPr lang="en-GB" sz="2800" dirty="0" smtClean="0">
                <a:solidFill>
                  <a:schemeClr val="bg1"/>
                </a:solidFill>
                <a:latin typeface="Gisha" panose="020B0502040204020203" pitchFamily="34" charset="-79"/>
                <a:cs typeface="Gisha" panose="020B0502040204020203" pitchFamily="34" charset="-79"/>
              </a:rPr>
              <a:t>A few bad apples or academic culture?</a:t>
            </a:r>
          </a:p>
          <a:p>
            <a:endParaRPr lang="en-GB" sz="2800" dirty="0" smtClean="0">
              <a:solidFill>
                <a:schemeClr val="bg1"/>
              </a:solidFill>
              <a:latin typeface="Gisha" panose="020B0502040204020203" pitchFamily="34" charset="-79"/>
              <a:cs typeface="Gisha" panose="020B0502040204020203" pitchFamily="34" charset="-79"/>
            </a:endParaRPr>
          </a:p>
          <a:p>
            <a:r>
              <a:rPr lang="en-GB" sz="2800" dirty="0" smtClean="0">
                <a:solidFill>
                  <a:schemeClr val="bg1"/>
                </a:solidFill>
                <a:latin typeface="Gisha" panose="020B0502040204020203" pitchFamily="34" charset="-79"/>
                <a:cs typeface="Gisha" panose="020B0502040204020203" pitchFamily="34" charset="-79"/>
              </a:rPr>
              <a:t>Recent concerns,  for example, over:</a:t>
            </a:r>
          </a:p>
          <a:p>
            <a:endParaRPr lang="en-GB" sz="2800" dirty="0" smtClean="0">
              <a:solidFill>
                <a:schemeClr val="bg1"/>
              </a:solidFill>
              <a:latin typeface="Gisha" panose="020B0502040204020203" pitchFamily="34" charset="-79"/>
              <a:cs typeface="Gisha" panose="020B0502040204020203" pitchFamily="34" charset="-79"/>
            </a:endParaRPr>
          </a:p>
          <a:p>
            <a:pPr marL="457200" indent="-457200">
              <a:buFont typeface="Arial" panose="020B0604020202020204" pitchFamily="34" charset="0"/>
              <a:buChar char="•"/>
            </a:pPr>
            <a:r>
              <a:rPr lang="en-GB" sz="2800" b="1" dirty="0" smtClean="0">
                <a:solidFill>
                  <a:schemeClr val="bg1"/>
                </a:solidFill>
                <a:latin typeface="Gisha" panose="020B0502040204020203" pitchFamily="34" charset="-79"/>
                <a:cs typeface="Gisha" panose="020B0502040204020203" pitchFamily="34" charset="-79"/>
              </a:rPr>
              <a:t>“Culture of cruelty” </a:t>
            </a:r>
            <a:r>
              <a:rPr lang="en-GB" sz="2800" dirty="0" smtClean="0">
                <a:solidFill>
                  <a:schemeClr val="bg1"/>
                </a:solidFill>
                <a:latin typeface="Gisha" panose="020B0502040204020203" pitchFamily="34" charset="-79"/>
                <a:cs typeface="Gisha" panose="020B0502040204020203" pitchFamily="34" charset="-79"/>
              </a:rPr>
              <a:t>in UK Universities involving  extensive levels of bullying and harassment of staff  (i.e. UCU, 2012; Farley &amp; Sprigg, 2014).</a:t>
            </a:r>
          </a:p>
          <a:p>
            <a:pPr marL="457200" indent="-457200">
              <a:buFont typeface="Arial" panose="020B0604020202020204" pitchFamily="34" charset="0"/>
              <a:buChar char="•"/>
            </a:pPr>
            <a:r>
              <a:rPr lang="en-GB" sz="2800" b="1" dirty="0" smtClean="0">
                <a:solidFill>
                  <a:schemeClr val="bg1"/>
                </a:solidFill>
                <a:latin typeface="Gisha" panose="020B0502040204020203" pitchFamily="34" charset="-79"/>
                <a:cs typeface="Gisha" panose="020B0502040204020203" pitchFamily="34" charset="-79"/>
              </a:rPr>
              <a:t>Sexual misconduct </a:t>
            </a:r>
            <a:r>
              <a:rPr lang="en-GB" sz="2800" dirty="0" smtClean="0">
                <a:solidFill>
                  <a:schemeClr val="bg1"/>
                </a:solidFill>
                <a:latin typeface="Gisha" panose="020B0502040204020203" pitchFamily="34" charset="-79"/>
                <a:cs typeface="Gisha" panose="020B0502040204020203" pitchFamily="34" charset="-79"/>
              </a:rPr>
              <a:t>by university staff at ‘epidemic levels’ (Batty, et al., 2017).</a:t>
            </a:r>
          </a:p>
          <a:p>
            <a:pPr marL="457200" indent="-457200">
              <a:buFont typeface="Arial" panose="020B0604020202020204" pitchFamily="34" charset="0"/>
              <a:buChar char="•"/>
            </a:pPr>
            <a:r>
              <a:rPr lang="en-GB" sz="2800" b="1" dirty="0" smtClean="0">
                <a:solidFill>
                  <a:schemeClr val="bg1"/>
                </a:solidFill>
                <a:latin typeface="Gisha" panose="020B0502040204020203" pitchFamily="34" charset="-79"/>
                <a:cs typeface="Gisha" panose="020B0502040204020203" pitchFamily="34" charset="-79"/>
              </a:rPr>
              <a:t>Transparency:</a:t>
            </a:r>
            <a:r>
              <a:rPr lang="en-GB" sz="2800" dirty="0" smtClean="0">
                <a:solidFill>
                  <a:schemeClr val="bg1"/>
                </a:solidFill>
                <a:latin typeface="Gisha" panose="020B0502040204020203" pitchFamily="34" charset="-79"/>
                <a:cs typeface="Gisha" panose="020B0502040204020203" pitchFamily="34" charset="-79"/>
              </a:rPr>
              <a:t> extensive use by universities of  non disclosure agreements (gagging orders’) to cover the problems up (BBC, 2018)</a:t>
            </a:r>
          </a:p>
          <a:p>
            <a:endParaRPr lang="en-GB" sz="2400" dirty="0" smtClean="0">
              <a:solidFill>
                <a:schemeClr val="bg1"/>
              </a:solidFill>
              <a:latin typeface="Gisha" panose="020B0502040204020203" pitchFamily="34" charset="-79"/>
              <a:cs typeface="Gisha" panose="020B0502040204020203" pitchFamily="34" charset="-79"/>
            </a:endParaRPr>
          </a:p>
          <a:p>
            <a:endParaRPr lang="en-GB" dirty="0"/>
          </a:p>
          <a:p>
            <a:endParaRPr lang="en-GB" dirty="0" smtClean="0"/>
          </a:p>
          <a:p>
            <a:r>
              <a:rPr lang="en-GB" dirty="0" smtClean="0"/>
              <a:t> </a:t>
            </a:r>
            <a:endParaRPr lang="en-GB" dirty="0"/>
          </a:p>
        </p:txBody>
      </p:sp>
    </p:spTree>
    <p:extLst>
      <p:ext uri="{BB962C8B-B14F-4D97-AF65-F5344CB8AC3E}">
        <p14:creationId xmlns:p14="http://schemas.microsoft.com/office/powerpoint/2010/main" val="3512590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819150" y="542925"/>
            <a:ext cx="10725150" cy="6678751"/>
          </a:xfrm>
          <a:prstGeom prst="rect">
            <a:avLst/>
          </a:prstGeom>
          <a:noFill/>
        </p:spPr>
        <p:txBody>
          <a:bodyPr wrap="square" rtlCol="0">
            <a:spAutoFit/>
          </a:bodyPr>
          <a:lstStyle/>
          <a:p>
            <a:r>
              <a:rPr lang="en-GB" dirty="0" smtClean="0"/>
              <a:t>                                                                      </a:t>
            </a:r>
            <a:r>
              <a:rPr lang="en-GB" sz="2600" dirty="0" smtClean="0">
                <a:solidFill>
                  <a:schemeClr val="bg1"/>
                </a:solidFill>
                <a:latin typeface="Gisha" panose="020B0502040204020203" pitchFamily="34" charset="-79"/>
                <a:cs typeface="Gisha" panose="020B0502040204020203" pitchFamily="34" charset="-79"/>
              </a:rPr>
              <a:t>Student Cultural</a:t>
            </a:r>
          </a:p>
          <a:p>
            <a:pPr marL="342900" indent="-342900">
              <a:buFont typeface="Arial" panose="020B0604020202020204" pitchFamily="34" charset="0"/>
              <a:buChar char="•"/>
            </a:pPr>
            <a:r>
              <a:rPr lang="en-GB" sz="2600" b="1" dirty="0" smtClean="0">
                <a:solidFill>
                  <a:schemeClr val="bg1"/>
                </a:solidFill>
                <a:latin typeface="Gisha" panose="020B0502040204020203" pitchFamily="34" charset="-79"/>
                <a:cs typeface="Gisha" panose="020B0502040204020203" pitchFamily="34" charset="-79"/>
              </a:rPr>
              <a:t>Racism on campuses</a:t>
            </a:r>
            <a:r>
              <a:rPr lang="en-GB" sz="2600" dirty="0" smtClean="0">
                <a:solidFill>
                  <a:schemeClr val="bg1"/>
                </a:solidFill>
                <a:latin typeface="Gisha" panose="020B0502040204020203" pitchFamily="34" charset="-79"/>
                <a:cs typeface="Gisha" panose="020B0502040204020203" pitchFamily="34" charset="-79"/>
              </a:rPr>
              <a:t>. A 2011 </a:t>
            </a:r>
            <a:r>
              <a:rPr lang="en-GB" sz="2600" dirty="0">
                <a:solidFill>
                  <a:schemeClr val="bg1"/>
                </a:solidFill>
                <a:latin typeface="Gisha" panose="020B0502040204020203" pitchFamily="34" charset="-79"/>
                <a:cs typeface="Gisha" panose="020B0502040204020203" pitchFamily="34" charset="-79"/>
              </a:rPr>
              <a:t>r</a:t>
            </a:r>
            <a:r>
              <a:rPr lang="en-GB" sz="2600" dirty="0" smtClean="0">
                <a:solidFill>
                  <a:schemeClr val="bg1"/>
                </a:solidFill>
                <a:latin typeface="Gisha" panose="020B0502040204020203" pitchFamily="34" charset="-79"/>
                <a:cs typeface="Gisha" panose="020B0502040204020203" pitchFamily="34" charset="-79"/>
              </a:rPr>
              <a:t>eport by NUS identified that one in six black students experienced racism at their institution. NUS President Shakira Martin quoted as saying “universities  are more concerned about their reputations than confronting racism” (BBC 2018).</a:t>
            </a:r>
          </a:p>
          <a:p>
            <a:pPr marL="342900" indent="-342900">
              <a:buFont typeface="Arial" panose="020B0604020202020204" pitchFamily="34" charset="0"/>
              <a:buChar char="•"/>
            </a:pPr>
            <a:endParaRPr lang="en-GB" sz="2600" dirty="0" smtClean="0">
              <a:solidFill>
                <a:schemeClr val="bg1"/>
              </a:solidFill>
              <a:latin typeface="Gisha" panose="020B0502040204020203" pitchFamily="34" charset="-79"/>
              <a:cs typeface="Gisha" panose="020B0502040204020203" pitchFamily="34" charset="-79"/>
            </a:endParaRPr>
          </a:p>
          <a:p>
            <a:pPr marL="342900" indent="-342900">
              <a:buFont typeface="Arial" panose="020B0604020202020204" pitchFamily="34" charset="0"/>
              <a:buChar char="•"/>
            </a:pPr>
            <a:r>
              <a:rPr lang="en-GB" sz="2600" b="1" dirty="0" smtClean="0">
                <a:solidFill>
                  <a:schemeClr val="bg1"/>
                </a:solidFill>
                <a:latin typeface="Gisha" panose="020B0502040204020203" pitchFamily="34" charset="-79"/>
                <a:cs typeface="Gisha" panose="020B0502040204020203" pitchFamily="34" charset="-79"/>
              </a:rPr>
              <a:t>“Lad cultures” </a:t>
            </a:r>
            <a:r>
              <a:rPr lang="en-GB" sz="2600" dirty="0" smtClean="0">
                <a:solidFill>
                  <a:schemeClr val="bg1"/>
                </a:solidFill>
                <a:latin typeface="Gisha" panose="020B0502040204020203" pitchFamily="34" charset="-79"/>
                <a:cs typeface="Gisha" panose="020B0502040204020203" pitchFamily="34" charset="-79"/>
              </a:rPr>
              <a:t>on campuses (Philips &amp; Young, 2013) and high incidences of student-on -student sexual assaults and harassment. Also described as an “epidemic” (Time Higher Education). </a:t>
            </a:r>
          </a:p>
          <a:p>
            <a:pPr marL="342900" indent="-342900">
              <a:buFont typeface="Arial" panose="020B0604020202020204" pitchFamily="34" charset="0"/>
              <a:buChar char="•"/>
            </a:pPr>
            <a:endParaRPr lang="en-GB" sz="2600" dirty="0" smtClean="0">
              <a:solidFill>
                <a:schemeClr val="bg1"/>
              </a:solidFill>
              <a:latin typeface="Gisha" panose="020B0502040204020203" pitchFamily="34" charset="-79"/>
              <a:cs typeface="Gisha" panose="020B0502040204020203" pitchFamily="34" charset="-79"/>
            </a:endParaRPr>
          </a:p>
          <a:p>
            <a:pPr marL="342900" indent="-342900">
              <a:buFont typeface="Arial" panose="020B0604020202020204" pitchFamily="34" charset="0"/>
              <a:buChar char="•"/>
            </a:pPr>
            <a:r>
              <a:rPr lang="en-GB" sz="2600" dirty="0" smtClean="0">
                <a:solidFill>
                  <a:schemeClr val="bg1"/>
                </a:solidFill>
                <a:latin typeface="Gisha" panose="020B0502040204020203" pitchFamily="34" charset="-79"/>
                <a:cs typeface="Gisha" panose="020B0502040204020203" pitchFamily="34" charset="-79"/>
              </a:rPr>
              <a:t>Even suggestions of a </a:t>
            </a:r>
            <a:r>
              <a:rPr lang="en-GB" sz="2600" b="1" dirty="0" smtClean="0">
                <a:solidFill>
                  <a:schemeClr val="bg1"/>
                </a:solidFill>
                <a:latin typeface="Gisha" panose="020B0502040204020203" pitchFamily="34" charset="-79"/>
                <a:cs typeface="Gisha" panose="020B0502040204020203" pitchFamily="34" charset="-79"/>
              </a:rPr>
              <a:t>“rape culture” </a:t>
            </a:r>
            <a:r>
              <a:rPr lang="en-GB" sz="2600" dirty="0" smtClean="0">
                <a:solidFill>
                  <a:schemeClr val="bg1"/>
                </a:solidFill>
                <a:latin typeface="Gisha" panose="020B0502040204020203" pitchFamily="34" charset="-79"/>
                <a:cs typeface="Gisha" panose="020B0502040204020203" pitchFamily="34" charset="-79"/>
              </a:rPr>
              <a:t>on some campuses, particularly following the screening of the BBC3 documentary ‘</a:t>
            </a:r>
            <a:r>
              <a:rPr lang="en-GB" sz="2600" i="1" dirty="0" smtClean="0">
                <a:solidFill>
                  <a:schemeClr val="bg1"/>
                </a:solidFill>
                <a:latin typeface="Gisha" panose="020B0502040204020203" pitchFamily="34" charset="-79"/>
                <a:cs typeface="Gisha" panose="020B0502040204020203" pitchFamily="34" charset="-79"/>
              </a:rPr>
              <a:t>the Warwick uni rape chat scandal  </a:t>
            </a:r>
            <a:r>
              <a:rPr lang="en-GB" sz="2600" dirty="0" smtClean="0">
                <a:solidFill>
                  <a:schemeClr val="bg1"/>
                </a:solidFill>
                <a:latin typeface="Gisha" panose="020B0502040204020203" pitchFamily="34" charset="-79"/>
                <a:cs typeface="Gisha" panose="020B0502040204020203" pitchFamily="34" charset="-79"/>
              </a:rPr>
              <a:t>(BBC, 2019b).</a:t>
            </a:r>
            <a:endParaRPr lang="en-GB" sz="2600" i="1" dirty="0" smtClean="0">
              <a:solidFill>
                <a:schemeClr val="bg1"/>
              </a:solidFill>
              <a:latin typeface="Gisha" panose="020B0502040204020203" pitchFamily="34" charset="-79"/>
              <a:cs typeface="Gisha" panose="020B0502040204020203" pitchFamily="34" charset="-79"/>
            </a:endParaRPr>
          </a:p>
          <a:p>
            <a:pPr marL="342900" indent="-342900">
              <a:buFont typeface="Arial" panose="020B0604020202020204" pitchFamily="34" charset="0"/>
              <a:buChar char="•"/>
            </a:pPr>
            <a:r>
              <a:rPr lang="en-GB" sz="2400" dirty="0" smtClean="0">
                <a:solidFill>
                  <a:schemeClr val="bg1"/>
                </a:solidFill>
                <a:latin typeface="Gisha" panose="020B0502040204020203" pitchFamily="34" charset="-79"/>
                <a:cs typeface="Gisha" panose="020B0502040204020203" pitchFamily="34" charset="-79"/>
              </a:rPr>
              <a:t>  </a:t>
            </a:r>
            <a:r>
              <a:rPr lang="en-GB" sz="2400" dirty="0">
                <a:hlinkClick r:id="rId4"/>
              </a:rPr>
              <a:t>https://www.bbc.co.uk/news/uk-48366835</a:t>
            </a:r>
            <a:endParaRPr lang="en-GB" sz="2400" dirty="0" smtClean="0">
              <a:solidFill>
                <a:schemeClr val="bg1"/>
              </a:solidFill>
              <a:latin typeface="Gisha" panose="020B0502040204020203" pitchFamily="34" charset="-79"/>
              <a:cs typeface="Gisha" panose="020B0502040204020203" pitchFamily="34" charset="-79"/>
            </a:endParaRPr>
          </a:p>
          <a:p>
            <a:endParaRPr lang="en-GB" sz="2400" dirty="0">
              <a:solidFill>
                <a:schemeClr val="bg1"/>
              </a:solidFill>
              <a:latin typeface="Gisha" panose="020B0502040204020203" pitchFamily="34" charset="-79"/>
              <a:cs typeface="Gisha" panose="020B0502040204020203" pitchFamily="34" charset="-79"/>
            </a:endParaRPr>
          </a:p>
          <a:p>
            <a:r>
              <a:rPr lang="en-GB" sz="2400" dirty="0" smtClean="0">
                <a:solidFill>
                  <a:schemeClr val="bg1"/>
                </a:solidFill>
                <a:latin typeface="Gisha" panose="020B0502040204020203" pitchFamily="34" charset="-79"/>
                <a:cs typeface="Gisha" panose="020B0502040204020203" pitchFamily="34" charset="-79"/>
              </a:rPr>
              <a:t> </a:t>
            </a:r>
            <a:endParaRPr lang="en-GB" sz="2400" dirty="0">
              <a:solidFill>
                <a:schemeClr val="bg1"/>
              </a:solidFill>
              <a:latin typeface="Gisha" panose="020B0502040204020203" pitchFamily="34" charset="-79"/>
              <a:cs typeface="Gisha" panose="020B0502040204020203" pitchFamily="34" charset="-79"/>
            </a:endParaRPr>
          </a:p>
          <a:p>
            <a:endParaRPr lang="en-GB" dirty="0"/>
          </a:p>
        </p:txBody>
      </p:sp>
    </p:spTree>
    <p:extLst>
      <p:ext uri="{BB962C8B-B14F-4D97-AF65-F5344CB8AC3E}">
        <p14:creationId xmlns:p14="http://schemas.microsoft.com/office/powerpoint/2010/main" val="42752346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933450" y="1123950"/>
            <a:ext cx="10287000" cy="3819892"/>
          </a:xfrm>
          <a:prstGeom prst="rect">
            <a:avLst/>
          </a:prstGeom>
          <a:noFill/>
        </p:spPr>
        <p:txBody>
          <a:bodyPr wrap="square" rtlCol="0">
            <a:spAutoFit/>
          </a:bodyPr>
          <a:lstStyle/>
          <a:p>
            <a:pPr algn="just">
              <a:lnSpc>
                <a:spcPct val="115000"/>
              </a:lnSpc>
              <a:spcAft>
                <a:spcPts val="0"/>
              </a:spcAft>
            </a:pPr>
            <a:r>
              <a:rPr lang="en-GB" sz="3200" dirty="0" smtClean="0">
                <a:solidFill>
                  <a:schemeClr val="bg1"/>
                </a:solidFill>
                <a:latin typeface="Gisha" panose="020B0502040204020203" pitchFamily="34" charset="-79"/>
                <a:ea typeface="Times New Roman"/>
                <a:cs typeface="Gisha" panose="020B0502040204020203" pitchFamily="34" charset="-79"/>
              </a:rPr>
              <a:t>“Rape </a:t>
            </a:r>
            <a:r>
              <a:rPr lang="en-GB" sz="3200" dirty="0">
                <a:solidFill>
                  <a:schemeClr val="bg1"/>
                </a:solidFill>
                <a:latin typeface="Gisha" panose="020B0502040204020203" pitchFamily="34" charset="-79"/>
                <a:ea typeface="Times New Roman"/>
                <a:cs typeface="Gisha" panose="020B0502040204020203" pitchFamily="34" charset="-79"/>
              </a:rPr>
              <a:t>the whole flat to teach them a </a:t>
            </a:r>
            <a:r>
              <a:rPr lang="en-GB" sz="3200" dirty="0" smtClean="0">
                <a:solidFill>
                  <a:schemeClr val="bg1"/>
                </a:solidFill>
                <a:latin typeface="Gisha" panose="020B0502040204020203" pitchFamily="34" charset="-79"/>
                <a:ea typeface="Times New Roman"/>
                <a:cs typeface="Gisha" panose="020B0502040204020203" pitchFamily="34" charset="-79"/>
              </a:rPr>
              <a:t>lesson”; “Oh </a:t>
            </a:r>
            <a:r>
              <a:rPr lang="en-GB" sz="3200" dirty="0">
                <a:solidFill>
                  <a:schemeClr val="bg1"/>
                </a:solidFill>
                <a:latin typeface="Gisha" panose="020B0502040204020203" pitchFamily="34" charset="-79"/>
                <a:ea typeface="Times New Roman"/>
                <a:cs typeface="Gisha" panose="020B0502040204020203" pitchFamily="34" charset="-79"/>
              </a:rPr>
              <a:t>god. I would hate to be in the firing line if I had a </a:t>
            </a:r>
            <a:r>
              <a:rPr lang="en-GB" sz="3200" dirty="0" smtClean="0">
                <a:solidFill>
                  <a:schemeClr val="bg1"/>
                </a:solidFill>
                <a:latin typeface="Gisha" panose="020B0502040204020203" pitchFamily="34" charset="-79"/>
                <a:ea typeface="Times New Roman"/>
                <a:cs typeface="Gisha" panose="020B0502040204020203" pitchFamily="34" charset="-79"/>
              </a:rPr>
              <a:t>vagina”; “I </a:t>
            </a:r>
            <a:r>
              <a:rPr lang="en-GB" sz="3200" dirty="0">
                <a:solidFill>
                  <a:schemeClr val="bg1"/>
                </a:solidFill>
                <a:latin typeface="Gisha" panose="020B0502040204020203" pitchFamily="34" charset="-79"/>
                <a:ea typeface="Times New Roman"/>
                <a:cs typeface="Gisha" panose="020B0502040204020203" pitchFamily="34" charset="-79"/>
              </a:rPr>
              <a:t>swear to god if it's that girl in my flat, I'm going to go all 1945 advancing Soviet Army on her and rape her in the street while everybody </a:t>
            </a:r>
            <a:r>
              <a:rPr lang="en-GB" sz="3200" dirty="0" smtClean="0">
                <a:solidFill>
                  <a:schemeClr val="bg1"/>
                </a:solidFill>
                <a:latin typeface="Gisha" panose="020B0502040204020203" pitchFamily="34" charset="-79"/>
                <a:ea typeface="Times New Roman"/>
                <a:cs typeface="Gisha" panose="020B0502040204020203" pitchFamily="34" charset="-79"/>
              </a:rPr>
              <a:t>watches”; “Rape </a:t>
            </a:r>
            <a:r>
              <a:rPr lang="en-GB" sz="3200" dirty="0">
                <a:solidFill>
                  <a:schemeClr val="bg1"/>
                </a:solidFill>
                <a:latin typeface="Gisha" panose="020B0502040204020203" pitchFamily="34" charset="-79"/>
                <a:ea typeface="Times New Roman"/>
                <a:cs typeface="Gisha" panose="020B0502040204020203" pitchFamily="34" charset="-79"/>
              </a:rPr>
              <a:t>her and </a:t>
            </a:r>
            <a:r>
              <a:rPr lang="en-GB" sz="3200" dirty="0" smtClean="0">
                <a:solidFill>
                  <a:schemeClr val="bg1"/>
                </a:solidFill>
                <a:latin typeface="Gisha" panose="020B0502040204020203" pitchFamily="34" charset="-79"/>
                <a:ea typeface="Times New Roman"/>
                <a:cs typeface="Gisha" panose="020B0502040204020203" pitchFamily="34" charset="-79"/>
              </a:rPr>
              <a:t>run” </a:t>
            </a:r>
          </a:p>
          <a:p>
            <a:pPr algn="just">
              <a:lnSpc>
                <a:spcPct val="115000"/>
              </a:lnSpc>
              <a:spcAft>
                <a:spcPts val="0"/>
              </a:spcAft>
            </a:pPr>
            <a:endParaRPr lang="en-GB" sz="3200" dirty="0">
              <a:solidFill>
                <a:schemeClr val="bg1"/>
              </a:solidFill>
              <a:latin typeface="Gisha" panose="020B0502040204020203" pitchFamily="34" charset="-79"/>
              <a:ea typeface="Times New Roman"/>
              <a:cs typeface="Gisha" panose="020B0502040204020203" pitchFamily="34" charset="-79"/>
            </a:endParaRPr>
          </a:p>
          <a:p>
            <a:pPr algn="just">
              <a:lnSpc>
                <a:spcPct val="115000"/>
              </a:lnSpc>
              <a:spcAft>
                <a:spcPts val="0"/>
              </a:spcAft>
            </a:pPr>
            <a:r>
              <a:rPr lang="en-GB" sz="2000" dirty="0" smtClean="0">
                <a:solidFill>
                  <a:schemeClr val="bg1"/>
                </a:solidFill>
                <a:latin typeface="Gisha" panose="020B0502040204020203" pitchFamily="34" charset="-79"/>
                <a:ea typeface="Times New Roman"/>
                <a:cs typeface="Gisha" panose="020B0502040204020203" pitchFamily="34" charset="-79"/>
              </a:rPr>
              <a:t>(BBC, 2019b) </a:t>
            </a:r>
            <a:endParaRPr lang="en-GB" sz="2000" dirty="0">
              <a:solidFill>
                <a:schemeClr val="bg1"/>
              </a:solidFill>
              <a:effectLst/>
              <a:latin typeface="Gisha" panose="020B0502040204020203" pitchFamily="34" charset="-79"/>
              <a:ea typeface="Times New Roman"/>
              <a:cs typeface="Gisha" panose="020B0502040204020203" pitchFamily="34" charset="-79"/>
            </a:endParaRPr>
          </a:p>
        </p:txBody>
      </p:sp>
    </p:spTree>
    <p:extLst>
      <p:ext uri="{BB962C8B-B14F-4D97-AF65-F5344CB8AC3E}">
        <p14:creationId xmlns:p14="http://schemas.microsoft.com/office/powerpoint/2010/main" val="33969246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933450" y="1123950"/>
            <a:ext cx="10287000" cy="2375266"/>
          </a:xfrm>
          <a:prstGeom prst="rect">
            <a:avLst/>
          </a:prstGeom>
          <a:noFill/>
        </p:spPr>
        <p:txBody>
          <a:bodyPr wrap="square" rtlCol="0">
            <a:spAutoFit/>
          </a:bodyPr>
          <a:lstStyle/>
          <a:p>
            <a:pPr algn="just">
              <a:lnSpc>
                <a:spcPct val="115000"/>
              </a:lnSpc>
            </a:pPr>
            <a:r>
              <a:rPr lang="en-GB" sz="3200" dirty="0" smtClean="0">
                <a:solidFill>
                  <a:prstClr val="white"/>
                </a:solidFill>
                <a:latin typeface="Gisha" panose="020B0502040204020203" pitchFamily="34" charset="-79"/>
                <a:ea typeface="Times New Roman"/>
                <a:cs typeface="Gisha" panose="020B0502040204020203" pitchFamily="34" charset="-79"/>
              </a:rPr>
              <a:t>                         </a:t>
            </a:r>
          </a:p>
          <a:p>
            <a:pPr algn="just">
              <a:lnSpc>
                <a:spcPct val="115000"/>
              </a:lnSpc>
            </a:pPr>
            <a:r>
              <a:rPr lang="en-GB" sz="3200" dirty="0" smtClean="0">
                <a:solidFill>
                  <a:prstClr val="white"/>
                </a:solidFill>
                <a:latin typeface="Gisha" panose="020B0502040204020203" pitchFamily="34" charset="-79"/>
                <a:ea typeface="Times New Roman"/>
                <a:cs typeface="Gisha" panose="020B0502040204020203" pitchFamily="34" charset="-79"/>
              </a:rPr>
              <a:t>                         </a:t>
            </a:r>
          </a:p>
          <a:p>
            <a:pPr algn="just">
              <a:lnSpc>
                <a:spcPct val="115000"/>
              </a:lnSpc>
            </a:pPr>
            <a:r>
              <a:rPr lang="en-GB" sz="3200" dirty="0">
                <a:solidFill>
                  <a:prstClr val="white"/>
                </a:solidFill>
                <a:latin typeface="Gisha" panose="020B0502040204020203" pitchFamily="34" charset="-79"/>
                <a:ea typeface="Times New Roman"/>
                <a:cs typeface="Gisha" panose="020B0502040204020203" pitchFamily="34" charset="-79"/>
              </a:rPr>
              <a:t> </a:t>
            </a:r>
            <a:r>
              <a:rPr lang="en-GB" sz="3200" dirty="0" smtClean="0">
                <a:solidFill>
                  <a:prstClr val="white"/>
                </a:solidFill>
                <a:latin typeface="Gisha" panose="020B0502040204020203" pitchFamily="34" charset="-79"/>
                <a:ea typeface="Times New Roman"/>
                <a:cs typeface="Gisha" panose="020B0502040204020203" pitchFamily="34" charset="-79"/>
              </a:rPr>
              <a:t>                          </a:t>
            </a:r>
            <a:r>
              <a:rPr lang="en-GB" sz="6500" smtClean="0">
                <a:solidFill>
                  <a:prstClr val="white"/>
                </a:solidFill>
                <a:latin typeface="Gisha" panose="020B0502040204020203" pitchFamily="34" charset="-79"/>
                <a:ea typeface="Times New Roman"/>
                <a:cs typeface="Gisha" panose="020B0502040204020203" pitchFamily="34" charset="-79"/>
              </a:rPr>
              <a:t>To conclude</a:t>
            </a:r>
            <a:endParaRPr lang="en-GB" sz="6500" dirty="0">
              <a:solidFill>
                <a:prstClr val="white"/>
              </a:solidFill>
              <a:latin typeface="Gisha" panose="020B0502040204020203" pitchFamily="34" charset="-79"/>
              <a:ea typeface="Times New Roman"/>
              <a:cs typeface="Gisha" panose="020B0502040204020203" pitchFamily="34" charset="-79"/>
            </a:endParaRPr>
          </a:p>
        </p:txBody>
      </p:sp>
    </p:spTree>
    <p:extLst>
      <p:ext uri="{BB962C8B-B14F-4D97-AF65-F5344CB8AC3E}">
        <p14:creationId xmlns:p14="http://schemas.microsoft.com/office/powerpoint/2010/main" val="38031304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724828" y="375934"/>
            <a:ext cx="10884985" cy="7663636"/>
          </a:xfrm>
          <a:prstGeom prst="rect">
            <a:avLst/>
          </a:prstGeom>
          <a:noFill/>
        </p:spPr>
        <p:txBody>
          <a:bodyPr wrap="square" rtlCol="0">
            <a:spAutoFit/>
          </a:bodyPr>
          <a:lstStyle/>
          <a:p>
            <a:r>
              <a:rPr lang="en-GB" sz="2800" dirty="0" smtClean="0">
                <a:latin typeface="Gisha" panose="020B0502040204020203" pitchFamily="34" charset="-79"/>
                <a:cs typeface="Gisha" panose="020B0502040204020203" pitchFamily="34" charset="-79"/>
              </a:rPr>
              <a:t>                                       </a:t>
            </a:r>
            <a:r>
              <a:rPr lang="en-GB" sz="3000" dirty="0" smtClean="0">
                <a:solidFill>
                  <a:schemeClr val="bg1"/>
                </a:solidFill>
                <a:latin typeface="Gisha" panose="020B0502040204020203" pitchFamily="34" charset="-79"/>
                <a:cs typeface="Gisha" panose="020B0502040204020203" pitchFamily="34" charset="-79"/>
              </a:rPr>
              <a:t>Thank you</a:t>
            </a:r>
          </a:p>
          <a:p>
            <a:endParaRPr lang="en-GB" sz="2800" dirty="0" smtClean="0">
              <a:solidFill>
                <a:schemeClr val="bg1"/>
              </a:solidFill>
              <a:latin typeface="Gisha" panose="020B0502040204020203" pitchFamily="34" charset="-79"/>
              <a:cs typeface="Gisha" panose="020B0502040204020203" pitchFamily="34" charset="-79"/>
            </a:endParaRPr>
          </a:p>
          <a:p>
            <a:r>
              <a:rPr lang="en-GB" sz="2800" dirty="0" smtClean="0">
                <a:solidFill>
                  <a:schemeClr val="bg1"/>
                </a:solidFill>
                <a:latin typeface="Gisha" panose="020B0502040204020203" pitchFamily="34" charset="-79"/>
                <a:cs typeface="Gisha" panose="020B0502040204020203" pitchFamily="34" charset="-79"/>
              </a:rPr>
              <a:t>Possible discussion/questions:</a:t>
            </a:r>
          </a:p>
          <a:p>
            <a:endParaRPr lang="en-GB" sz="2800" dirty="0">
              <a:solidFill>
                <a:schemeClr val="bg1"/>
              </a:solidFill>
              <a:latin typeface="Gisha" panose="020B0502040204020203" pitchFamily="34" charset="-79"/>
              <a:cs typeface="Gisha" panose="020B0502040204020203" pitchFamily="34" charset="-79"/>
            </a:endParaRPr>
          </a:p>
          <a:p>
            <a:pPr marL="514350" indent="-514350">
              <a:buFont typeface="+mj-lt"/>
              <a:buAutoNum type="arabicPeriod"/>
            </a:pPr>
            <a:r>
              <a:rPr lang="en-GB" sz="2800" dirty="0" smtClean="0">
                <a:solidFill>
                  <a:schemeClr val="bg1"/>
                </a:solidFill>
                <a:latin typeface="Gisha" panose="020B0502040204020203" pitchFamily="34" charset="-79"/>
                <a:cs typeface="Gisha" panose="020B0502040204020203" pitchFamily="34" charset="-79"/>
              </a:rPr>
              <a:t>If police recruits can be socialised into problematic cultures and ways of behaviour within the highly disciplined/regulated confines of a police academy, then why not on a university campus?</a:t>
            </a:r>
          </a:p>
          <a:p>
            <a:pPr marL="514350" indent="-514350">
              <a:buFont typeface="+mj-lt"/>
              <a:buAutoNum type="arabicPeriod"/>
            </a:pPr>
            <a:endParaRPr lang="en-GB" sz="2800" dirty="0" smtClean="0">
              <a:solidFill>
                <a:schemeClr val="bg1"/>
              </a:solidFill>
              <a:latin typeface="Gisha" panose="020B0502040204020203" pitchFamily="34" charset="-79"/>
              <a:cs typeface="Gisha" panose="020B0502040204020203" pitchFamily="34" charset="-79"/>
            </a:endParaRPr>
          </a:p>
          <a:p>
            <a:pPr marL="514350" indent="-514350">
              <a:buFont typeface="+mj-lt"/>
              <a:buAutoNum type="arabicPeriod"/>
            </a:pPr>
            <a:r>
              <a:rPr lang="en-GB" sz="2800" dirty="0" smtClean="0">
                <a:solidFill>
                  <a:schemeClr val="bg1"/>
                </a:solidFill>
                <a:latin typeface="Gisha" panose="020B0502040204020203" pitchFamily="34" charset="-79"/>
                <a:cs typeface="Gisha" panose="020B0502040204020203" pitchFamily="34" charset="-79"/>
              </a:rPr>
              <a:t>Are there occasions when police scholars/criminologists should look at some of the problems in their own back yard?</a:t>
            </a:r>
          </a:p>
          <a:p>
            <a:pPr marL="514350" indent="-514350">
              <a:buFont typeface="+mj-lt"/>
              <a:buAutoNum type="arabicPeriod"/>
            </a:pPr>
            <a:endParaRPr lang="en-GB" sz="2800" dirty="0" smtClean="0">
              <a:solidFill>
                <a:schemeClr val="bg1"/>
              </a:solidFill>
              <a:latin typeface="Gisha" panose="020B0502040204020203" pitchFamily="34" charset="-79"/>
              <a:cs typeface="Gisha" panose="020B0502040204020203" pitchFamily="34" charset="-79"/>
            </a:endParaRPr>
          </a:p>
          <a:p>
            <a:pPr marL="514350" indent="-514350">
              <a:buFont typeface="+mj-lt"/>
              <a:buAutoNum type="arabicPeriod"/>
            </a:pPr>
            <a:r>
              <a:rPr lang="en-GB" sz="2800" dirty="0" smtClean="0">
                <a:solidFill>
                  <a:schemeClr val="bg1"/>
                </a:solidFill>
                <a:latin typeface="Gisha" panose="020B0502040204020203" pitchFamily="34" charset="-79"/>
                <a:cs typeface="Gisha" panose="020B0502040204020203" pitchFamily="34" charset="-79"/>
              </a:rPr>
              <a:t>Are UK universities more ethical than the police?</a:t>
            </a:r>
          </a:p>
          <a:p>
            <a:pPr marL="342900" indent="-342900">
              <a:buAutoNum type="arabicParenR"/>
            </a:pPr>
            <a:endParaRPr lang="en-GB" sz="2800" dirty="0">
              <a:solidFill>
                <a:schemeClr val="bg1"/>
              </a:solidFill>
              <a:latin typeface="Gisha" panose="020B0502040204020203" pitchFamily="34" charset="-79"/>
              <a:cs typeface="Gisha" panose="020B0502040204020203" pitchFamily="34" charset="-79"/>
            </a:endParaRPr>
          </a:p>
          <a:p>
            <a:endParaRPr lang="en-GB" sz="2600" dirty="0" smtClean="0">
              <a:solidFill>
                <a:schemeClr val="bg1"/>
              </a:solidFill>
              <a:latin typeface="Gisha" panose="020B0502040204020203" pitchFamily="34" charset="-79"/>
              <a:cs typeface="Gisha" panose="020B0502040204020203" pitchFamily="34" charset="-79"/>
            </a:endParaRPr>
          </a:p>
          <a:p>
            <a:endParaRPr lang="en-GB" dirty="0"/>
          </a:p>
          <a:p>
            <a:endParaRPr lang="en-GB" dirty="0" smtClean="0"/>
          </a:p>
          <a:p>
            <a:r>
              <a:rPr lang="en-GB" dirty="0" smtClean="0"/>
              <a:t> </a:t>
            </a:r>
          </a:p>
          <a:p>
            <a:endParaRPr lang="en-GB" dirty="0"/>
          </a:p>
        </p:txBody>
      </p:sp>
    </p:spTree>
    <p:extLst>
      <p:ext uri="{BB962C8B-B14F-4D97-AF65-F5344CB8AC3E}">
        <p14:creationId xmlns:p14="http://schemas.microsoft.com/office/powerpoint/2010/main" val="4199909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13679"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t>
            </a:r>
            <a:r>
              <a:rPr lang="en-GB" altLang="en-US" sz="3800" b="1" dirty="0" smtClean="0">
                <a:solidFill>
                  <a:schemeClr val="bg1"/>
                </a:solidFill>
                <a:latin typeface="Gisha" panose="020B0502040204020203" pitchFamily="34" charset="-79"/>
                <a:cs typeface="Gisha" panose="020B0502040204020203" pitchFamily="34" charset="-79"/>
              </a:rPr>
              <a:t> “I just </a:t>
            </a:r>
            <a:r>
              <a:rPr lang="en-GB" altLang="en-US" sz="3800" b="1" dirty="0">
                <a:solidFill>
                  <a:schemeClr val="bg1"/>
                </a:solidFill>
                <a:latin typeface="Gisha" panose="020B0502040204020203" pitchFamily="34" charset="-79"/>
                <a:cs typeface="Gisha" panose="020B0502040204020203" pitchFamily="34" charset="-79"/>
              </a:rPr>
              <a:t>had to get this off my chest. Academics talk about how the police need to change, but guys, have you thought about where you are working? Give us a </a:t>
            </a:r>
            <a:r>
              <a:rPr lang="en-GB" altLang="en-US" sz="3800" b="1" dirty="0" smtClean="0">
                <a:solidFill>
                  <a:schemeClr val="bg1"/>
                </a:solidFill>
                <a:latin typeface="Gisha" panose="020B0502040204020203" pitchFamily="34" charset="-79"/>
                <a:cs typeface="Gisha" panose="020B0502040204020203" pitchFamily="34" charset="-79"/>
              </a:rPr>
              <a:t>break”. </a:t>
            </a:r>
            <a:r>
              <a:rPr lang="en-GB" altLang="en-US" sz="3800" b="1" dirty="0">
                <a:solidFill>
                  <a:schemeClr val="bg1"/>
                </a:solidFill>
                <a:latin typeface="Gisha" panose="020B0502040204020203" pitchFamily="34" charset="-79"/>
                <a:cs typeface="Gisha" panose="020B0502040204020203" pitchFamily="34" charset="-79"/>
              </a:rPr>
              <a:t/>
            </a:r>
            <a:br>
              <a:rPr lang="en-GB" altLang="en-US" sz="3800" b="1" dirty="0">
                <a:solidFill>
                  <a:schemeClr val="bg1"/>
                </a:solidFill>
                <a:latin typeface="Gisha" panose="020B0502040204020203" pitchFamily="34" charset="-79"/>
                <a:cs typeface="Gisha" panose="020B0502040204020203" pitchFamily="34" charset="-79"/>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300" b="1" dirty="0" smtClean="0">
                <a:solidFill>
                  <a:schemeClr val="bg1"/>
                </a:solidFill>
                <a:latin typeface="Gisha" panose="020B0502040204020203" pitchFamily="34" charset="-79"/>
                <a:cs typeface="Gisha" panose="020B0502040204020203" pitchFamily="34" charset="-79"/>
              </a:rPr>
              <a:t>Professor </a:t>
            </a:r>
            <a:r>
              <a:rPr lang="en-GB" altLang="en-US" sz="2300" b="1" dirty="0">
                <a:solidFill>
                  <a:schemeClr val="bg1"/>
                </a:solidFill>
                <a:latin typeface="Gisha" panose="020B0502040204020203" pitchFamily="34" charset="-79"/>
                <a:cs typeface="Gisha" panose="020B0502040204020203" pitchFamily="34" charset="-79"/>
              </a:rPr>
              <a:t>David H. Bayley (quoted in Heslop, 2015: 522) </a:t>
            </a:r>
            <a:br>
              <a:rPr lang="en-GB" altLang="en-US" sz="2300" b="1" dirty="0">
                <a:solidFill>
                  <a:schemeClr val="bg1"/>
                </a:solidFill>
                <a:latin typeface="Gisha" panose="020B0502040204020203" pitchFamily="34" charset="-79"/>
                <a:cs typeface="Gisha" panose="020B0502040204020203" pitchFamily="34" charset="-79"/>
              </a:rPr>
            </a:br>
            <a:r>
              <a:rPr lang="en-GB" altLang="en-US" sz="2300" b="1" dirty="0">
                <a:solidFill>
                  <a:schemeClr val="bg1"/>
                </a:solidFill>
                <a:latin typeface="Gisha" panose="020B0502040204020203" pitchFamily="34" charset="-79"/>
                <a:cs typeface="Gisha" panose="020B0502040204020203" pitchFamily="34" charset="-79"/>
              </a:rPr>
              <a:t/>
            </a:r>
            <a:br>
              <a:rPr lang="en-GB" altLang="en-US" sz="2300" b="1" dirty="0">
                <a:solidFill>
                  <a:schemeClr val="bg1"/>
                </a:solidFill>
                <a:latin typeface="Gisha" panose="020B0502040204020203" pitchFamily="34" charset="-79"/>
                <a:cs typeface="Gisha" panose="020B0502040204020203" pitchFamily="34" charset="-79"/>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Tree>
    <p:extLst>
      <p:ext uri="{BB962C8B-B14F-4D97-AF65-F5344CB8AC3E}">
        <p14:creationId xmlns:p14="http://schemas.microsoft.com/office/powerpoint/2010/main" val="6439956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0"/>
            <a:ext cx="11586116" cy="7737503"/>
          </a:xfrm>
          <a:prstGeom prst="rect">
            <a:avLst/>
          </a:prstGeom>
          <a:noFill/>
        </p:spPr>
        <p:txBody>
          <a:bodyPr wrap="square" rtlCol="0">
            <a:spAutoFit/>
          </a:bodyPr>
          <a:lstStyle/>
          <a:p>
            <a:r>
              <a:rPr lang="en-GB" dirty="0" smtClean="0"/>
              <a:t>                                                                                       </a:t>
            </a:r>
            <a:r>
              <a:rPr lang="en-GB" b="1" dirty="0" smtClean="0">
                <a:latin typeface="Gisha" panose="020B0502040204020203" pitchFamily="34" charset="-79"/>
                <a:cs typeface="Gisha" panose="020B0502040204020203" pitchFamily="34" charset="-79"/>
              </a:rPr>
              <a:t>References</a:t>
            </a:r>
          </a:p>
          <a:p>
            <a:pPr indent="-457200" algn="just">
              <a:spcAft>
                <a:spcPts val="0"/>
              </a:spcAft>
            </a:pPr>
            <a:endParaRPr lang="en-GB" sz="1400" dirty="0" smtClean="0">
              <a:latin typeface="Gisha" panose="020B0502040204020203" pitchFamily="34" charset="-79"/>
              <a:ea typeface="Times New Roman" panose="02020603050405020304" pitchFamily="18" charset="0"/>
              <a:cs typeface="Gisha" panose="020B0502040204020203" pitchFamily="34" charset="-79"/>
            </a:endParaRPr>
          </a:p>
          <a:p>
            <a:pPr indent="-457200" algn="just">
              <a:spcAft>
                <a:spcPts val="0"/>
              </a:spcAft>
            </a:pPr>
            <a:r>
              <a:rPr lang="en-GB" sz="1600" dirty="0">
                <a:latin typeface="Gisha" panose="020B0502040204020203" pitchFamily="34" charset="-79"/>
                <a:ea typeface="Times New Roman"/>
                <a:cs typeface="Gisha" panose="020B0502040204020203" pitchFamily="34" charset="-79"/>
              </a:rPr>
              <a:t>Barnett, R. (2003). </a:t>
            </a:r>
            <a:r>
              <a:rPr lang="en-GB" sz="1600" i="1" dirty="0">
                <a:latin typeface="Gisha" panose="020B0502040204020203" pitchFamily="34" charset="-79"/>
                <a:ea typeface="Times New Roman"/>
                <a:cs typeface="Gisha" panose="020B0502040204020203" pitchFamily="34" charset="-79"/>
              </a:rPr>
              <a:t>Beyond all reason: Living with ideology in the university. </a:t>
            </a:r>
            <a:r>
              <a:rPr lang="en-GB" sz="1600" dirty="0">
                <a:latin typeface="Gisha" panose="020B0502040204020203" pitchFamily="34" charset="-79"/>
                <a:ea typeface="Times New Roman"/>
                <a:cs typeface="Gisha" panose="020B0502040204020203" pitchFamily="34" charset="-79"/>
              </a:rPr>
              <a:t>Buckingham: Open University </a:t>
            </a:r>
            <a:r>
              <a:rPr lang="en-GB" sz="1600" dirty="0" smtClean="0">
                <a:latin typeface="Gisha" panose="020B0502040204020203" pitchFamily="34" charset="-79"/>
                <a:ea typeface="Times New Roman"/>
                <a:cs typeface="Gisha" panose="020B0502040204020203" pitchFamily="34" charset="-79"/>
              </a:rPr>
              <a:t>Press</a:t>
            </a:r>
            <a:endParaRPr lang="en-GB" sz="1600" dirty="0">
              <a:latin typeface="Gisha" panose="020B0502040204020203" pitchFamily="34" charset="-79"/>
              <a:ea typeface="Times New Roman" panose="02020603050405020304" pitchFamily="18" charset="0"/>
              <a:cs typeface="Gisha" panose="020B0502040204020203" pitchFamily="34" charset="-79"/>
            </a:endParaRPr>
          </a:p>
          <a:p>
            <a:pPr indent="-457200" algn="just">
              <a:spcAft>
                <a:spcPts val="0"/>
              </a:spcAft>
            </a:pPr>
            <a:r>
              <a:rPr lang="en-GB" sz="1600" dirty="0" smtClean="0">
                <a:latin typeface="Gisha" panose="020B0502040204020203" pitchFamily="34" charset="-79"/>
                <a:ea typeface="Times New Roman" panose="02020603050405020304" pitchFamily="18" charset="0"/>
                <a:cs typeface="Gisha" panose="020B0502040204020203" pitchFamily="34" charset="-79"/>
              </a:rPr>
              <a:t>Bayley</a:t>
            </a:r>
            <a:r>
              <a:rPr lang="en-GB" sz="1600" dirty="0">
                <a:latin typeface="Gisha" panose="020B0502040204020203" pitchFamily="34" charset="-79"/>
                <a:ea typeface="Times New Roman" panose="02020603050405020304" pitchFamily="18" charset="0"/>
                <a:cs typeface="Gisha" panose="020B0502040204020203" pitchFamily="34" charset="-79"/>
              </a:rPr>
              <a:t>, D, H. (2011). </a:t>
            </a:r>
            <a:r>
              <a:rPr lang="en-GB" sz="1600" i="1" dirty="0">
                <a:latin typeface="Gisha" panose="020B0502040204020203" pitchFamily="34" charset="-79"/>
                <a:ea typeface="Times New Roman" panose="02020603050405020304" pitchFamily="18" charset="0"/>
                <a:cs typeface="Gisha" panose="020B0502040204020203" pitchFamily="34" charset="-79"/>
              </a:rPr>
              <a:t>Et tu brute</a:t>
            </a:r>
            <a:r>
              <a:rPr lang="en-GB" sz="1600" dirty="0">
                <a:latin typeface="Gisha" panose="020B0502040204020203" pitchFamily="34" charset="-79"/>
                <a:ea typeface="Times New Roman" panose="02020603050405020304" pitchFamily="18" charset="0"/>
                <a:cs typeface="Gisha" panose="020B0502040204020203" pitchFamily="34" charset="-79"/>
              </a:rPr>
              <a:t>: are police agencies managed better or worse than universities? </a:t>
            </a:r>
            <a:r>
              <a:rPr lang="en-GB" sz="1600" i="1" dirty="0">
                <a:latin typeface="Gisha" panose="020B0502040204020203" pitchFamily="34" charset="-79"/>
                <a:ea typeface="Times New Roman" panose="02020603050405020304" pitchFamily="18" charset="0"/>
                <a:cs typeface="Gisha" panose="020B0502040204020203" pitchFamily="34" charset="-79"/>
              </a:rPr>
              <a:t>Police Practice and Research: An International Journal, </a:t>
            </a:r>
            <a:r>
              <a:rPr lang="en-GB" sz="1600" dirty="0">
                <a:latin typeface="Gisha" panose="020B0502040204020203" pitchFamily="34" charset="-79"/>
                <a:ea typeface="Times New Roman" panose="02020603050405020304" pitchFamily="18" charset="0"/>
                <a:cs typeface="Gisha" panose="020B0502040204020203" pitchFamily="34" charset="-79"/>
              </a:rPr>
              <a:t>12(4), 313-316.</a:t>
            </a:r>
            <a:r>
              <a:rPr lang="en-GB" sz="1600" dirty="0">
                <a:solidFill>
                  <a:srgbClr val="292526"/>
                </a:solidFill>
                <a:latin typeface="Gisha" panose="020B0502040204020203" pitchFamily="34" charset="-79"/>
                <a:ea typeface="Times New Roman" panose="02020603050405020304" pitchFamily="18" charset="0"/>
                <a:cs typeface="Gisha" panose="020B0502040204020203" pitchFamily="34" charset="-79"/>
              </a:rPr>
              <a:t> </a:t>
            </a:r>
            <a:endParaRPr lang="en-GB" sz="1600" dirty="0" smtClean="0">
              <a:latin typeface="Gisha" panose="020B0502040204020203" pitchFamily="34" charset="-79"/>
              <a:ea typeface="Times New Roman" panose="02020603050405020304" pitchFamily="18" charset="0"/>
              <a:cs typeface="Gisha" panose="020B0502040204020203" pitchFamily="34" charset="-79"/>
            </a:endParaRPr>
          </a:p>
          <a:p>
            <a:pPr indent="-457200" algn="just">
              <a:lnSpc>
                <a:spcPct val="115000"/>
              </a:lnSpc>
              <a:spcAft>
                <a:spcPts val="0"/>
              </a:spcAft>
            </a:pPr>
            <a:r>
              <a:rPr lang="en-GB" sz="1600" dirty="0">
                <a:solidFill>
                  <a:srgbClr val="292526"/>
                </a:solidFill>
                <a:latin typeface="Gisha" panose="020B0502040204020203" pitchFamily="34" charset="-79"/>
                <a:ea typeface="Times New Roman"/>
                <a:cs typeface="Gisha" panose="020B0502040204020203" pitchFamily="34" charset="-79"/>
              </a:rPr>
              <a:t>BBC (</a:t>
            </a:r>
            <a:r>
              <a:rPr lang="en-GB" sz="1600" dirty="0" smtClean="0">
                <a:solidFill>
                  <a:srgbClr val="292526"/>
                </a:solidFill>
                <a:latin typeface="Gisha" panose="020B0502040204020203" pitchFamily="34" charset="-79"/>
                <a:ea typeface="Times New Roman"/>
                <a:cs typeface="Gisha" panose="020B0502040204020203" pitchFamily="34" charset="-79"/>
              </a:rPr>
              <a:t>2018). </a:t>
            </a:r>
            <a:r>
              <a:rPr lang="en-GB" sz="1600" dirty="0">
                <a:solidFill>
                  <a:srgbClr val="292526"/>
                </a:solidFill>
                <a:latin typeface="Gisha" panose="020B0502040204020203" pitchFamily="34" charset="-79"/>
                <a:ea typeface="Times New Roman"/>
                <a:cs typeface="Gisha" panose="020B0502040204020203" pitchFamily="34" charset="-79"/>
              </a:rPr>
              <a:t>‘Universities more concerned about reputation than racism’. </a:t>
            </a:r>
            <a:r>
              <a:rPr lang="en-GB" sz="1600" dirty="0" smtClean="0">
                <a:latin typeface="Gisha" panose="020B0502040204020203" pitchFamily="34" charset="-79"/>
                <a:ea typeface="Times New Roman"/>
                <a:cs typeface="Gisha" panose="020B0502040204020203" pitchFamily="34" charset="-79"/>
              </a:rPr>
              <a:t> </a:t>
            </a:r>
            <a:r>
              <a:rPr lang="en-GB" sz="1600" dirty="0" smtClean="0">
                <a:solidFill>
                  <a:srgbClr val="292526"/>
                </a:solidFill>
                <a:latin typeface="Gisha" panose="020B0502040204020203" pitchFamily="34" charset="-79"/>
                <a:ea typeface="Times New Roman"/>
                <a:cs typeface="Gisha" panose="020B0502040204020203" pitchFamily="34" charset="-79"/>
              </a:rPr>
              <a:t>Available </a:t>
            </a:r>
            <a:r>
              <a:rPr lang="en-GB" sz="1600" dirty="0">
                <a:solidFill>
                  <a:srgbClr val="292526"/>
                </a:solidFill>
                <a:latin typeface="Gisha" panose="020B0502040204020203" pitchFamily="34" charset="-79"/>
                <a:ea typeface="Times New Roman"/>
                <a:cs typeface="Gisha" panose="020B0502040204020203" pitchFamily="34" charset="-79"/>
              </a:rPr>
              <a:t>at:</a:t>
            </a:r>
            <a:r>
              <a:rPr lang="en-GB" sz="1600" dirty="0">
                <a:latin typeface="Gisha" panose="020B0502040204020203" pitchFamily="34" charset="-79"/>
                <a:ea typeface="Times New Roman"/>
                <a:cs typeface="Gisha" panose="020B0502040204020203" pitchFamily="34" charset="-79"/>
              </a:rPr>
              <a:t> </a:t>
            </a:r>
            <a:r>
              <a:rPr lang="en-GB" sz="1600" u="sng" dirty="0">
                <a:solidFill>
                  <a:srgbClr val="0000FF"/>
                </a:solidFill>
                <a:latin typeface="Gisha" panose="020B0502040204020203" pitchFamily="34" charset="-79"/>
                <a:ea typeface="Times New Roman"/>
                <a:cs typeface="Gisha" panose="020B0502040204020203" pitchFamily="34" charset="-79"/>
                <a:hlinkClick r:id="rId3"/>
              </a:rPr>
              <a:t>https://www.bbc.co.uk/news/education-43555737</a:t>
            </a:r>
            <a:r>
              <a:rPr lang="en-GB" sz="1600" dirty="0">
                <a:solidFill>
                  <a:srgbClr val="292526"/>
                </a:solidFill>
                <a:latin typeface="Gisha" panose="020B0502040204020203" pitchFamily="34" charset="-79"/>
                <a:ea typeface="Times New Roman"/>
                <a:cs typeface="Gisha" panose="020B0502040204020203" pitchFamily="34" charset="-79"/>
              </a:rPr>
              <a:t> [Accessed 1/6/2019]. </a:t>
            </a:r>
            <a:endParaRPr lang="en-GB" sz="1600" dirty="0">
              <a:latin typeface="Gisha" panose="020B0502040204020203" pitchFamily="34" charset="-79"/>
              <a:ea typeface="Times New Roman" panose="02020603050405020304" pitchFamily="18" charset="0"/>
              <a:cs typeface="Gisha" panose="020B0502040204020203" pitchFamily="34" charset="-79"/>
            </a:endParaRPr>
          </a:p>
          <a:p>
            <a:pPr indent="-457200" algn="just">
              <a:lnSpc>
                <a:spcPct val="115000"/>
              </a:lnSpc>
              <a:spcAft>
                <a:spcPts val="0"/>
              </a:spcAft>
            </a:pPr>
            <a:r>
              <a:rPr lang="en-GB" sz="1600" dirty="0">
                <a:solidFill>
                  <a:srgbClr val="292526"/>
                </a:solidFill>
                <a:ea typeface="Times New Roman"/>
                <a:cs typeface="TimesNewRomanPS"/>
              </a:rPr>
              <a:t>BBC (2019a). ‘Graduate gets £60k </a:t>
            </a:r>
            <a:r>
              <a:rPr lang="en-GB" sz="1600" dirty="0" err="1">
                <a:solidFill>
                  <a:srgbClr val="292526"/>
                </a:solidFill>
                <a:ea typeface="Times New Roman"/>
                <a:cs typeface="TimesNewRomanPS"/>
              </a:rPr>
              <a:t>payout</a:t>
            </a:r>
            <a:r>
              <a:rPr lang="en-GB" sz="1600" dirty="0">
                <a:solidFill>
                  <a:srgbClr val="292526"/>
                </a:solidFill>
                <a:ea typeface="Times New Roman"/>
                <a:cs typeface="TimesNewRomanPS"/>
              </a:rPr>
              <a:t> over 'false advertising' claim’. </a:t>
            </a:r>
            <a:r>
              <a:rPr lang="en-GB" sz="1600" dirty="0" smtClean="0">
                <a:latin typeface="Times New Roman"/>
                <a:ea typeface="Times New Roman"/>
              </a:rPr>
              <a:t> </a:t>
            </a:r>
            <a:r>
              <a:rPr lang="en-GB" sz="1600" dirty="0" smtClean="0">
                <a:solidFill>
                  <a:srgbClr val="292526"/>
                </a:solidFill>
                <a:ea typeface="Times New Roman"/>
                <a:cs typeface="TimesNewRomanPS"/>
              </a:rPr>
              <a:t>Available </a:t>
            </a:r>
            <a:r>
              <a:rPr lang="en-GB" sz="1600" dirty="0">
                <a:solidFill>
                  <a:srgbClr val="292526"/>
                </a:solidFill>
                <a:ea typeface="Times New Roman"/>
                <a:cs typeface="TimesNewRomanPS"/>
              </a:rPr>
              <a:t>at: </a:t>
            </a:r>
            <a:r>
              <a:rPr lang="en-GB" sz="1600" u="sng" dirty="0">
                <a:solidFill>
                  <a:srgbClr val="0000FF"/>
                </a:solidFill>
                <a:ea typeface="Times New Roman"/>
                <a:cs typeface="TimesNewRomanPS"/>
                <a:hlinkClick r:id="rId4"/>
              </a:rPr>
              <a:t>https://www.bbc.co.uk/news/uk-48490572</a:t>
            </a:r>
            <a:r>
              <a:rPr lang="en-GB" sz="1600" dirty="0">
                <a:solidFill>
                  <a:srgbClr val="292526"/>
                </a:solidFill>
                <a:ea typeface="Times New Roman"/>
                <a:cs typeface="TimesNewRomanPS"/>
              </a:rPr>
              <a:t> [Accessed 4/6/2019</a:t>
            </a:r>
            <a:r>
              <a:rPr lang="en-GB" sz="1600" dirty="0" smtClean="0">
                <a:solidFill>
                  <a:srgbClr val="292526"/>
                </a:solidFill>
                <a:ea typeface="Times New Roman"/>
                <a:cs typeface="TimesNewRomanPS"/>
              </a:rPr>
              <a:t>]</a:t>
            </a:r>
            <a:endParaRPr lang="en-GB" sz="1600" dirty="0" smtClean="0">
              <a:latin typeface="Times New Roman"/>
              <a:ea typeface="Times New Roman"/>
            </a:endParaRPr>
          </a:p>
          <a:p>
            <a:pPr indent="-457200" algn="just">
              <a:lnSpc>
                <a:spcPct val="115000"/>
              </a:lnSpc>
              <a:spcAft>
                <a:spcPts val="0"/>
              </a:spcAft>
            </a:pPr>
            <a:r>
              <a:rPr lang="en-GB" sz="1600" dirty="0">
                <a:ea typeface="Times New Roman"/>
              </a:rPr>
              <a:t>BBC (2019b). </a:t>
            </a:r>
            <a:r>
              <a:rPr lang="en-GB" sz="1600" i="1" dirty="0">
                <a:ea typeface="Times New Roman"/>
              </a:rPr>
              <a:t>The Warwick Uni Rape Chat Scandal. </a:t>
            </a:r>
            <a:r>
              <a:rPr lang="en-GB" sz="1600" dirty="0">
                <a:ea typeface="Times New Roman"/>
              </a:rPr>
              <a:t>BBC3 shown on 28/5/2019. </a:t>
            </a:r>
            <a:endParaRPr lang="en-GB" sz="1600" dirty="0" smtClean="0">
              <a:latin typeface="Gisha" panose="020B0502040204020203" pitchFamily="34" charset="-79"/>
              <a:ea typeface="Times New Roman" panose="02020603050405020304" pitchFamily="18" charset="0"/>
              <a:cs typeface="Gisha" panose="020B0502040204020203" pitchFamily="34" charset="-79"/>
            </a:endParaRPr>
          </a:p>
          <a:p>
            <a:pPr indent="-457200" algn="just">
              <a:lnSpc>
                <a:spcPct val="115000"/>
              </a:lnSpc>
              <a:spcAft>
                <a:spcPts val="0"/>
              </a:spcAft>
            </a:pPr>
            <a:r>
              <a:rPr lang="en-GB" sz="1600" dirty="0" smtClean="0">
                <a:latin typeface="Gisha" panose="020B0502040204020203" pitchFamily="34" charset="-79"/>
                <a:ea typeface="Times New Roman" panose="02020603050405020304" pitchFamily="18" charset="0"/>
                <a:cs typeface="Gisha" panose="020B0502040204020203" pitchFamily="34" charset="-79"/>
              </a:rPr>
              <a:t>Brown</a:t>
            </a:r>
            <a:r>
              <a:rPr lang="en-GB" sz="1600" dirty="0">
                <a:latin typeface="Gisha" panose="020B0502040204020203" pitchFamily="34" charset="-79"/>
                <a:ea typeface="Times New Roman" panose="02020603050405020304" pitchFamily="18" charset="0"/>
                <a:cs typeface="Gisha" panose="020B0502040204020203" pitchFamily="34" charset="-79"/>
              </a:rPr>
              <a:t>, J. (1998). Aspects of discriminatory treatment of women police officers serving in forces in England </a:t>
            </a:r>
            <a:r>
              <a:rPr lang="en-GB" sz="1600" dirty="0" smtClean="0">
                <a:latin typeface="Gisha" panose="020B0502040204020203" pitchFamily="34" charset="-79"/>
                <a:ea typeface="Times New Roman" panose="02020603050405020304" pitchFamily="18" charset="0"/>
                <a:cs typeface="Gisha" panose="020B0502040204020203" pitchFamily="34" charset="-79"/>
              </a:rPr>
              <a:t> and </a:t>
            </a:r>
            <a:r>
              <a:rPr lang="en-GB" sz="1600" dirty="0">
                <a:latin typeface="Gisha" panose="020B0502040204020203" pitchFamily="34" charset="-79"/>
                <a:ea typeface="Times New Roman" panose="02020603050405020304" pitchFamily="18" charset="0"/>
                <a:cs typeface="Gisha" panose="020B0502040204020203" pitchFamily="34" charset="-79"/>
              </a:rPr>
              <a:t>Wales. </a:t>
            </a:r>
            <a:endParaRPr lang="en-GB" sz="1600" dirty="0" smtClean="0">
              <a:latin typeface="Gisha" panose="020B0502040204020203" pitchFamily="34" charset="-79"/>
              <a:ea typeface="Times New Roman" panose="02020603050405020304" pitchFamily="18" charset="0"/>
              <a:cs typeface="Gisha" panose="020B0502040204020203" pitchFamily="34" charset="-79"/>
            </a:endParaRPr>
          </a:p>
          <a:p>
            <a:pPr indent="-457200" algn="just">
              <a:lnSpc>
                <a:spcPct val="115000"/>
              </a:lnSpc>
              <a:spcAft>
                <a:spcPts val="0"/>
              </a:spcAft>
            </a:pPr>
            <a:r>
              <a:rPr lang="en-GB" sz="1600" i="1" dirty="0" smtClean="0">
                <a:latin typeface="Gisha" panose="020B0502040204020203" pitchFamily="34" charset="-79"/>
                <a:ea typeface="Times New Roman" panose="02020603050405020304" pitchFamily="18" charset="0"/>
                <a:cs typeface="Gisha" panose="020B0502040204020203" pitchFamily="34" charset="-79"/>
              </a:rPr>
              <a:t>British </a:t>
            </a:r>
            <a:r>
              <a:rPr lang="en-GB" sz="1600" i="1" dirty="0">
                <a:latin typeface="Gisha" panose="020B0502040204020203" pitchFamily="34" charset="-79"/>
                <a:ea typeface="Times New Roman" panose="02020603050405020304" pitchFamily="18" charset="0"/>
                <a:cs typeface="Gisha" panose="020B0502040204020203" pitchFamily="34" charset="-79"/>
              </a:rPr>
              <a:t>Journal of Criminology. 38(2), 265-282. </a:t>
            </a:r>
            <a:endParaRPr lang="en-GB" sz="1600" dirty="0" smtClean="0">
              <a:latin typeface="Gisha" panose="020B0502040204020203" pitchFamily="34" charset="-79"/>
              <a:ea typeface="Times New Roman" panose="02020603050405020304" pitchFamily="18" charset="0"/>
              <a:cs typeface="Gisha" panose="020B0502040204020203" pitchFamily="34" charset="-79"/>
            </a:endParaRPr>
          </a:p>
          <a:p>
            <a:pPr indent="-457200" algn="just">
              <a:lnSpc>
                <a:spcPct val="115000"/>
              </a:lnSpc>
              <a:spcAft>
                <a:spcPts val="0"/>
              </a:spcAft>
            </a:pPr>
            <a:r>
              <a:rPr lang="en-GB" sz="1600" dirty="0" smtClean="0">
                <a:latin typeface="Gisha" panose="020B0502040204020203" pitchFamily="34" charset="-79"/>
                <a:ea typeface="Times New Roman" panose="02020603050405020304" pitchFamily="18" charset="0"/>
                <a:cs typeface="Gisha" panose="020B0502040204020203" pitchFamily="34" charset="-79"/>
              </a:rPr>
              <a:t>Chakrabortty</a:t>
            </a:r>
            <a:r>
              <a:rPr lang="en-GB" sz="1600" dirty="0">
                <a:latin typeface="Gisha" panose="020B0502040204020203" pitchFamily="34" charset="-79"/>
                <a:ea typeface="Times New Roman" panose="02020603050405020304" pitchFamily="18" charset="0"/>
                <a:cs typeface="Gisha" panose="020B0502040204020203" pitchFamily="34" charset="-79"/>
              </a:rPr>
              <a:t>, A. (2017).  The fat cats have got their claws into our universities and will eat them up. </a:t>
            </a:r>
            <a:r>
              <a:rPr lang="en-GB" sz="1600" i="1" dirty="0">
                <a:latin typeface="Gisha" panose="020B0502040204020203" pitchFamily="34" charset="-79"/>
                <a:ea typeface="Times New Roman" panose="02020603050405020304" pitchFamily="18" charset="0"/>
                <a:cs typeface="Gisha" panose="020B0502040204020203" pitchFamily="34" charset="-79"/>
              </a:rPr>
              <a:t>The Guardian</a:t>
            </a:r>
            <a:r>
              <a:rPr lang="en-GB" sz="1600" dirty="0">
                <a:latin typeface="Gisha" panose="020B0502040204020203" pitchFamily="34" charset="-79"/>
                <a:ea typeface="Times New Roman" panose="02020603050405020304" pitchFamily="18" charset="0"/>
                <a:cs typeface="Gisha" panose="020B0502040204020203" pitchFamily="34" charset="-79"/>
              </a:rPr>
              <a:t>, (28/11/2017).  </a:t>
            </a:r>
            <a:endParaRPr lang="en-GB" sz="1600" dirty="0" smtClean="0">
              <a:latin typeface="Gisha" panose="020B0502040204020203" pitchFamily="34" charset="-79"/>
              <a:cs typeface="Gisha" panose="020B0502040204020203" pitchFamily="34" charset="-79"/>
            </a:endParaRPr>
          </a:p>
          <a:p>
            <a:pPr indent="-457200" algn="just"/>
            <a:r>
              <a:rPr lang="en-GB" sz="1600" dirty="0" smtClean="0">
                <a:latin typeface="Gisha" panose="020B0502040204020203" pitchFamily="34" charset="-79"/>
                <a:cs typeface="Gisha" panose="020B0502040204020203" pitchFamily="34" charset="-79"/>
              </a:rPr>
              <a:t>Collini</a:t>
            </a:r>
            <a:r>
              <a:rPr lang="en-GB" sz="1600" dirty="0">
                <a:latin typeface="Gisha" panose="020B0502040204020203" pitchFamily="34" charset="-79"/>
                <a:cs typeface="Gisha" panose="020B0502040204020203" pitchFamily="34" charset="-79"/>
              </a:rPr>
              <a:t>, S. (</a:t>
            </a:r>
            <a:r>
              <a:rPr lang="en-GB" sz="1600" dirty="0" smtClean="0">
                <a:latin typeface="Gisha" panose="020B0502040204020203" pitchFamily="34" charset="-79"/>
                <a:cs typeface="Gisha" panose="020B0502040204020203" pitchFamily="34" charset="-79"/>
              </a:rPr>
              <a:t>2018).  </a:t>
            </a:r>
            <a:r>
              <a:rPr lang="en-GB" sz="1600" dirty="0">
                <a:latin typeface="Gisha" panose="020B0502040204020203" pitchFamily="34" charset="-79"/>
                <a:cs typeface="Gisha" panose="020B0502040204020203" pitchFamily="34" charset="-79"/>
              </a:rPr>
              <a:t>In UK universities there is a daily erosion of integrity. </a:t>
            </a:r>
            <a:r>
              <a:rPr lang="en-GB" sz="1600" i="1" dirty="0">
                <a:latin typeface="Gisha" panose="020B0502040204020203" pitchFamily="34" charset="-79"/>
                <a:cs typeface="Gisha" panose="020B0502040204020203" pitchFamily="34" charset="-79"/>
              </a:rPr>
              <a:t>The Guardian. (</a:t>
            </a:r>
            <a:r>
              <a:rPr lang="en-GB" sz="1600" dirty="0">
                <a:latin typeface="Gisha" panose="020B0502040204020203" pitchFamily="34" charset="-79"/>
                <a:cs typeface="Gisha" panose="020B0502040204020203" pitchFamily="34" charset="-79"/>
              </a:rPr>
              <a:t>24/4/18</a:t>
            </a:r>
            <a:r>
              <a:rPr lang="en-GB" sz="1600" dirty="0" smtClean="0">
                <a:latin typeface="Gisha" panose="020B0502040204020203" pitchFamily="34" charset="-79"/>
                <a:cs typeface="Gisha" panose="020B0502040204020203" pitchFamily="34" charset="-79"/>
              </a:rPr>
              <a:t>)</a:t>
            </a:r>
          </a:p>
          <a:p>
            <a:pPr indent="-457200" algn="just"/>
            <a:r>
              <a:rPr lang="en-GB" sz="1600" dirty="0">
                <a:latin typeface="Gisha" panose="020B0502040204020203" pitchFamily="34" charset="-79"/>
                <a:ea typeface="Times New Roman" panose="02020603050405020304" pitchFamily="18" charset="0"/>
                <a:cs typeface="Gisha" panose="020B0502040204020203" pitchFamily="34" charset="-79"/>
              </a:rPr>
              <a:t>(COP) College of Policing (2019). </a:t>
            </a:r>
            <a:r>
              <a:rPr lang="en-GB" sz="1600" i="1" dirty="0">
                <a:latin typeface="Gisha" panose="020B0502040204020203" pitchFamily="34" charset="-79"/>
                <a:ea typeface="Times New Roman" panose="02020603050405020304" pitchFamily="18" charset="0"/>
                <a:cs typeface="Gisha" panose="020B0502040204020203" pitchFamily="34" charset="-79"/>
              </a:rPr>
              <a:t>Entry routes for police constables.</a:t>
            </a:r>
            <a:r>
              <a:rPr lang="en-GB" sz="1600" dirty="0">
                <a:latin typeface="Gisha" panose="020B0502040204020203" pitchFamily="34" charset="-79"/>
                <a:ea typeface="Times New Roman" panose="02020603050405020304" pitchFamily="18" charset="0"/>
                <a:cs typeface="Gisha" panose="020B0502040204020203" pitchFamily="34" charset="-79"/>
              </a:rPr>
              <a:t> Coventry: College of Policing.</a:t>
            </a:r>
            <a:r>
              <a:rPr lang="en-GB" sz="1600" i="1" dirty="0">
                <a:latin typeface="Gisha" panose="020B0502040204020203" pitchFamily="34" charset="-79"/>
                <a:ea typeface="Times New Roman" panose="02020603050405020304" pitchFamily="18" charset="0"/>
                <a:cs typeface="Gisha" panose="020B0502040204020203" pitchFamily="34" charset="-79"/>
              </a:rPr>
              <a:t> </a:t>
            </a:r>
            <a:endParaRPr lang="en-GB" sz="1600" i="1" dirty="0">
              <a:latin typeface="Gisha" panose="020B0502040204020203" pitchFamily="34" charset="-79"/>
              <a:cs typeface="Gisha" panose="020B0502040204020203" pitchFamily="34" charset="-79"/>
            </a:endParaRPr>
          </a:p>
          <a:p>
            <a:pPr indent="-457200" algn="just"/>
            <a:r>
              <a:rPr lang="en-GB" sz="1600" dirty="0" smtClean="0">
                <a:latin typeface="Gisha" panose="020B0502040204020203" pitchFamily="34" charset="-79"/>
                <a:ea typeface="Times New Roman"/>
                <a:cs typeface="Gisha" panose="020B0502040204020203" pitchFamily="34" charset="-79"/>
              </a:rPr>
              <a:t>(COP) College </a:t>
            </a:r>
            <a:r>
              <a:rPr lang="en-GB" sz="1600" dirty="0">
                <a:latin typeface="Gisha" panose="020B0502040204020203" pitchFamily="34" charset="-79"/>
                <a:ea typeface="Times New Roman"/>
                <a:cs typeface="Gisha" panose="020B0502040204020203" pitchFamily="34" charset="-79"/>
              </a:rPr>
              <a:t>of Policing (2015). </a:t>
            </a:r>
            <a:r>
              <a:rPr lang="en-GB" sz="1600" i="1" dirty="0">
                <a:latin typeface="Gisha" panose="020B0502040204020203" pitchFamily="34" charset="-79"/>
                <a:ea typeface="Times New Roman"/>
                <a:cs typeface="Gisha" panose="020B0502040204020203" pitchFamily="34" charset="-79"/>
              </a:rPr>
              <a:t>Chief Officer Misconduct in Policing: an exploratory study.</a:t>
            </a:r>
            <a:r>
              <a:rPr lang="en-GB" sz="1600" dirty="0">
                <a:latin typeface="Gisha" panose="020B0502040204020203" pitchFamily="34" charset="-79"/>
                <a:ea typeface="Times New Roman"/>
                <a:cs typeface="Gisha" panose="020B0502040204020203" pitchFamily="34" charset="-79"/>
              </a:rPr>
              <a:t> Coventry: College of </a:t>
            </a:r>
            <a:r>
              <a:rPr lang="en-GB" sz="1600" dirty="0" smtClean="0">
                <a:latin typeface="Gisha" panose="020B0502040204020203" pitchFamily="34" charset="-79"/>
                <a:ea typeface="Times New Roman"/>
                <a:cs typeface="Gisha" panose="020B0502040204020203" pitchFamily="34" charset="-79"/>
              </a:rPr>
              <a:t>Policing.</a:t>
            </a:r>
          </a:p>
          <a:p>
            <a:pPr indent="-457200" algn="just"/>
            <a:r>
              <a:rPr lang="en-GB" sz="1600" dirty="0" smtClean="0">
                <a:latin typeface="Gisha" panose="020B0502040204020203" pitchFamily="34" charset="-79"/>
                <a:ea typeface="Times New Roman"/>
                <a:cs typeface="Gisha" panose="020B0502040204020203" pitchFamily="34" charset="-79"/>
              </a:rPr>
              <a:t>(</a:t>
            </a:r>
            <a:r>
              <a:rPr lang="en-GB" sz="1600" dirty="0">
                <a:latin typeface="Gisha" panose="020B0502040204020203" pitchFamily="34" charset="-79"/>
                <a:ea typeface="Times New Roman"/>
                <a:cs typeface="Gisha" panose="020B0502040204020203" pitchFamily="34" charset="-79"/>
              </a:rPr>
              <a:t>COP) College of Policing (2014). </a:t>
            </a:r>
            <a:r>
              <a:rPr lang="en-GB" sz="1600" i="1" dirty="0">
                <a:latin typeface="Gisha" panose="020B0502040204020203" pitchFamily="34" charset="-79"/>
                <a:ea typeface="Times New Roman"/>
                <a:cs typeface="Gisha" panose="020B0502040204020203" pitchFamily="34" charset="-79"/>
              </a:rPr>
              <a:t>Code of Ethics. A code of practice for the principles and standards of professional behaviour for the policing profession for England and Wales. </a:t>
            </a:r>
            <a:r>
              <a:rPr lang="en-GB" sz="1600" dirty="0">
                <a:latin typeface="Gisha" panose="020B0502040204020203" pitchFamily="34" charset="-79"/>
                <a:ea typeface="Times New Roman"/>
                <a:cs typeface="Gisha" panose="020B0502040204020203" pitchFamily="34" charset="-79"/>
              </a:rPr>
              <a:t>Coventry: College of Policing. </a:t>
            </a:r>
            <a:endParaRPr lang="en-GB" sz="1600" dirty="0" smtClean="0">
              <a:latin typeface="Gisha" panose="020B0502040204020203" pitchFamily="34" charset="-79"/>
              <a:cs typeface="Gisha" panose="020B0502040204020203" pitchFamily="34" charset="-79"/>
            </a:endParaRPr>
          </a:p>
          <a:p>
            <a:pPr indent="-457200" algn="just">
              <a:lnSpc>
                <a:spcPct val="115000"/>
              </a:lnSpc>
              <a:spcAft>
                <a:spcPts val="0"/>
              </a:spcAft>
            </a:pPr>
            <a:r>
              <a:rPr lang="en-GB" sz="1600" dirty="0">
                <a:latin typeface="Gisha" panose="020B0502040204020203" pitchFamily="34" charset="-79"/>
                <a:ea typeface="Times New Roman"/>
                <a:cs typeface="Gisha" panose="020B0502040204020203" pitchFamily="34" charset="-79"/>
              </a:rPr>
              <a:t>Hall, S., Critcher, C., Jefferson, T., Clarke, J. and Roberts, B. (1978). </a:t>
            </a:r>
            <a:r>
              <a:rPr lang="en-GB" sz="1600" i="1" dirty="0">
                <a:latin typeface="Gisha" panose="020B0502040204020203" pitchFamily="34" charset="-79"/>
                <a:ea typeface="Times New Roman"/>
                <a:cs typeface="Gisha" panose="020B0502040204020203" pitchFamily="34" charset="-79"/>
              </a:rPr>
              <a:t>Policing the Crisis</a:t>
            </a:r>
            <a:r>
              <a:rPr lang="en-GB" sz="1600" dirty="0">
                <a:latin typeface="Gisha" panose="020B0502040204020203" pitchFamily="34" charset="-79"/>
                <a:ea typeface="Times New Roman"/>
                <a:cs typeface="Gisha" panose="020B0502040204020203" pitchFamily="34" charset="-79"/>
              </a:rPr>
              <a:t>. London: Macmillan.   </a:t>
            </a:r>
          </a:p>
          <a:p>
            <a:pPr lvl="0" indent="-457200" algn="just"/>
            <a:r>
              <a:rPr lang="en-GB" sz="1600" dirty="0">
                <a:solidFill>
                  <a:prstClr val="black"/>
                </a:solidFill>
                <a:latin typeface="Gisha" panose="020B0502040204020203" pitchFamily="34" charset="-79"/>
                <a:cs typeface="Gisha" panose="020B0502040204020203" pitchFamily="34" charset="-79"/>
              </a:rPr>
              <a:t>Heslop, R. (2015). The contribution of David H Bayley, policing research pioneer. </a:t>
            </a:r>
            <a:r>
              <a:rPr lang="en-GB" sz="1600" i="1" dirty="0">
                <a:solidFill>
                  <a:prstClr val="black"/>
                </a:solidFill>
                <a:latin typeface="Gisha" panose="020B0502040204020203" pitchFamily="34" charset="-79"/>
                <a:cs typeface="Gisha" panose="020B0502040204020203" pitchFamily="34" charset="-79"/>
              </a:rPr>
              <a:t>Police Practice &amp; Research: An International Journal</a:t>
            </a:r>
            <a:r>
              <a:rPr lang="en-GB" sz="1600" dirty="0">
                <a:solidFill>
                  <a:prstClr val="black"/>
                </a:solidFill>
                <a:latin typeface="Gisha" panose="020B0502040204020203" pitchFamily="34" charset="-79"/>
                <a:cs typeface="Gisha" panose="020B0502040204020203" pitchFamily="34" charset="-79"/>
              </a:rPr>
              <a:t>, 16(6) 512- 526. </a:t>
            </a:r>
          </a:p>
          <a:p>
            <a:pPr lvl="0" indent="-457200" algn="just">
              <a:lnSpc>
                <a:spcPct val="115000"/>
              </a:lnSpc>
            </a:pPr>
            <a:r>
              <a:rPr lang="en-GB" sz="1600" dirty="0">
                <a:solidFill>
                  <a:prstClr val="black"/>
                </a:solidFill>
                <a:latin typeface="Gisha" panose="020B0502040204020203" pitchFamily="34" charset="-79"/>
                <a:ea typeface="Times New Roman"/>
                <a:cs typeface="Gisha" panose="020B0502040204020203" pitchFamily="34" charset="-79"/>
              </a:rPr>
              <a:t>House of Commons (Home Affairs Committee) (2014). </a:t>
            </a:r>
            <a:r>
              <a:rPr lang="en-GB" sz="1600" i="1" dirty="0">
                <a:solidFill>
                  <a:prstClr val="black"/>
                </a:solidFill>
                <a:latin typeface="Gisha" panose="020B0502040204020203" pitchFamily="34" charset="-79"/>
                <a:ea typeface="Times New Roman"/>
                <a:cs typeface="Gisha" panose="020B0502040204020203" pitchFamily="34" charset="-79"/>
              </a:rPr>
              <a:t>Reform of the Police Federation. </a:t>
            </a:r>
            <a:r>
              <a:rPr lang="en-GB" sz="1600" dirty="0">
                <a:solidFill>
                  <a:prstClr val="black"/>
                </a:solidFill>
                <a:latin typeface="Gisha" panose="020B0502040204020203" pitchFamily="34" charset="-79"/>
                <a:ea typeface="Times New Roman"/>
                <a:cs typeface="Gisha" panose="020B0502040204020203" pitchFamily="34" charset="-79"/>
              </a:rPr>
              <a:t>London: House of Commons</a:t>
            </a:r>
            <a:r>
              <a:rPr lang="en-GB" sz="1600" dirty="0" smtClean="0">
                <a:solidFill>
                  <a:prstClr val="black"/>
                </a:solidFill>
                <a:latin typeface="Gisha" panose="020B0502040204020203" pitchFamily="34" charset="-79"/>
                <a:ea typeface="Times New Roman"/>
                <a:cs typeface="Gisha" panose="020B0502040204020203" pitchFamily="34" charset="-79"/>
              </a:rPr>
              <a:t>.</a:t>
            </a:r>
          </a:p>
          <a:p>
            <a:pPr lvl="0" indent="-457200" algn="just">
              <a:lnSpc>
                <a:spcPct val="115000"/>
              </a:lnSpc>
            </a:pPr>
            <a:r>
              <a:rPr lang="en-GB" sz="1600" dirty="0">
                <a:solidFill>
                  <a:prstClr val="black"/>
                </a:solidFill>
                <a:latin typeface="Gisha" panose="020B0502040204020203" pitchFamily="34" charset="-79"/>
                <a:ea typeface="Times New Roman" panose="02020603050405020304" pitchFamily="18" charset="0"/>
                <a:cs typeface="Gisha" panose="020B0502040204020203" pitchFamily="34" charset="-79"/>
              </a:rPr>
              <a:t>Loftus, B. (2008) Dominant Culture Interrupted: Recognition, Resentment and the Politics of Change in an English Police Force. </a:t>
            </a:r>
            <a:r>
              <a:rPr lang="en-GB" sz="1600" i="1" dirty="0">
                <a:solidFill>
                  <a:prstClr val="black"/>
                </a:solidFill>
                <a:latin typeface="Gisha" panose="020B0502040204020203" pitchFamily="34" charset="-79"/>
                <a:ea typeface="Times New Roman" panose="02020603050405020304" pitchFamily="18" charset="0"/>
                <a:cs typeface="Gisha" panose="020B0502040204020203" pitchFamily="34" charset="-79"/>
              </a:rPr>
              <a:t>The</a:t>
            </a:r>
            <a:r>
              <a:rPr lang="en-GB" sz="1600" dirty="0">
                <a:solidFill>
                  <a:prstClr val="black"/>
                </a:solidFill>
                <a:latin typeface="Gisha" panose="020B0502040204020203" pitchFamily="34" charset="-79"/>
                <a:ea typeface="Times New Roman" panose="02020603050405020304" pitchFamily="18" charset="0"/>
                <a:cs typeface="Gisha" panose="020B0502040204020203" pitchFamily="34" charset="-79"/>
              </a:rPr>
              <a:t> </a:t>
            </a:r>
            <a:r>
              <a:rPr lang="en-GB" sz="1600" i="1" dirty="0">
                <a:solidFill>
                  <a:prstClr val="black"/>
                </a:solidFill>
                <a:latin typeface="Gisha" panose="020B0502040204020203" pitchFamily="34" charset="-79"/>
                <a:ea typeface="Times New Roman" panose="02020603050405020304" pitchFamily="18" charset="0"/>
                <a:cs typeface="Gisha" panose="020B0502040204020203" pitchFamily="34" charset="-79"/>
              </a:rPr>
              <a:t>British Journal of Criminology</a:t>
            </a:r>
            <a:r>
              <a:rPr lang="en-GB" sz="1600" dirty="0">
                <a:solidFill>
                  <a:prstClr val="black"/>
                </a:solidFill>
                <a:latin typeface="Gisha" panose="020B0502040204020203" pitchFamily="34" charset="-79"/>
                <a:ea typeface="Times New Roman" panose="02020603050405020304" pitchFamily="18" charset="0"/>
                <a:cs typeface="Gisha" panose="020B0502040204020203" pitchFamily="34" charset="-79"/>
              </a:rPr>
              <a:t>, 48(6), 756-777. </a:t>
            </a:r>
          </a:p>
          <a:p>
            <a:pPr lvl="0" indent="-457200" algn="just"/>
            <a:r>
              <a:rPr lang="en-GB" sz="1600" dirty="0">
                <a:solidFill>
                  <a:prstClr val="black"/>
                </a:solidFill>
                <a:latin typeface="Gisha" panose="020B0502040204020203" pitchFamily="34" charset="-79"/>
                <a:ea typeface="Times New Roman" panose="02020603050405020304" pitchFamily="18" charset="0"/>
                <a:cs typeface="Gisha" panose="020B0502040204020203" pitchFamily="34" charset="-79"/>
              </a:rPr>
              <a:t>Loftus, B., </a:t>
            </a:r>
            <a:r>
              <a:rPr lang="en-GB" sz="1600" dirty="0" err="1">
                <a:solidFill>
                  <a:prstClr val="black"/>
                </a:solidFill>
                <a:latin typeface="Gisha" panose="020B0502040204020203" pitchFamily="34" charset="-79"/>
                <a:ea typeface="Times New Roman" panose="02020603050405020304" pitchFamily="18" charset="0"/>
                <a:cs typeface="Gisha" panose="020B0502040204020203" pitchFamily="34" charset="-79"/>
              </a:rPr>
              <a:t>Skinns</a:t>
            </a:r>
            <a:r>
              <a:rPr lang="en-GB" sz="1600" dirty="0">
                <a:solidFill>
                  <a:prstClr val="black"/>
                </a:solidFill>
                <a:latin typeface="Gisha" panose="020B0502040204020203" pitchFamily="34" charset="-79"/>
                <a:ea typeface="Times New Roman" panose="02020603050405020304" pitchFamily="18" charset="0"/>
                <a:cs typeface="Gisha" panose="020B0502040204020203" pitchFamily="34" charset="-79"/>
              </a:rPr>
              <a:t>, L., </a:t>
            </a:r>
            <a:r>
              <a:rPr lang="en-GB" sz="1600" dirty="0" err="1">
                <a:solidFill>
                  <a:prstClr val="black"/>
                </a:solidFill>
                <a:latin typeface="Gisha" panose="020B0502040204020203" pitchFamily="34" charset="-79"/>
                <a:ea typeface="Times New Roman" panose="02020603050405020304" pitchFamily="18" charset="0"/>
                <a:cs typeface="Gisha" panose="020B0502040204020203" pitchFamily="34" charset="-79"/>
              </a:rPr>
              <a:t>Munk</a:t>
            </a:r>
            <a:r>
              <a:rPr lang="en-GB" sz="1600" dirty="0">
                <a:solidFill>
                  <a:prstClr val="black"/>
                </a:solidFill>
                <a:latin typeface="Gisha" panose="020B0502040204020203" pitchFamily="34" charset="-79"/>
                <a:ea typeface="Times New Roman" panose="02020603050405020304" pitchFamily="18" charset="0"/>
                <a:cs typeface="Gisha" panose="020B0502040204020203" pitchFamily="34" charset="-79"/>
              </a:rPr>
              <a:t>, T., &amp; Rice, L (2014). </a:t>
            </a:r>
            <a:r>
              <a:rPr lang="en-GB" sz="1600" i="1" dirty="0">
                <a:solidFill>
                  <a:prstClr val="black"/>
                </a:solidFill>
                <a:latin typeface="Gisha" panose="020B0502040204020203" pitchFamily="34" charset="-79"/>
                <a:ea typeface="Times New Roman" panose="02020603050405020304" pitchFamily="18" charset="0"/>
                <a:cs typeface="Gisha" panose="020B0502040204020203" pitchFamily="34" charset="-79"/>
              </a:rPr>
              <a:t>Policing Partnerships: Evidence Review. </a:t>
            </a:r>
            <a:r>
              <a:rPr lang="en-GB" sz="1600" dirty="0">
                <a:solidFill>
                  <a:prstClr val="black"/>
                </a:solidFill>
                <a:latin typeface="Gisha" panose="020B0502040204020203" pitchFamily="34" charset="-79"/>
                <a:ea typeface="Times New Roman" panose="02020603050405020304" pitchFamily="18" charset="0"/>
                <a:cs typeface="Gisha" panose="020B0502040204020203" pitchFamily="34" charset="-79"/>
              </a:rPr>
              <a:t>N8 Policing Research Partnership. </a:t>
            </a:r>
          </a:p>
          <a:p>
            <a:pPr indent="-457200" algn="just"/>
            <a:endParaRPr lang="en-GB" sz="1600" dirty="0" smtClean="0">
              <a:latin typeface="Gisha" panose="020B0502040204020203" pitchFamily="34" charset="-79"/>
              <a:cs typeface="Gisha" panose="020B0502040204020203" pitchFamily="34" charset="-79"/>
            </a:endParaRPr>
          </a:p>
          <a:p>
            <a:pPr indent="-457200" algn="just"/>
            <a:endParaRPr lang="en-GB" sz="1600" dirty="0">
              <a:cs typeface="Gisha" panose="020B0502040204020203" pitchFamily="34" charset="-79"/>
            </a:endParaRPr>
          </a:p>
          <a:p>
            <a:endParaRPr lang="en-GB" dirty="0"/>
          </a:p>
          <a:p>
            <a:endParaRPr lang="en-GB" dirty="0"/>
          </a:p>
        </p:txBody>
      </p:sp>
    </p:spTree>
    <p:extLst>
      <p:ext uri="{BB962C8B-B14F-4D97-AF65-F5344CB8AC3E}">
        <p14:creationId xmlns:p14="http://schemas.microsoft.com/office/powerpoint/2010/main" val="24617984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52525" y="190500"/>
            <a:ext cx="9344025" cy="369332"/>
          </a:xfrm>
          <a:prstGeom prst="rect">
            <a:avLst/>
          </a:prstGeom>
          <a:noFill/>
        </p:spPr>
        <p:txBody>
          <a:bodyPr wrap="square" rtlCol="0">
            <a:spAutoFit/>
          </a:bodyPr>
          <a:lstStyle/>
          <a:p>
            <a:r>
              <a:rPr lang="en-GB" dirty="0" smtClean="0"/>
              <a:t>                                                           </a:t>
            </a:r>
            <a:r>
              <a:rPr lang="en-GB" b="1" dirty="0" smtClean="0">
                <a:latin typeface="Gisha" panose="020B0502040204020203" pitchFamily="34" charset="-79"/>
                <a:cs typeface="Gisha" panose="020B0502040204020203" pitchFamily="34" charset="-79"/>
              </a:rPr>
              <a:t>References continued</a:t>
            </a:r>
            <a:endParaRPr lang="en-GB" b="1" dirty="0">
              <a:latin typeface="Gisha" panose="020B0502040204020203" pitchFamily="34" charset="-79"/>
              <a:cs typeface="Gisha" panose="020B0502040204020203" pitchFamily="34" charset="-79"/>
            </a:endParaRPr>
          </a:p>
        </p:txBody>
      </p:sp>
      <p:sp>
        <p:nvSpPr>
          <p:cNvPr id="5" name="TextBox 4"/>
          <p:cNvSpPr txBox="1"/>
          <p:nvPr/>
        </p:nvSpPr>
        <p:spPr>
          <a:xfrm>
            <a:off x="152399" y="474107"/>
            <a:ext cx="11344276" cy="7654403"/>
          </a:xfrm>
          <a:prstGeom prst="rect">
            <a:avLst/>
          </a:prstGeom>
          <a:noFill/>
        </p:spPr>
        <p:txBody>
          <a:bodyPr wrap="square" rtlCol="0">
            <a:spAutoFit/>
          </a:bodyPr>
          <a:lstStyle/>
          <a:p>
            <a:pPr lvl="0" indent="-457200" algn="just"/>
            <a:endParaRPr lang="en-GB" sz="1400" dirty="0" smtClean="0">
              <a:solidFill>
                <a:prstClr val="black"/>
              </a:solidFill>
              <a:latin typeface="Gisha" panose="020B0502040204020203" pitchFamily="34" charset="-79"/>
              <a:cs typeface="Gisha" panose="020B0502040204020203" pitchFamily="34" charset="-79"/>
            </a:endParaRPr>
          </a:p>
          <a:p>
            <a:pPr indent="-457200" algn="just">
              <a:lnSpc>
                <a:spcPct val="115000"/>
              </a:lnSpc>
              <a:spcAft>
                <a:spcPts val="0"/>
              </a:spcAft>
            </a:pPr>
            <a:r>
              <a:rPr lang="en-GB" sz="1600" dirty="0" smtClean="0">
                <a:latin typeface="Gisha" panose="020B0502040204020203" pitchFamily="34" charset="-79"/>
                <a:ea typeface="Times New Roman"/>
                <a:cs typeface="Gisha" panose="020B0502040204020203" pitchFamily="34" charset="-79"/>
              </a:rPr>
              <a:t>Mawby</a:t>
            </a:r>
            <a:r>
              <a:rPr lang="en-GB" sz="1600" dirty="0">
                <a:latin typeface="Gisha" panose="020B0502040204020203" pitchFamily="34" charset="-79"/>
                <a:ea typeface="Times New Roman"/>
                <a:cs typeface="Gisha" panose="020B0502040204020203" pitchFamily="34" charset="-79"/>
              </a:rPr>
              <a:t>, R. C. (1999). Visibility, transparency and police‐media relations.</a:t>
            </a:r>
            <a:r>
              <a:rPr lang="en-GB" sz="1600" i="1" dirty="0">
                <a:latin typeface="Gisha" panose="020B0502040204020203" pitchFamily="34" charset="-79"/>
                <a:ea typeface="Times New Roman"/>
                <a:cs typeface="Gisha" panose="020B0502040204020203" pitchFamily="34" charset="-79"/>
              </a:rPr>
              <a:t> Policing and Society. An International Journal of Research and Policy, </a:t>
            </a:r>
            <a:r>
              <a:rPr lang="en-GB" sz="1600" dirty="0">
                <a:latin typeface="Gisha" panose="020B0502040204020203" pitchFamily="34" charset="-79"/>
                <a:ea typeface="Times New Roman"/>
                <a:cs typeface="Gisha" panose="020B0502040204020203" pitchFamily="34" charset="-79"/>
              </a:rPr>
              <a:t>9(3), 263 -286. </a:t>
            </a:r>
            <a:endParaRPr lang="en-GB" sz="1600" dirty="0" smtClean="0">
              <a:latin typeface="Gisha" panose="020B0502040204020203" pitchFamily="34" charset="-79"/>
              <a:ea typeface="Times New Roman"/>
              <a:cs typeface="Gisha" panose="020B0502040204020203" pitchFamily="34" charset="-79"/>
            </a:endParaRPr>
          </a:p>
          <a:p>
            <a:pPr indent="-457200" algn="just">
              <a:lnSpc>
                <a:spcPct val="115000"/>
              </a:lnSpc>
              <a:spcAft>
                <a:spcPts val="0"/>
              </a:spcAft>
            </a:pPr>
            <a:r>
              <a:rPr lang="en-GB" sz="1600" dirty="0" smtClean="0">
                <a:latin typeface="Gisha" panose="020B0502040204020203" pitchFamily="34" charset="-79"/>
                <a:ea typeface="Times New Roman"/>
                <a:cs typeface="Gisha" panose="020B0502040204020203" pitchFamily="34" charset="-79"/>
              </a:rPr>
              <a:t>Morrish</a:t>
            </a:r>
            <a:r>
              <a:rPr lang="en-GB" sz="1600" dirty="0">
                <a:latin typeface="Gisha" panose="020B0502040204020203" pitchFamily="34" charset="-79"/>
                <a:ea typeface="Times New Roman"/>
                <a:cs typeface="Gisha" panose="020B0502040204020203" pitchFamily="34" charset="-79"/>
              </a:rPr>
              <a:t>, L. (2015). </a:t>
            </a:r>
            <a:r>
              <a:rPr lang="en-GB" sz="1600" i="1" dirty="0">
                <a:latin typeface="Gisha" panose="020B0502040204020203" pitchFamily="34" charset="-79"/>
                <a:ea typeface="Times New Roman"/>
                <a:cs typeface="Gisha" panose="020B0502040204020203" pitchFamily="34" charset="-79"/>
              </a:rPr>
              <a:t>The Paradox of the under-performing professor.  </a:t>
            </a:r>
            <a:r>
              <a:rPr lang="en-GB" sz="1600" dirty="0">
                <a:latin typeface="Gisha" panose="020B0502040204020203" pitchFamily="34" charset="-79"/>
                <a:ea typeface="Times New Roman"/>
                <a:cs typeface="Gisha" panose="020B0502040204020203" pitchFamily="34" charset="-79"/>
              </a:rPr>
              <a:t>Academic irregularities, critical university studies, discourse and managerialism. Available at:  https://academicirregularities.wordpress.com/2015/07/10/the-paradox-of-the-underperforming-professor/ [Accessed 15/4/2019] </a:t>
            </a:r>
          </a:p>
          <a:p>
            <a:pPr indent="-457200" algn="just">
              <a:lnSpc>
                <a:spcPct val="115000"/>
              </a:lnSpc>
              <a:spcAft>
                <a:spcPts val="0"/>
              </a:spcAft>
            </a:pPr>
            <a:r>
              <a:rPr lang="en-GB" sz="1600" dirty="0" smtClean="0">
                <a:latin typeface="Gisha" panose="020B0502040204020203" pitchFamily="34" charset="-79"/>
                <a:ea typeface="Times New Roman"/>
                <a:cs typeface="Gisha" panose="020B0502040204020203" pitchFamily="34" charset="-79"/>
              </a:rPr>
              <a:t>National </a:t>
            </a:r>
            <a:r>
              <a:rPr lang="en-GB" sz="1600" dirty="0">
                <a:latin typeface="Gisha" panose="020B0502040204020203" pitchFamily="34" charset="-79"/>
                <a:ea typeface="Times New Roman"/>
                <a:cs typeface="Gisha" panose="020B0502040204020203" pitchFamily="34" charset="-79"/>
              </a:rPr>
              <a:t>Audit Office. (2017). </a:t>
            </a:r>
            <a:r>
              <a:rPr lang="en-GB" sz="1600" i="1" dirty="0">
                <a:latin typeface="Gisha" panose="020B0502040204020203" pitchFamily="34" charset="-79"/>
                <a:ea typeface="Times New Roman"/>
                <a:cs typeface="Gisha" panose="020B0502040204020203" pitchFamily="34" charset="-79"/>
              </a:rPr>
              <a:t>The Higher Education Market.</a:t>
            </a:r>
            <a:r>
              <a:rPr lang="en-GB" sz="1600" dirty="0">
                <a:latin typeface="Gisha" panose="020B0502040204020203" pitchFamily="34" charset="-79"/>
                <a:ea typeface="Times New Roman"/>
                <a:cs typeface="Gisha" panose="020B0502040204020203" pitchFamily="34" charset="-79"/>
              </a:rPr>
              <a:t> London: NAO.  </a:t>
            </a:r>
          </a:p>
          <a:p>
            <a:pPr lvl="0" indent="-457200" algn="just"/>
            <a:r>
              <a:rPr lang="en-GB" sz="1600" dirty="0" smtClean="0">
                <a:solidFill>
                  <a:prstClr val="black"/>
                </a:solidFill>
                <a:latin typeface="Gisha" panose="020B0502040204020203" pitchFamily="34" charset="-79"/>
                <a:ea typeface="Times New Roman"/>
                <a:cs typeface="Gisha" panose="020B0502040204020203" pitchFamily="34" charset="-79"/>
              </a:rPr>
              <a:t>Newburn</a:t>
            </a:r>
            <a:r>
              <a:rPr lang="en-GB" sz="1600" dirty="0">
                <a:solidFill>
                  <a:prstClr val="black"/>
                </a:solidFill>
                <a:latin typeface="Gisha" panose="020B0502040204020203" pitchFamily="34" charset="-79"/>
                <a:ea typeface="Times New Roman"/>
                <a:cs typeface="Gisha" panose="020B0502040204020203" pitchFamily="34" charset="-79"/>
              </a:rPr>
              <a:t>, T. (2015). </a:t>
            </a:r>
            <a:r>
              <a:rPr lang="en-GB" sz="1600" i="1" dirty="0">
                <a:solidFill>
                  <a:prstClr val="black"/>
                </a:solidFill>
                <a:latin typeface="Gisha" panose="020B0502040204020203" pitchFamily="34" charset="-79"/>
                <a:ea typeface="Times New Roman"/>
                <a:cs typeface="Gisha" panose="020B0502040204020203" pitchFamily="34" charset="-79"/>
              </a:rPr>
              <a:t>Literature review – Police integrity and corruption. </a:t>
            </a:r>
            <a:r>
              <a:rPr lang="en-GB" sz="1600" dirty="0">
                <a:solidFill>
                  <a:prstClr val="black"/>
                </a:solidFill>
                <a:latin typeface="Gisha" panose="020B0502040204020203" pitchFamily="34" charset="-79"/>
                <a:ea typeface="Times New Roman"/>
                <a:cs typeface="Gisha" panose="020B0502040204020203" pitchFamily="34" charset="-79"/>
              </a:rPr>
              <a:t>London: HMICFRS.</a:t>
            </a:r>
            <a:endParaRPr lang="en-GB" sz="1600" i="1" dirty="0">
              <a:solidFill>
                <a:prstClr val="black"/>
              </a:solidFill>
              <a:latin typeface="Gisha" panose="020B0502040204020203" pitchFamily="34" charset="-79"/>
              <a:ea typeface="Times New Roman"/>
              <a:cs typeface="Gisha" panose="020B0502040204020203" pitchFamily="34" charset="-79"/>
            </a:endParaRPr>
          </a:p>
          <a:p>
            <a:pPr indent="-457200" algn="just">
              <a:lnSpc>
                <a:spcPct val="115000"/>
              </a:lnSpc>
              <a:spcAft>
                <a:spcPts val="0"/>
              </a:spcAft>
            </a:pPr>
            <a:r>
              <a:rPr lang="en-GB" sz="1600" dirty="0" smtClean="0">
                <a:ea typeface="Times New Roman"/>
              </a:rPr>
              <a:t>New Statesman (8/12/17). I didn’t go to university to pay a Vice Chancellor £800,000.</a:t>
            </a:r>
          </a:p>
          <a:p>
            <a:pPr indent="-457200" algn="just">
              <a:lnSpc>
                <a:spcPct val="115000"/>
              </a:lnSpc>
              <a:spcAft>
                <a:spcPts val="0"/>
              </a:spcAft>
            </a:pPr>
            <a:r>
              <a:rPr lang="en-GB" sz="1600" dirty="0" smtClean="0">
                <a:ea typeface="Times New Roman"/>
              </a:rPr>
              <a:t>(NUS</a:t>
            </a:r>
            <a:r>
              <a:rPr lang="en-GB" sz="1600" dirty="0">
                <a:ea typeface="Times New Roman"/>
              </a:rPr>
              <a:t>) National Union of Students (2011) Race for Equality: a report on the experiences of black students in further and higher education. </a:t>
            </a:r>
            <a:r>
              <a:rPr lang="en-GB" sz="1600" dirty="0" smtClean="0">
                <a:ea typeface="Times New Roman"/>
              </a:rPr>
              <a:t>Available </a:t>
            </a:r>
            <a:r>
              <a:rPr lang="en-GB" sz="1600" dirty="0">
                <a:ea typeface="Times New Roman"/>
              </a:rPr>
              <a:t>at https://www.nus.org.uk/PageFiles/12355/NUS_Race_for_Equality_web.pdf. </a:t>
            </a:r>
            <a:r>
              <a:rPr lang="en-GB" sz="1600" dirty="0" smtClean="0">
                <a:ea typeface="Times New Roman"/>
              </a:rPr>
              <a:t>[</a:t>
            </a:r>
            <a:r>
              <a:rPr lang="en-GB" sz="1600" dirty="0">
                <a:ea typeface="Times New Roman"/>
              </a:rPr>
              <a:t>Accessed 1/5/2019</a:t>
            </a:r>
            <a:r>
              <a:rPr lang="en-GB" sz="1600" dirty="0" smtClean="0">
                <a:ea typeface="Times New Roman"/>
              </a:rPr>
              <a:t>]</a:t>
            </a:r>
          </a:p>
          <a:p>
            <a:pPr indent="-457200" algn="just">
              <a:lnSpc>
                <a:spcPct val="115000"/>
              </a:lnSpc>
              <a:spcAft>
                <a:spcPts val="0"/>
              </a:spcAft>
            </a:pPr>
            <a:r>
              <a:rPr lang="en-GB" sz="1600" i="1" dirty="0">
                <a:ea typeface="Times New Roman"/>
                <a:cs typeface="Times New Roman"/>
              </a:rPr>
              <a:t>Times Higher Education</a:t>
            </a:r>
            <a:r>
              <a:rPr lang="en-GB" sz="1600" dirty="0">
                <a:ea typeface="Times New Roman"/>
                <a:cs typeface="Times New Roman"/>
              </a:rPr>
              <a:t> (17/1/2018). Sexual Assault its revolting.</a:t>
            </a:r>
            <a:endParaRPr lang="en-GB" sz="1600" i="1" dirty="0">
              <a:solidFill>
                <a:prstClr val="black"/>
              </a:solidFill>
              <a:latin typeface="Gisha" panose="020B0502040204020203" pitchFamily="34" charset="-79"/>
              <a:ea typeface="Times New Roman"/>
              <a:cs typeface="Gisha" panose="020B0502040204020203" pitchFamily="34" charset="-79"/>
            </a:endParaRPr>
          </a:p>
          <a:p>
            <a:pPr lvl="0" indent="-457200" algn="just"/>
            <a:r>
              <a:rPr lang="en-GB" sz="1600" i="1" dirty="0" smtClean="0">
                <a:solidFill>
                  <a:prstClr val="black"/>
                </a:solidFill>
                <a:latin typeface="Gisha" panose="020B0502040204020203" pitchFamily="34" charset="-79"/>
                <a:ea typeface="Times New Roman"/>
                <a:cs typeface="Gisha" panose="020B0502040204020203" pitchFamily="34" charset="-79"/>
              </a:rPr>
              <a:t>The </a:t>
            </a:r>
            <a:r>
              <a:rPr lang="en-GB" sz="1600" i="1" dirty="0">
                <a:solidFill>
                  <a:prstClr val="black"/>
                </a:solidFill>
                <a:latin typeface="Gisha" panose="020B0502040204020203" pitchFamily="34" charset="-79"/>
                <a:ea typeface="Times New Roman"/>
                <a:cs typeface="Gisha" panose="020B0502040204020203" pitchFamily="34" charset="-79"/>
              </a:rPr>
              <a:t>Telegraph</a:t>
            </a:r>
            <a:r>
              <a:rPr lang="en-GB" sz="1600" dirty="0">
                <a:solidFill>
                  <a:prstClr val="black"/>
                </a:solidFill>
                <a:latin typeface="Gisha" panose="020B0502040204020203" pitchFamily="34" charset="-79"/>
                <a:ea typeface="Times New Roman"/>
                <a:cs typeface="Gisha" panose="020B0502040204020203" pitchFamily="34" charset="-79"/>
              </a:rPr>
              <a:t> (1/12/2014) More than half of elected police chiefs investigated over allegations of misconduct. </a:t>
            </a:r>
            <a:endParaRPr lang="en-GB" sz="1600" dirty="0">
              <a:solidFill>
                <a:prstClr val="black"/>
              </a:solidFill>
              <a:latin typeface="Gisha" panose="020B0502040204020203" pitchFamily="34" charset="-79"/>
              <a:cs typeface="Gisha" panose="020B0502040204020203" pitchFamily="34" charset="-79"/>
            </a:endParaRPr>
          </a:p>
          <a:p>
            <a:pPr indent="-457200" algn="just">
              <a:lnSpc>
                <a:spcPct val="115000"/>
              </a:lnSpc>
              <a:spcAft>
                <a:spcPts val="0"/>
              </a:spcAft>
            </a:pPr>
            <a:r>
              <a:rPr lang="en-GB" sz="1600" dirty="0">
                <a:latin typeface="Gisha" panose="020B0502040204020203" pitchFamily="34" charset="-79"/>
                <a:ea typeface="Times New Roman"/>
                <a:cs typeface="Gisha" panose="020B0502040204020203" pitchFamily="34" charset="-79"/>
              </a:rPr>
              <a:t>Phipps, A. and Young, I, (2013). </a:t>
            </a:r>
            <a:r>
              <a:rPr lang="en-GB" sz="1600" i="1" dirty="0">
                <a:latin typeface="Gisha" panose="020B0502040204020203" pitchFamily="34" charset="-79"/>
                <a:ea typeface="Times New Roman"/>
                <a:cs typeface="Gisha" panose="020B0502040204020203" pitchFamily="34" charset="-79"/>
              </a:rPr>
              <a:t>That's what she said: women students' experiences of 'lad culture' in higher education.</a:t>
            </a:r>
            <a:r>
              <a:rPr lang="en-GB" sz="1600" dirty="0">
                <a:latin typeface="Gisha" panose="020B0502040204020203" pitchFamily="34" charset="-79"/>
                <a:ea typeface="Times New Roman"/>
                <a:cs typeface="Gisha" panose="020B0502040204020203" pitchFamily="34" charset="-79"/>
              </a:rPr>
              <a:t> Project Report. National Union of Students: London</a:t>
            </a:r>
            <a:r>
              <a:rPr lang="en-GB" sz="1600" dirty="0" smtClean="0">
                <a:latin typeface="Gisha" panose="020B0502040204020203" pitchFamily="34" charset="-79"/>
                <a:ea typeface="Times New Roman"/>
                <a:cs typeface="Gisha" panose="020B0502040204020203" pitchFamily="34" charset="-79"/>
              </a:rPr>
              <a:t>.</a:t>
            </a:r>
          </a:p>
          <a:p>
            <a:pPr indent="-457200" algn="just">
              <a:lnSpc>
                <a:spcPct val="115000"/>
              </a:lnSpc>
              <a:spcAft>
                <a:spcPts val="0"/>
              </a:spcAft>
            </a:pPr>
            <a:r>
              <a:rPr lang="en-GB" sz="1600" dirty="0" smtClean="0">
                <a:latin typeface="Gisha" panose="020B0502040204020203" pitchFamily="34" charset="-79"/>
                <a:ea typeface="Times New Roman"/>
                <a:cs typeface="Gisha" panose="020B0502040204020203" pitchFamily="34" charset="-79"/>
              </a:rPr>
              <a:t>Waddington</a:t>
            </a:r>
            <a:r>
              <a:rPr lang="en-GB" sz="1600" dirty="0">
                <a:latin typeface="Gisha" panose="020B0502040204020203" pitchFamily="34" charset="-79"/>
                <a:ea typeface="Times New Roman"/>
                <a:cs typeface="Gisha" panose="020B0502040204020203" pitchFamily="34" charset="-79"/>
              </a:rPr>
              <a:t>, P.A.J., and Wright, M. (2008). “Police use of force, firearms and riot control”. In Newburn T. (</a:t>
            </a:r>
            <a:r>
              <a:rPr lang="en-GB" sz="1600" dirty="0" err="1">
                <a:latin typeface="Gisha" panose="020B0502040204020203" pitchFamily="34" charset="-79"/>
                <a:ea typeface="Times New Roman"/>
                <a:cs typeface="Gisha" panose="020B0502040204020203" pitchFamily="34" charset="-79"/>
              </a:rPr>
              <a:t>ed</a:t>
            </a:r>
            <a:r>
              <a:rPr lang="en-GB" sz="1600" dirty="0">
                <a:latin typeface="Gisha" panose="020B0502040204020203" pitchFamily="34" charset="-79"/>
                <a:ea typeface="Times New Roman"/>
                <a:cs typeface="Gisha" panose="020B0502040204020203" pitchFamily="34" charset="-79"/>
              </a:rPr>
              <a:t>) </a:t>
            </a:r>
            <a:r>
              <a:rPr lang="en-GB" sz="1600" i="1" dirty="0">
                <a:latin typeface="Gisha" panose="020B0502040204020203" pitchFamily="34" charset="-79"/>
                <a:ea typeface="Times New Roman"/>
                <a:cs typeface="Gisha" panose="020B0502040204020203" pitchFamily="34" charset="-79"/>
              </a:rPr>
              <a:t>Handbook of Policing. </a:t>
            </a:r>
            <a:r>
              <a:rPr lang="en-GB" sz="1600" dirty="0">
                <a:latin typeface="Gisha" panose="020B0502040204020203" pitchFamily="34" charset="-79"/>
                <a:ea typeface="Times New Roman"/>
                <a:cs typeface="Gisha" panose="020B0502040204020203" pitchFamily="34" charset="-79"/>
              </a:rPr>
              <a:t>Culhompton: Willan, 465-496</a:t>
            </a:r>
          </a:p>
          <a:p>
            <a:pPr indent="-457200" algn="just">
              <a:lnSpc>
                <a:spcPct val="115000"/>
              </a:lnSpc>
              <a:spcAft>
                <a:spcPts val="0"/>
              </a:spcAft>
            </a:pPr>
            <a:r>
              <a:rPr lang="en-GB" sz="1600" dirty="0" smtClean="0">
                <a:latin typeface="Gisha" panose="020B0502040204020203" pitchFamily="34" charset="-79"/>
                <a:ea typeface="Times New Roman"/>
                <a:cs typeface="Gisha" panose="020B0502040204020203" pitchFamily="34" charset="-79"/>
              </a:rPr>
              <a:t>Westmarland</a:t>
            </a:r>
            <a:r>
              <a:rPr lang="en-GB" sz="1600" dirty="0">
                <a:latin typeface="Gisha" panose="020B0502040204020203" pitchFamily="34" charset="-79"/>
                <a:ea typeface="Times New Roman"/>
                <a:cs typeface="Gisha" panose="020B0502040204020203" pitchFamily="34" charset="-79"/>
              </a:rPr>
              <a:t>, L., and Rowe, M. (2016).  Police ethics and integrity: can a new code overturn the blue code? </a:t>
            </a:r>
            <a:r>
              <a:rPr lang="en-GB" sz="1600" i="1" dirty="0">
                <a:latin typeface="Gisha" panose="020B0502040204020203" pitchFamily="34" charset="-79"/>
                <a:ea typeface="Times New Roman"/>
                <a:cs typeface="Gisha" panose="020B0502040204020203" pitchFamily="34" charset="-79"/>
              </a:rPr>
              <a:t>Policing &amp; Society</a:t>
            </a:r>
            <a:r>
              <a:rPr lang="en-GB" sz="1600" dirty="0">
                <a:latin typeface="Gisha" panose="020B0502040204020203" pitchFamily="34" charset="-79"/>
                <a:ea typeface="Times New Roman"/>
                <a:cs typeface="Gisha" panose="020B0502040204020203" pitchFamily="34" charset="-79"/>
              </a:rPr>
              <a:t>: </a:t>
            </a:r>
            <a:r>
              <a:rPr lang="en-GB" sz="1600" i="1" dirty="0">
                <a:latin typeface="Gisha" panose="020B0502040204020203" pitchFamily="34" charset="-79"/>
                <a:ea typeface="Times New Roman"/>
                <a:cs typeface="Gisha" panose="020B0502040204020203" pitchFamily="34" charset="-79"/>
              </a:rPr>
              <a:t>An International Journal of Research and Policy</a:t>
            </a:r>
            <a:r>
              <a:rPr lang="en-GB" sz="1600" dirty="0">
                <a:latin typeface="Gisha" panose="020B0502040204020203" pitchFamily="34" charset="-79"/>
                <a:ea typeface="Times New Roman"/>
                <a:cs typeface="Gisha" panose="020B0502040204020203" pitchFamily="34" charset="-79"/>
              </a:rPr>
              <a:t>, 28(4), 854 – 870</a:t>
            </a:r>
            <a:r>
              <a:rPr lang="en-GB" sz="1600" dirty="0" smtClean="0">
                <a:latin typeface="Gisha" panose="020B0502040204020203" pitchFamily="34" charset="-79"/>
                <a:ea typeface="Times New Roman"/>
                <a:cs typeface="Gisha" panose="020B0502040204020203" pitchFamily="34" charset="-79"/>
              </a:rPr>
              <a:t>.</a:t>
            </a:r>
          </a:p>
          <a:p>
            <a:pPr indent="-457200" algn="just">
              <a:lnSpc>
                <a:spcPct val="115000"/>
              </a:lnSpc>
              <a:spcAft>
                <a:spcPts val="0"/>
              </a:spcAft>
            </a:pPr>
            <a:r>
              <a:rPr lang="en-GB" sz="1600" dirty="0">
                <a:latin typeface="Gisha" panose="020B0502040204020203" pitchFamily="34" charset="-79"/>
                <a:ea typeface="Times New Roman" panose="02020603050405020304" pitchFamily="18" charset="0"/>
                <a:cs typeface="Gisha" panose="020B0502040204020203" pitchFamily="34" charset="-79"/>
              </a:rPr>
              <a:t>Wood, D, A. (2018). Embedding Learning and Assessment Within Police Practice: The Opportunities and Challenges Arising from the Introduction of the PEQF in England and Wales. </a:t>
            </a:r>
            <a:r>
              <a:rPr lang="en-GB" sz="1600" i="1" dirty="0">
                <a:latin typeface="Gisha" panose="020B0502040204020203" pitchFamily="34" charset="-79"/>
                <a:ea typeface="Times New Roman" panose="02020603050405020304" pitchFamily="18" charset="0"/>
                <a:cs typeface="Gisha" panose="020B0502040204020203" pitchFamily="34" charset="-79"/>
              </a:rPr>
              <a:t>Policing: A Journal of Policy and Practice</a:t>
            </a:r>
            <a:r>
              <a:rPr lang="en-GB" sz="1600" dirty="0">
                <a:latin typeface="Gisha" panose="020B0502040204020203" pitchFamily="34" charset="-79"/>
                <a:ea typeface="Times New Roman" panose="02020603050405020304" pitchFamily="18" charset="0"/>
                <a:cs typeface="Gisha" panose="020B0502040204020203" pitchFamily="34" charset="-79"/>
              </a:rPr>
              <a:t>. Published on-line 7 December 2018.</a:t>
            </a:r>
          </a:p>
          <a:p>
            <a:pPr indent="-457200" algn="just">
              <a:lnSpc>
                <a:spcPct val="115000"/>
              </a:lnSpc>
              <a:spcAft>
                <a:spcPts val="0"/>
              </a:spcAft>
            </a:pPr>
            <a:endParaRPr lang="en-GB" sz="1600" dirty="0">
              <a:latin typeface="Gisha" panose="020B0502040204020203" pitchFamily="34" charset="-79"/>
              <a:ea typeface="Times New Roman"/>
              <a:cs typeface="Gisha" panose="020B0502040204020203" pitchFamily="34" charset="-79"/>
            </a:endParaRPr>
          </a:p>
          <a:p>
            <a:pPr lvl="0" indent="-457200" algn="just">
              <a:lnSpc>
                <a:spcPct val="115000"/>
              </a:lnSpc>
            </a:pPr>
            <a:endParaRPr lang="en-GB" sz="1600" dirty="0" smtClean="0">
              <a:solidFill>
                <a:srgbClr val="292526"/>
              </a:solidFill>
              <a:latin typeface="Gisha" panose="020B0502040204020203" pitchFamily="34" charset="-79"/>
              <a:ea typeface="Times New Roman" panose="02020603050405020304" pitchFamily="18" charset="0"/>
              <a:cs typeface="Gisha" panose="020B0502040204020203" pitchFamily="34" charset="-79"/>
            </a:endParaRPr>
          </a:p>
          <a:p>
            <a:pPr lvl="0" indent="-457200" algn="just">
              <a:lnSpc>
                <a:spcPct val="115000"/>
              </a:lnSpc>
            </a:pPr>
            <a:endParaRPr lang="en-GB" sz="2000" dirty="0">
              <a:solidFill>
                <a:prstClr val="black"/>
              </a:solidFill>
              <a:latin typeface="Times New Roman" panose="02020603050405020304" pitchFamily="18" charset="0"/>
              <a:ea typeface="Times New Roman" panose="02020603050405020304" pitchFamily="18" charset="0"/>
            </a:endParaRPr>
          </a:p>
          <a:p>
            <a:pPr lvl="0"/>
            <a:endParaRPr lang="en-GB" dirty="0">
              <a:solidFill>
                <a:prstClr val="black"/>
              </a:solidFill>
            </a:endParaRPr>
          </a:p>
          <a:p>
            <a:pPr lvl="0"/>
            <a:endParaRPr lang="en-GB" dirty="0">
              <a:solidFill>
                <a:prstClr val="black"/>
              </a:solidFill>
            </a:endParaRPr>
          </a:p>
        </p:txBody>
      </p:sp>
    </p:spTree>
    <p:extLst>
      <p:ext uri="{BB962C8B-B14F-4D97-AF65-F5344CB8AC3E}">
        <p14:creationId xmlns:p14="http://schemas.microsoft.com/office/powerpoint/2010/main" val="2806407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802888" y="549276"/>
            <a:ext cx="10437541" cy="5232202"/>
          </a:xfrm>
          <a:prstGeom prst="rect">
            <a:avLst/>
          </a:prstGeom>
          <a:noFill/>
        </p:spPr>
        <p:txBody>
          <a:bodyPr wrap="square" rtlCol="0">
            <a:spAutoFit/>
          </a:bodyPr>
          <a:lstStyle/>
          <a:p>
            <a:r>
              <a:rPr lang="en-GB" sz="3000" dirty="0" smtClean="0">
                <a:solidFill>
                  <a:schemeClr val="bg1"/>
                </a:solidFill>
                <a:latin typeface="Gisha" panose="020B0502040204020203" pitchFamily="34" charset="-79"/>
                <a:cs typeface="Gisha" panose="020B0502040204020203" pitchFamily="34" charset="-79"/>
              </a:rPr>
              <a:t> </a:t>
            </a:r>
          </a:p>
          <a:p>
            <a:r>
              <a:rPr lang="en-GB" sz="3800" dirty="0" smtClean="0">
                <a:solidFill>
                  <a:schemeClr val="bg1"/>
                </a:solidFill>
                <a:latin typeface="Gisha" panose="020B0502040204020203" pitchFamily="34" charset="-79"/>
                <a:cs typeface="Gisha" panose="020B0502040204020203" pitchFamily="34" charset="-79"/>
              </a:rPr>
              <a:t>Bayley focussed briefly on </a:t>
            </a:r>
            <a:r>
              <a:rPr lang="en-GB" sz="3800" dirty="0">
                <a:solidFill>
                  <a:schemeClr val="bg1"/>
                </a:solidFill>
                <a:latin typeface="Gisha" panose="020B0502040204020203" pitchFamily="34" charset="-79"/>
                <a:cs typeface="Gisha" panose="020B0502040204020203" pitchFamily="34" charset="-79"/>
              </a:rPr>
              <a:t>the topic of university ethics and </a:t>
            </a:r>
            <a:r>
              <a:rPr lang="en-GB" sz="3800" dirty="0" smtClean="0">
                <a:solidFill>
                  <a:schemeClr val="bg1"/>
                </a:solidFill>
                <a:latin typeface="Gisha" panose="020B0502040204020203" pitchFamily="34" charset="-79"/>
                <a:cs typeface="Gisha" panose="020B0502040204020203" pitchFamily="34" charset="-79"/>
              </a:rPr>
              <a:t>values. Raising concerns </a:t>
            </a:r>
            <a:r>
              <a:rPr lang="en-GB" sz="3800" dirty="0">
                <a:solidFill>
                  <a:schemeClr val="bg1"/>
                </a:solidFill>
                <a:latin typeface="Gisha" panose="020B0502040204020203" pitchFamily="34" charset="-79"/>
                <a:cs typeface="Gisha" panose="020B0502040204020203" pitchFamily="34" charset="-79"/>
              </a:rPr>
              <a:t>about: </a:t>
            </a:r>
            <a:endParaRPr lang="en-GB" sz="3800" dirty="0" smtClean="0">
              <a:solidFill>
                <a:schemeClr val="bg1"/>
              </a:solidFill>
              <a:latin typeface="Gisha" panose="020B0502040204020203" pitchFamily="34" charset="-79"/>
              <a:cs typeface="Gisha" panose="020B0502040204020203" pitchFamily="34" charset="-79"/>
            </a:endParaRPr>
          </a:p>
          <a:p>
            <a:endParaRPr lang="en-GB" sz="3800" dirty="0" smtClean="0">
              <a:solidFill>
                <a:prstClr val="white"/>
              </a:solidFill>
              <a:latin typeface="Gisha" panose="020B0502040204020203" pitchFamily="34" charset="-79"/>
              <a:cs typeface="Gisha" panose="020B0502040204020203" pitchFamily="34" charset="-79"/>
            </a:endParaRPr>
          </a:p>
          <a:p>
            <a:pPr marL="457200" indent="-457200">
              <a:buFont typeface="Arial" panose="020B0604020202020204" pitchFamily="34" charset="0"/>
              <a:buChar char="•"/>
            </a:pPr>
            <a:r>
              <a:rPr lang="en-GB" sz="3800" dirty="0" smtClean="0">
                <a:solidFill>
                  <a:prstClr val="white"/>
                </a:solidFill>
                <a:latin typeface="Gisha" panose="020B0502040204020203" pitchFamily="34" charset="-79"/>
                <a:cs typeface="Gisha" panose="020B0502040204020203" pitchFamily="34" charset="-79"/>
              </a:rPr>
              <a:t>Inappropriate </a:t>
            </a:r>
            <a:r>
              <a:rPr lang="en-GB" sz="3800" dirty="0">
                <a:solidFill>
                  <a:prstClr val="white"/>
                </a:solidFill>
                <a:latin typeface="Gisha" panose="020B0502040204020203" pitchFamily="34" charset="-79"/>
                <a:cs typeface="Gisha" panose="020B0502040204020203" pitchFamily="34" charset="-79"/>
              </a:rPr>
              <a:t>staff and student </a:t>
            </a:r>
            <a:r>
              <a:rPr lang="en-GB" sz="3800" dirty="0" smtClean="0">
                <a:solidFill>
                  <a:prstClr val="white"/>
                </a:solidFill>
                <a:latin typeface="Gisha" panose="020B0502040204020203" pitchFamily="34" charset="-79"/>
                <a:cs typeface="Gisha" panose="020B0502040204020203" pitchFamily="34" charset="-79"/>
              </a:rPr>
              <a:t>sexual; </a:t>
            </a:r>
            <a:r>
              <a:rPr lang="en-GB" sz="3800" dirty="0">
                <a:solidFill>
                  <a:prstClr val="white"/>
                </a:solidFill>
                <a:latin typeface="Gisha" panose="020B0502040204020203" pitchFamily="34" charset="-79"/>
                <a:cs typeface="Gisha" panose="020B0502040204020203" pitchFamily="34" charset="-79"/>
              </a:rPr>
              <a:t>relationships on </a:t>
            </a:r>
            <a:r>
              <a:rPr lang="en-GB" sz="3800" dirty="0" smtClean="0">
                <a:solidFill>
                  <a:prstClr val="white"/>
                </a:solidFill>
                <a:latin typeface="Gisha" panose="020B0502040204020203" pitchFamily="34" charset="-79"/>
                <a:cs typeface="Gisha" panose="020B0502040204020203" pitchFamily="34" charset="-79"/>
              </a:rPr>
              <a:t>campuses; </a:t>
            </a:r>
            <a:endParaRPr lang="en-GB" sz="3800" dirty="0">
              <a:solidFill>
                <a:prstClr val="white"/>
              </a:solidFill>
              <a:latin typeface="Gisha" panose="020B0502040204020203" pitchFamily="34" charset="-79"/>
              <a:cs typeface="Gisha" panose="020B0502040204020203" pitchFamily="34" charset="-79"/>
            </a:endParaRPr>
          </a:p>
          <a:p>
            <a:pPr marL="457200" indent="-457200">
              <a:buFont typeface="Arial" panose="020B0604020202020204" pitchFamily="34" charset="0"/>
              <a:buChar char="•"/>
            </a:pPr>
            <a:r>
              <a:rPr lang="en-GB" sz="3800" dirty="0">
                <a:solidFill>
                  <a:schemeClr val="bg1"/>
                </a:solidFill>
                <a:latin typeface="Gisha" panose="020B0502040204020203" pitchFamily="34" charset="-79"/>
                <a:cs typeface="Gisha" panose="020B0502040204020203" pitchFamily="34" charset="-79"/>
              </a:rPr>
              <a:t>Sexual </a:t>
            </a:r>
            <a:r>
              <a:rPr lang="en-GB" sz="3800" dirty="0" smtClean="0">
                <a:solidFill>
                  <a:schemeClr val="bg1"/>
                </a:solidFill>
                <a:latin typeface="Gisha" panose="020B0502040204020203" pitchFamily="34" charset="-79"/>
                <a:cs typeface="Gisha" panose="020B0502040204020203" pitchFamily="34" charset="-79"/>
              </a:rPr>
              <a:t>harassment; </a:t>
            </a:r>
            <a:endParaRPr lang="en-GB" sz="3800" dirty="0">
              <a:solidFill>
                <a:schemeClr val="bg1"/>
              </a:solidFill>
              <a:latin typeface="Gisha" panose="020B0502040204020203" pitchFamily="34" charset="-79"/>
              <a:cs typeface="Gisha" panose="020B0502040204020203" pitchFamily="34" charset="-79"/>
            </a:endParaRPr>
          </a:p>
          <a:p>
            <a:pPr marL="457200" indent="-457200">
              <a:buFont typeface="Arial" panose="020B0604020202020204" pitchFamily="34" charset="0"/>
              <a:buChar char="•"/>
            </a:pPr>
            <a:r>
              <a:rPr lang="en-GB" sz="3800" dirty="0">
                <a:solidFill>
                  <a:schemeClr val="bg1"/>
                </a:solidFill>
                <a:latin typeface="Gisha" panose="020B0502040204020203" pitchFamily="34" charset="-79"/>
                <a:cs typeface="Gisha" panose="020B0502040204020203" pitchFamily="34" charset="-79"/>
              </a:rPr>
              <a:t>Unequal treatment of female </a:t>
            </a:r>
            <a:r>
              <a:rPr lang="en-GB" sz="3800" dirty="0" smtClean="0">
                <a:solidFill>
                  <a:schemeClr val="bg1"/>
                </a:solidFill>
                <a:latin typeface="Gisha" panose="020B0502040204020203" pitchFamily="34" charset="-79"/>
                <a:cs typeface="Gisha" panose="020B0502040204020203" pitchFamily="34" charset="-79"/>
              </a:rPr>
              <a:t>students;</a:t>
            </a:r>
            <a:endParaRPr lang="en-GB" sz="3800" dirty="0">
              <a:solidFill>
                <a:schemeClr val="bg1"/>
              </a:solidFill>
              <a:latin typeface="Gisha" panose="020B0502040204020203" pitchFamily="34" charset="-79"/>
              <a:cs typeface="Gisha" panose="020B0502040204020203" pitchFamily="34" charset="-79"/>
            </a:endParaRPr>
          </a:p>
          <a:p>
            <a:pPr marL="457200" indent="-457200">
              <a:buFont typeface="Arial" panose="020B0604020202020204" pitchFamily="34" charset="0"/>
              <a:buChar char="•"/>
            </a:pPr>
            <a:r>
              <a:rPr lang="en-GB" sz="3800" dirty="0" smtClean="0">
                <a:solidFill>
                  <a:schemeClr val="bg1"/>
                </a:solidFill>
                <a:latin typeface="Gisha" panose="020B0502040204020203" pitchFamily="34" charset="-79"/>
                <a:cs typeface="Gisha" panose="020B0502040204020203" pitchFamily="34" charset="-79"/>
              </a:rPr>
              <a:t>Racial discrimination. </a:t>
            </a:r>
          </a:p>
        </p:txBody>
      </p:sp>
    </p:spTree>
    <p:extLst>
      <p:ext uri="{BB962C8B-B14F-4D97-AF65-F5344CB8AC3E}">
        <p14:creationId xmlns:p14="http://schemas.microsoft.com/office/powerpoint/2010/main" val="3621527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3" name="TextBox 2"/>
          <p:cNvSpPr txBox="1"/>
          <p:nvPr/>
        </p:nvSpPr>
        <p:spPr>
          <a:xfrm>
            <a:off x="914400" y="959005"/>
            <a:ext cx="10482145" cy="7494359"/>
          </a:xfrm>
          <a:prstGeom prst="rect">
            <a:avLst/>
          </a:prstGeom>
          <a:noFill/>
        </p:spPr>
        <p:txBody>
          <a:bodyPr wrap="square" rtlCol="0">
            <a:spAutoFit/>
          </a:bodyPr>
          <a:lstStyle/>
          <a:p>
            <a:pPr lvl="0"/>
            <a:endParaRPr lang="en-GB" sz="4000" dirty="0" smtClean="0">
              <a:solidFill>
                <a:prstClr val="white"/>
              </a:solidFill>
              <a:latin typeface="Gisha" panose="020B0502040204020203" pitchFamily="34" charset="-79"/>
              <a:cs typeface="Gisha" panose="020B0502040204020203" pitchFamily="34" charset="-79"/>
            </a:endParaRPr>
          </a:p>
          <a:p>
            <a:pPr lvl="0">
              <a:lnSpc>
                <a:spcPct val="150000"/>
              </a:lnSpc>
            </a:pPr>
            <a:r>
              <a:rPr lang="en-GB" sz="4200" dirty="0" smtClean="0">
                <a:solidFill>
                  <a:prstClr val="white"/>
                </a:solidFill>
                <a:latin typeface="Gisha" panose="020B0502040204020203" pitchFamily="34" charset="-79"/>
                <a:cs typeface="Gisha" panose="020B0502040204020203" pitchFamily="34" charset="-79"/>
              </a:rPr>
              <a:t>“Universities </a:t>
            </a:r>
            <a:r>
              <a:rPr lang="en-GB" sz="4200" dirty="0">
                <a:solidFill>
                  <a:prstClr val="white"/>
                </a:solidFill>
                <a:latin typeface="Gisha" panose="020B0502040204020203" pitchFamily="34" charset="-79"/>
                <a:cs typeface="Gisha" panose="020B0502040204020203" pitchFamily="34" charset="-79"/>
              </a:rPr>
              <a:t>give less attention to the discussion of values and the ethical dilemmas of their work than the police</a:t>
            </a:r>
            <a:r>
              <a:rPr lang="en-GB" sz="4200" dirty="0" smtClean="0">
                <a:solidFill>
                  <a:prstClr val="white"/>
                </a:solidFill>
                <a:latin typeface="Gisha" panose="020B0502040204020203" pitchFamily="34" charset="-79"/>
                <a:cs typeface="Gisha" panose="020B0502040204020203" pitchFamily="34" charset="-79"/>
              </a:rPr>
              <a:t>”.</a:t>
            </a:r>
          </a:p>
          <a:p>
            <a:pPr marL="457200" lvl="0" indent="-457200">
              <a:buFont typeface="Arial" panose="020B0604020202020204" pitchFamily="34" charset="0"/>
              <a:buChar char="•"/>
            </a:pPr>
            <a:endParaRPr lang="en-GB" sz="4200" dirty="0">
              <a:solidFill>
                <a:prstClr val="white"/>
              </a:solidFill>
              <a:latin typeface="Gisha" panose="020B0502040204020203" pitchFamily="34" charset="-79"/>
              <a:cs typeface="Gisha" panose="020B0502040204020203" pitchFamily="34" charset="-79"/>
            </a:endParaRPr>
          </a:p>
          <a:p>
            <a:pPr lvl="0"/>
            <a:endParaRPr lang="en-GB" sz="2000" dirty="0" smtClean="0">
              <a:solidFill>
                <a:prstClr val="white"/>
              </a:solidFill>
              <a:latin typeface="Gisha" panose="020B0502040204020203" pitchFamily="34" charset="-79"/>
              <a:cs typeface="Gisha" panose="020B0502040204020203" pitchFamily="34" charset="-79"/>
            </a:endParaRPr>
          </a:p>
          <a:p>
            <a:pPr lvl="0"/>
            <a:endParaRPr lang="en-GB" sz="2000" dirty="0">
              <a:solidFill>
                <a:prstClr val="white"/>
              </a:solidFill>
              <a:latin typeface="Gisha" panose="020B0502040204020203" pitchFamily="34" charset="-79"/>
              <a:cs typeface="Gisha" panose="020B0502040204020203" pitchFamily="34" charset="-79"/>
            </a:endParaRPr>
          </a:p>
          <a:p>
            <a:pPr lvl="0"/>
            <a:r>
              <a:rPr lang="en-GB" sz="2000" dirty="0" smtClean="0">
                <a:solidFill>
                  <a:prstClr val="white"/>
                </a:solidFill>
                <a:latin typeface="Gisha" panose="020B0502040204020203" pitchFamily="34" charset="-79"/>
                <a:cs typeface="Gisha" panose="020B0502040204020203" pitchFamily="34" charset="-79"/>
              </a:rPr>
              <a:t>(</a:t>
            </a:r>
            <a:r>
              <a:rPr lang="en-GB" sz="2000" dirty="0">
                <a:solidFill>
                  <a:prstClr val="white"/>
                </a:solidFill>
                <a:latin typeface="Gisha" panose="020B0502040204020203" pitchFamily="34" charset="-79"/>
                <a:cs typeface="Gisha" panose="020B0502040204020203" pitchFamily="34" charset="-79"/>
              </a:rPr>
              <a:t>Bayley, 2011:315) </a:t>
            </a:r>
          </a:p>
          <a:p>
            <a:pPr marL="457200" lvl="0" indent="-457200">
              <a:buFont typeface="Arial" panose="020B0604020202020204" pitchFamily="34" charset="0"/>
              <a:buChar char="•"/>
            </a:pPr>
            <a:endParaRPr lang="en-GB" sz="3000" u="sng" dirty="0" smtClean="0">
              <a:solidFill>
                <a:prstClr val="white"/>
              </a:solidFill>
              <a:latin typeface="Gisha" panose="020B0502040204020203" pitchFamily="34" charset="-79"/>
              <a:cs typeface="Gisha" panose="020B0502040204020203" pitchFamily="34" charset="-79"/>
            </a:endParaRPr>
          </a:p>
          <a:p>
            <a:pPr marL="457200" lvl="0" indent="-457200">
              <a:buFont typeface="Arial" panose="020B0604020202020204" pitchFamily="34" charset="0"/>
              <a:buChar char="•"/>
            </a:pPr>
            <a:endParaRPr lang="en-GB" sz="3000" u="sng" dirty="0">
              <a:solidFill>
                <a:prstClr val="white"/>
              </a:solidFill>
              <a:latin typeface="Gisha" panose="020B0502040204020203" pitchFamily="34" charset="-79"/>
              <a:cs typeface="Gisha" panose="020B0502040204020203" pitchFamily="34" charset="-79"/>
            </a:endParaRPr>
          </a:p>
          <a:p>
            <a:pPr marL="457200" lvl="0" indent="-457200">
              <a:buFont typeface="Arial" panose="020B0604020202020204" pitchFamily="34" charset="0"/>
              <a:buChar char="•"/>
            </a:pPr>
            <a:endParaRPr lang="en-GB" sz="3000" u="sng" dirty="0" smtClean="0">
              <a:solidFill>
                <a:prstClr val="white"/>
              </a:solidFill>
              <a:latin typeface="Gisha" panose="020B0502040204020203" pitchFamily="34" charset="-79"/>
              <a:cs typeface="Gisha" panose="020B0502040204020203" pitchFamily="34" charset="-79"/>
            </a:endParaRPr>
          </a:p>
          <a:p>
            <a:pPr marL="457200" lvl="0" indent="-457200">
              <a:buFont typeface="Arial" panose="020B0604020202020204" pitchFamily="34" charset="0"/>
              <a:buChar char="•"/>
            </a:pPr>
            <a:endParaRPr lang="en-GB" sz="3000" u="sng" dirty="0">
              <a:solidFill>
                <a:prstClr val="white"/>
              </a:solidFill>
              <a:latin typeface="Gisha" panose="020B0502040204020203" pitchFamily="34" charset="-79"/>
              <a:cs typeface="Gisha" panose="020B0502040204020203" pitchFamily="34" charset="-79"/>
            </a:endParaRPr>
          </a:p>
          <a:p>
            <a:pPr marL="457200" lvl="0" indent="-457200">
              <a:buFont typeface="Arial" panose="020B0604020202020204" pitchFamily="34" charset="0"/>
              <a:buChar char="•"/>
            </a:pPr>
            <a:endParaRPr lang="en-GB" sz="3000" u="sng" dirty="0">
              <a:solidFill>
                <a:prstClr val="white"/>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2029656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smtClean="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786213" y="743483"/>
            <a:ext cx="10212224" cy="5909310"/>
          </a:xfrm>
          <a:prstGeom prst="rect">
            <a:avLst/>
          </a:prstGeom>
          <a:noFill/>
        </p:spPr>
        <p:txBody>
          <a:bodyPr wrap="square" rtlCol="0">
            <a:spAutoFit/>
          </a:bodyPr>
          <a:lstStyle/>
          <a:p>
            <a:r>
              <a:rPr lang="en-GB" sz="2800" dirty="0" smtClean="0">
                <a:solidFill>
                  <a:schemeClr val="bg1"/>
                </a:solidFill>
                <a:latin typeface="Gisha" panose="020B0502040204020203" pitchFamily="34" charset="-79"/>
                <a:cs typeface="Gisha" panose="020B0502040204020203" pitchFamily="34" charset="-79"/>
              </a:rPr>
              <a:t>                         Rationale for current comparison</a:t>
            </a:r>
          </a:p>
          <a:p>
            <a:r>
              <a:rPr lang="en-GB" dirty="0" smtClean="0">
                <a:solidFill>
                  <a:schemeClr val="bg1"/>
                </a:solidFill>
                <a:latin typeface="Gisha" panose="020B0502040204020203" pitchFamily="34" charset="-79"/>
                <a:cs typeface="Gisha" panose="020B0502040204020203" pitchFamily="34" charset="-79"/>
              </a:rPr>
              <a:t>  </a:t>
            </a:r>
          </a:p>
          <a:p>
            <a:pPr marL="342900" indent="-342900">
              <a:buFont typeface="Arial" panose="020B0604020202020204" pitchFamily="34" charset="0"/>
              <a:buChar char="•"/>
            </a:pPr>
            <a:r>
              <a:rPr lang="en-GB" sz="2600" dirty="0" smtClean="0">
                <a:solidFill>
                  <a:schemeClr val="bg1"/>
                </a:solidFill>
                <a:latin typeface="Gisha" panose="020B0502040204020203" pitchFamily="34" charset="-79"/>
                <a:cs typeface="Gisha" panose="020B0502040204020203" pitchFamily="34" charset="-79"/>
              </a:rPr>
              <a:t>University academics at forefront of researching some of the more unethical dimensions of policing. Some of the most prominent critics of the police (Bayley, 2011).</a:t>
            </a:r>
          </a:p>
          <a:p>
            <a:pPr marL="342900" indent="-342900">
              <a:buFont typeface="Arial" panose="020B0604020202020204" pitchFamily="34" charset="0"/>
              <a:buChar char="•"/>
            </a:pPr>
            <a:endParaRPr lang="en-GB" sz="2600" dirty="0">
              <a:solidFill>
                <a:schemeClr val="bg1"/>
              </a:solidFill>
              <a:latin typeface="Gisha" panose="020B0502040204020203" pitchFamily="34" charset="-79"/>
              <a:cs typeface="Gisha" panose="020B0502040204020203" pitchFamily="34" charset="-79"/>
            </a:endParaRPr>
          </a:p>
          <a:p>
            <a:pPr marL="342900" indent="-342900">
              <a:buFont typeface="Arial" panose="020B0604020202020204" pitchFamily="34" charset="0"/>
              <a:buChar char="•"/>
            </a:pPr>
            <a:r>
              <a:rPr lang="en-GB" sz="2600" dirty="0" smtClean="0">
                <a:solidFill>
                  <a:schemeClr val="bg1"/>
                </a:solidFill>
                <a:latin typeface="Gisha" panose="020B0502040204020203" pitchFamily="34" charset="-79"/>
                <a:cs typeface="Gisha" panose="020B0502040204020203" pitchFamily="34" charset="-79"/>
              </a:rPr>
              <a:t>Numerous research collaborations between police and academic community (Loftus et.al, 2014). Police likely to rely heavily on research ethics expertise/protocols of academic partners.</a:t>
            </a:r>
          </a:p>
          <a:p>
            <a:pPr marL="342900" indent="-342900">
              <a:buFont typeface="Arial" panose="020B0604020202020204" pitchFamily="34" charset="0"/>
              <a:buChar char="•"/>
            </a:pPr>
            <a:endParaRPr lang="en-GB" sz="2600" dirty="0">
              <a:solidFill>
                <a:schemeClr val="bg1"/>
              </a:solidFill>
              <a:latin typeface="Gisha" panose="020B0502040204020203" pitchFamily="34" charset="-79"/>
              <a:cs typeface="Gisha" panose="020B0502040204020203" pitchFamily="34" charset="-79"/>
            </a:endParaRPr>
          </a:p>
          <a:p>
            <a:pPr marL="342900" indent="-342900">
              <a:buFont typeface="Arial" panose="020B0604020202020204" pitchFamily="34" charset="0"/>
              <a:buChar char="•"/>
            </a:pPr>
            <a:r>
              <a:rPr lang="en-GB" sz="2600" dirty="0" smtClean="0">
                <a:solidFill>
                  <a:schemeClr val="bg1"/>
                </a:solidFill>
                <a:latin typeface="Gisha" panose="020B0502040204020203" pitchFamily="34" charset="-79"/>
                <a:cs typeface="Gisha" panose="020B0502040204020203" pitchFamily="34" charset="-79"/>
              </a:rPr>
              <a:t>Under the Police Education Qualifications Framework (PEQF) universities will be key actors in police education (COP, 2019).      </a:t>
            </a:r>
          </a:p>
          <a:p>
            <a:endParaRPr lang="en-GB" dirty="0">
              <a:solidFill>
                <a:schemeClr val="bg1"/>
              </a:solidFill>
              <a:latin typeface="Gisha" panose="020B0502040204020203" pitchFamily="34" charset="-79"/>
              <a:cs typeface="Gisha" panose="020B0502040204020203" pitchFamily="34" charset="-79"/>
            </a:endParaRPr>
          </a:p>
          <a:p>
            <a:endParaRPr lang="en-GB" dirty="0">
              <a:solidFill>
                <a:schemeClr val="bg1"/>
              </a:solidFill>
              <a:latin typeface="Gisha" panose="020B0502040204020203" pitchFamily="34" charset="-79"/>
              <a:cs typeface="Gisha" panose="020B0502040204020203" pitchFamily="34" charset="-79"/>
            </a:endParaRPr>
          </a:p>
          <a:p>
            <a:endParaRPr lang="en-GB" dirty="0" smtClean="0">
              <a:solidFill>
                <a:schemeClr val="bg1"/>
              </a:solidFill>
              <a:latin typeface="Gisha" panose="020B0502040204020203" pitchFamily="34" charset="-79"/>
              <a:cs typeface="Gisha" panose="020B0502040204020203" pitchFamily="34" charset="-79"/>
            </a:endParaRPr>
          </a:p>
          <a:p>
            <a:endParaRPr lang="en-GB" dirty="0">
              <a:solidFill>
                <a:schemeClr val="bg1"/>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2030818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500"/>
                                        <p:tgtEl>
                                          <p:spTgt spid="2">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970156" y="769434"/>
            <a:ext cx="9868829" cy="5616922"/>
          </a:xfrm>
          <a:prstGeom prst="rect">
            <a:avLst/>
          </a:prstGeom>
          <a:noFill/>
        </p:spPr>
        <p:txBody>
          <a:bodyPr wrap="square" rtlCol="0">
            <a:spAutoFit/>
          </a:bodyPr>
          <a:lstStyle/>
          <a:p>
            <a:r>
              <a:rPr lang="en-GB" dirty="0" smtClean="0">
                <a:solidFill>
                  <a:schemeClr val="bg1"/>
                </a:solidFill>
              </a:rPr>
              <a:t>                                                                                     </a:t>
            </a:r>
            <a:r>
              <a:rPr lang="en-GB" sz="3500" dirty="0" smtClean="0">
                <a:solidFill>
                  <a:schemeClr val="bg1"/>
                </a:solidFill>
                <a:latin typeface="Gisha" panose="020B0502040204020203" pitchFamily="34" charset="-79"/>
                <a:cs typeface="Gisha" panose="020B0502040204020203" pitchFamily="34" charset="-79"/>
              </a:rPr>
              <a:t>PEQF</a:t>
            </a:r>
            <a:endParaRPr lang="en-GB" sz="3000" dirty="0" smtClean="0">
              <a:solidFill>
                <a:schemeClr val="bg1"/>
              </a:solidFill>
              <a:latin typeface="Gisha" panose="020B0502040204020203" pitchFamily="34" charset="-79"/>
              <a:cs typeface="Gisha" panose="020B0502040204020203" pitchFamily="34" charset="-79"/>
            </a:endParaRPr>
          </a:p>
          <a:p>
            <a:endParaRPr lang="en-GB" sz="3000" dirty="0" smtClean="0">
              <a:solidFill>
                <a:schemeClr val="bg1"/>
              </a:solidFill>
              <a:latin typeface="Gisha" panose="020B0502040204020203" pitchFamily="34" charset="-79"/>
              <a:cs typeface="Gisha" panose="020B0502040204020203" pitchFamily="34" charset="-79"/>
            </a:endParaRPr>
          </a:p>
          <a:p>
            <a:r>
              <a:rPr lang="en-GB" sz="3000" dirty="0" smtClean="0">
                <a:solidFill>
                  <a:schemeClr val="bg1"/>
                </a:solidFill>
                <a:latin typeface="Gisha" panose="020B0502040204020203" pitchFamily="34" charset="-79"/>
                <a:cs typeface="Gisha" panose="020B0502040204020203" pitchFamily="34" charset="-79"/>
              </a:rPr>
              <a:t>Three police constable entry routes from 2020</a:t>
            </a:r>
          </a:p>
          <a:p>
            <a:endParaRPr lang="en-GB" dirty="0" smtClean="0">
              <a:solidFill>
                <a:schemeClr val="bg1"/>
              </a:solidFill>
              <a:latin typeface="Gisha" panose="020B0502040204020203" pitchFamily="34" charset="-79"/>
              <a:cs typeface="Gisha" panose="020B0502040204020203" pitchFamily="34" charset="-79"/>
            </a:endParaRPr>
          </a:p>
          <a:p>
            <a:pPr marL="514350" indent="-514350">
              <a:buFont typeface="+mj-lt"/>
              <a:buAutoNum type="arabicPeriod"/>
            </a:pPr>
            <a:r>
              <a:rPr lang="en-GB" sz="3000" dirty="0" smtClean="0">
                <a:solidFill>
                  <a:schemeClr val="bg1"/>
                </a:solidFill>
                <a:latin typeface="Gisha" panose="020B0502040204020203" pitchFamily="34" charset="-79"/>
                <a:cs typeface="Gisha" panose="020B0502040204020203" pitchFamily="34" charset="-79"/>
              </a:rPr>
              <a:t>Pre-join (self funded) professional policing degree;</a:t>
            </a:r>
          </a:p>
          <a:p>
            <a:pPr marL="514350" indent="-514350">
              <a:buFont typeface="+mj-lt"/>
              <a:buAutoNum type="arabicPeriod"/>
            </a:pPr>
            <a:endParaRPr lang="en-GB" sz="3000" dirty="0" smtClean="0">
              <a:solidFill>
                <a:schemeClr val="bg1"/>
              </a:solidFill>
              <a:latin typeface="Gisha" panose="020B0502040204020203" pitchFamily="34" charset="-79"/>
              <a:cs typeface="Gisha" panose="020B0502040204020203" pitchFamily="34" charset="-79"/>
            </a:endParaRPr>
          </a:p>
          <a:p>
            <a:pPr marL="514350" indent="-514350">
              <a:buFont typeface="+mj-lt"/>
              <a:buAutoNum type="arabicPeriod"/>
            </a:pPr>
            <a:r>
              <a:rPr lang="en-GB" sz="3000" dirty="0" smtClean="0">
                <a:solidFill>
                  <a:schemeClr val="bg1"/>
                </a:solidFill>
                <a:latin typeface="Gisha" panose="020B0502040204020203" pitchFamily="34" charset="-79"/>
                <a:cs typeface="Gisha" panose="020B0502040204020203" pitchFamily="34" charset="-79"/>
              </a:rPr>
              <a:t>Police Constable Degree Apprenticeship (PCDA);</a:t>
            </a:r>
          </a:p>
          <a:p>
            <a:pPr marL="514350" indent="-514350">
              <a:buFont typeface="+mj-lt"/>
              <a:buAutoNum type="arabicPeriod"/>
            </a:pPr>
            <a:endParaRPr lang="en-GB" sz="3000" dirty="0" smtClean="0">
              <a:solidFill>
                <a:schemeClr val="bg1"/>
              </a:solidFill>
              <a:latin typeface="Gisha" panose="020B0502040204020203" pitchFamily="34" charset="-79"/>
              <a:cs typeface="Gisha" panose="020B0502040204020203" pitchFamily="34" charset="-79"/>
            </a:endParaRPr>
          </a:p>
          <a:p>
            <a:pPr marL="514350" indent="-514350">
              <a:buFont typeface="+mj-lt"/>
              <a:buAutoNum type="arabicPeriod"/>
            </a:pPr>
            <a:r>
              <a:rPr lang="en-GB" sz="3000" dirty="0" smtClean="0">
                <a:solidFill>
                  <a:schemeClr val="bg1"/>
                </a:solidFill>
                <a:latin typeface="Gisha" panose="020B0502040204020203" pitchFamily="34" charset="-79"/>
                <a:cs typeface="Gisha" panose="020B0502040204020203" pitchFamily="34" charset="-79"/>
              </a:rPr>
              <a:t>Two year conversion degree for existing graduates.</a:t>
            </a:r>
          </a:p>
          <a:p>
            <a:endParaRPr lang="en-GB" sz="3000" dirty="0" smtClean="0">
              <a:solidFill>
                <a:schemeClr val="bg1"/>
              </a:solidFill>
              <a:latin typeface="Gisha" panose="020B0502040204020203" pitchFamily="34" charset="-79"/>
              <a:cs typeface="Gisha" panose="020B0502040204020203" pitchFamily="34" charset="-79"/>
            </a:endParaRPr>
          </a:p>
          <a:p>
            <a:endParaRPr lang="en-GB" sz="3000" dirty="0" smtClean="0">
              <a:solidFill>
                <a:schemeClr val="bg1"/>
              </a:solidFill>
              <a:latin typeface="Gisha" panose="020B0502040204020203" pitchFamily="34" charset="-79"/>
              <a:cs typeface="Gisha" panose="020B0502040204020203" pitchFamily="34" charset="-79"/>
            </a:endParaRPr>
          </a:p>
          <a:p>
            <a:r>
              <a:rPr lang="en-GB" dirty="0" smtClean="0">
                <a:solidFill>
                  <a:schemeClr val="bg1"/>
                </a:solidFill>
              </a:rPr>
              <a:t>(COP, 2019)</a:t>
            </a:r>
            <a:endParaRPr lang="en-GB" dirty="0">
              <a:solidFill>
                <a:schemeClr val="bg1"/>
              </a:solidFill>
            </a:endParaRPr>
          </a:p>
          <a:p>
            <a:endParaRPr lang="en-GB" dirty="0">
              <a:solidFill>
                <a:schemeClr val="bg1"/>
              </a:solidFill>
            </a:endParaRPr>
          </a:p>
        </p:txBody>
      </p:sp>
    </p:spTree>
    <p:extLst>
      <p:ext uri="{BB962C8B-B14F-4D97-AF65-F5344CB8AC3E}">
        <p14:creationId xmlns:p14="http://schemas.microsoft.com/office/powerpoint/2010/main" val="930763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endParaRPr lang="en-GB" altLang="en-US" sz="4000" dirty="0" smtClean="0">
              <a:solidFill>
                <a:schemeClr val="bg1"/>
              </a:solidFill>
            </a:endParaRPr>
          </a:p>
          <a:p>
            <a:pPr algn="ctr">
              <a:lnSpc>
                <a:spcPct val="75000"/>
              </a:lnSpc>
              <a:buFont typeface="Arial" panose="020B0604020202020204" pitchFamily="34" charset="0"/>
              <a:buNone/>
            </a:pPr>
            <a:r>
              <a:rPr lang="en-GB" altLang="en-US" sz="4000" dirty="0" smtClean="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2" name="TextBox 1"/>
          <p:cNvSpPr txBox="1"/>
          <p:nvPr/>
        </p:nvSpPr>
        <p:spPr>
          <a:xfrm>
            <a:off x="1366023" y="549276"/>
            <a:ext cx="9389327" cy="5570756"/>
          </a:xfrm>
          <a:prstGeom prst="rect">
            <a:avLst/>
          </a:prstGeom>
          <a:noFill/>
        </p:spPr>
        <p:txBody>
          <a:bodyPr wrap="square" rtlCol="0">
            <a:spAutoFit/>
          </a:bodyPr>
          <a:lstStyle/>
          <a:p>
            <a:r>
              <a:rPr lang="en-GB" sz="2900" dirty="0" smtClean="0">
                <a:solidFill>
                  <a:schemeClr val="bg1"/>
                </a:solidFill>
                <a:latin typeface="Gisha" panose="020B0502040204020203" pitchFamily="34" charset="-79"/>
                <a:cs typeface="Gisha" panose="020B0502040204020203" pitchFamily="34" charset="-79"/>
              </a:rPr>
              <a:t>Rationale for changes to police education include:  </a:t>
            </a:r>
          </a:p>
          <a:p>
            <a:endParaRPr lang="en-GB" sz="2900" dirty="0" smtClean="0">
              <a:solidFill>
                <a:schemeClr val="bg1"/>
              </a:solidFill>
              <a:latin typeface="Gisha" panose="020B0502040204020203" pitchFamily="34" charset="-79"/>
              <a:cs typeface="Gisha" panose="020B0502040204020203" pitchFamily="34" charset="-79"/>
            </a:endParaRPr>
          </a:p>
          <a:p>
            <a:pPr marL="342900" indent="-342900">
              <a:buFont typeface="Arial" panose="020B0604020202020204" pitchFamily="34" charset="0"/>
              <a:buChar char="•"/>
            </a:pPr>
            <a:r>
              <a:rPr lang="en-GB" sz="2900" dirty="0">
                <a:solidFill>
                  <a:schemeClr val="bg1"/>
                </a:solidFill>
                <a:latin typeface="Gisha" panose="020B0502040204020203" pitchFamily="34" charset="-79"/>
                <a:cs typeface="Gisha" panose="020B0502040204020203" pitchFamily="34" charset="-79"/>
              </a:rPr>
              <a:t>Professionalise the public police (COP, 2019</a:t>
            </a:r>
            <a:r>
              <a:rPr lang="en-GB" sz="2900" dirty="0" smtClean="0">
                <a:solidFill>
                  <a:schemeClr val="bg1"/>
                </a:solidFill>
                <a:latin typeface="Gisha" panose="020B0502040204020203" pitchFamily="34" charset="-79"/>
                <a:cs typeface="Gisha" panose="020B0502040204020203" pitchFamily="34" charset="-79"/>
              </a:rPr>
              <a:t>);</a:t>
            </a:r>
            <a:endParaRPr lang="en-GB" sz="2900" dirty="0">
              <a:solidFill>
                <a:schemeClr val="bg1"/>
              </a:solidFill>
              <a:latin typeface="Gisha" panose="020B0502040204020203" pitchFamily="34" charset="-79"/>
              <a:cs typeface="Gisha" panose="020B0502040204020203" pitchFamily="34" charset="-79"/>
            </a:endParaRPr>
          </a:p>
          <a:p>
            <a:pPr marL="342900" indent="-342900">
              <a:buFont typeface="Arial" panose="020B0604020202020204" pitchFamily="34" charset="0"/>
              <a:buChar char="•"/>
            </a:pPr>
            <a:endParaRPr lang="en-GB" sz="2900" dirty="0" smtClean="0">
              <a:solidFill>
                <a:schemeClr val="bg1"/>
              </a:solidFill>
              <a:latin typeface="Gisha" panose="020B0502040204020203" pitchFamily="34" charset="-79"/>
              <a:cs typeface="Gisha" panose="020B0502040204020203" pitchFamily="34" charset="-79"/>
            </a:endParaRPr>
          </a:p>
          <a:p>
            <a:pPr marL="342900" indent="-342900">
              <a:buFont typeface="Arial" panose="020B0604020202020204" pitchFamily="34" charset="0"/>
              <a:buChar char="•"/>
            </a:pPr>
            <a:r>
              <a:rPr lang="en-GB" sz="2900" dirty="0" smtClean="0">
                <a:solidFill>
                  <a:schemeClr val="bg1"/>
                </a:solidFill>
                <a:latin typeface="Gisha" panose="020B0502040204020203" pitchFamily="34" charset="-79"/>
                <a:cs typeface="Gisha" panose="020B0502040204020203" pitchFamily="34" charset="-79"/>
              </a:rPr>
              <a:t>In the context of austerity the ‘dominant approach’ to  understanding PEQF is in ‘fiscal terms’ (Wood, 2018);</a:t>
            </a:r>
          </a:p>
          <a:p>
            <a:pPr marL="342900" indent="-342900">
              <a:buFont typeface="Arial" panose="020B0604020202020204" pitchFamily="34" charset="0"/>
              <a:buChar char="•"/>
            </a:pPr>
            <a:endParaRPr lang="en-GB" sz="2900" dirty="0" smtClean="0">
              <a:solidFill>
                <a:schemeClr val="bg1"/>
              </a:solidFill>
              <a:latin typeface="Gisha" panose="020B0502040204020203" pitchFamily="34" charset="-79"/>
              <a:cs typeface="Gisha" panose="020B0502040204020203" pitchFamily="34" charset="-79"/>
            </a:endParaRPr>
          </a:p>
          <a:p>
            <a:pPr marL="342900" indent="-342900">
              <a:buFont typeface="Arial" panose="020B0604020202020204" pitchFamily="34" charset="0"/>
              <a:buChar char="•"/>
            </a:pPr>
            <a:r>
              <a:rPr lang="en-GB" sz="2900" dirty="0" smtClean="0">
                <a:solidFill>
                  <a:schemeClr val="bg1"/>
                </a:solidFill>
                <a:latin typeface="Gisha" panose="020B0502040204020203" pitchFamily="34" charset="-79"/>
                <a:cs typeface="Gisha" panose="020B0502040204020203" pitchFamily="34" charset="-79"/>
              </a:rPr>
              <a:t>Improve ethical standards;</a:t>
            </a:r>
          </a:p>
          <a:p>
            <a:pPr marL="342900" indent="-342900">
              <a:buFont typeface="Arial" panose="020B0604020202020204" pitchFamily="34" charset="0"/>
              <a:buChar char="•"/>
            </a:pPr>
            <a:endParaRPr lang="en-GB" sz="2900" dirty="0">
              <a:solidFill>
                <a:schemeClr val="bg1"/>
              </a:solidFill>
              <a:latin typeface="Gisha" panose="020B0502040204020203" pitchFamily="34" charset="-79"/>
              <a:cs typeface="Gisha" panose="020B0502040204020203" pitchFamily="34" charset="-79"/>
            </a:endParaRPr>
          </a:p>
          <a:p>
            <a:pPr marL="342900" indent="-342900">
              <a:buFont typeface="Arial" panose="020B0604020202020204" pitchFamily="34" charset="0"/>
              <a:buChar char="•"/>
            </a:pPr>
            <a:r>
              <a:rPr lang="en-GB" sz="2900" dirty="0" smtClean="0">
                <a:solidFill>
                  <a:schemeClr val="bg1"/>
                </a:solidFill>
                <a:latin typeface="Gisha" panose="020B0502040204020203" pitchFamily="34" charset="-79"/>
                <a:cs typeface="Gisha" panose="020B0502040204020203" pitchFamily="34" charset="-79"/>
              </a:rPr>
              <a:t>Weaken/disrupt police culture socialisation processes. </a:t>
            </a:r>
          </a:p>
          <a:p>
            <a:endParaRPr lang="en-GB" sz="3000" dirty="0" smtClean="0">
              <a:solidFill>
                <a:schemeClr val="bg1"/>
              </a:solidFill>
              <a:latin typeface="Gisha" panose="020B0502040204020203" pitchFamily="34" charset="-79"/>
              <a:cs typeface="Gisha" panose="020B0502040204020203" pitchFamily="34" charset="-79"/>
            </a:endParaRPr>
          </a:p>
          <a:p>
            <a:endParaRPr lang="en-GB" dirty="0" smtClean="0"/>
          </a:p>
          <a:p>
            <a:endParaRPr lang="en-GB" dirty="0"/>
          </a:p>
        </p:txBody>
      </p:sp>
    </p:spTree>
    <p:extLst>
      <p:ext uri="{BB962C8B-B14F-4D97-AF65-F5344CB8AC3E}">
        <p14:creationId xmlns:p14="http://schemas.microsoft.com/office/powerpoint/2010/main" val="381978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Sahaj\Desktop\Blackboard-psd10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Grp="1"/>
          </p:cNvSpPr>
          <p:nvPr>
            <p:ph/>
          </p:nvPr>
        </p:nvSpPr>
        <p:spPr>
          <a:xfrm>
            <a:off x="724829" y="549276"/>
            <a:ext cx="10671717" cy="5688013"/>
          </a:xfrm>
        </p:spPr>
        <p:txBody>
          <a:bodyPr/>
          <a:lstStyle/>
          <a:p>
            <a:pPr>
              <a:lnSpc>
                <a:spcPct val="75000"/>
              </a:lnSpc>
              <a:buFont typeface="Arial" panose="020B0604020202020204" pitchFamily="34" charset="0"/>
              <a:buNone/>
            </a:pPr>
            <a:r>
              <a:rPr lang="en-GB" altLang="en-US" sz="4000" dirty="0">
                <a:solidFill>
                  <a:schemeClr val="bg1"/>
                </a:solidFill>
              </a:rPr>
              <a:t> </a:t>
            </a:r>
          </a:p>
          <a:p>
            <a:pPr algn="ctr">
              <a:lnSpc>
                <a:spcPct val="75000"/>
              </a:lnSpc>
              <a:buFont typeface="Arial" panose="020B0604020202020204" pitchFamily="34" charset="0"/>
              <a:buNone/>
            </a:pPr>
            <a:r>
              <a:rPr lang="en-GB" altLang="en-US" sz="4000" dirty="0">
                <a:solidFill>
                  <a:schemeClr val="bg1"/>
                </a:solidFill>
              </a:rPr>
              <a:t>   </a:t>
            </a:r>
            <a:endParaRPr lang="en-GB" altLang="en-US" sz="4800" dirty="0">
              <a:solidFill>
                <a:schemeClr val="bg1"/>
              </a:solidFill>
            </a:endParaRPr>
          </a:p>
          <a:p>
            <a:pPr>
              <a:lnSpc>
                <a:spcPct val="75000"/>
              </a:lnSpc>
              <a:buFont typeface="Arial" panose="020B0604020202020204" pitchFamily="34" charset="0"/>
              <a:buNone/>
            </a:pPr>
            <a:endParaRPr lang="en-GB" altLang="en-US" sz="4800" dirty="0">
              <a:solidFill>
                <a:schemeClr val="bg1"/>
              </a:solidFill>
            </a:endParaRP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3600" dirty="0">
                <a:solidFill>
                  <a:schemeClr val="bg1"/>
                </a:solidFill>
              </a:rPr>
              <a:t>   </a:t>
            </a: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p>
          <a:p>
            <a:pPr>
              <a:lnSpc>
                <a:spcPct val="75000"/>
              </a:lnSpc>
              <a:buFont typeface="Arial" panose="020B0604020202020204" pitchFamily="34" charset="0"/>
              <a:buNone/>
            </a:pPr>
            <a:endParaRPr lang="en-GB" altLang="en-US" sz="4000" dirty="0">
              <a:solidFill>
                <a:schemeClr val="bg1"/>
              </a:solidFill>
            </a:endParaRPr>
          </a:p>
          <a:p>
            <a:pPr>
              <a:lnSpc>
                <a:spcPct val="75000"/>
              </a:lnSpc>
              <a:buFont typeface="Arial" panose="020B0604020202020204" pitchFamily="34" charset="0"/>
              <a:buNone/>
            </a:pPr>
            <a:r>
              <a:rPr lang="en-GB" altLang="en-US" sz="4000" dirty="0">
                <a:solidFill>
                  <a:schemeClr val="bg1"/>
                </a:solidFill>
              </a:rPr>
              <a:t> </a:t>
            </a:r>
            <a:endParaRPr lang="en-US" altLang="en-US" sz="4000" dirty="0">
              <a:solidFill>
                <a:schemeClr val="bg1"/>
              </a:solidFill>
            </a:endParaRPr>
          </a:p>
        </p:txBody>
      </p:sp>
      <p:sp>
        <p:nvSpPr>
          <p:cNvPr id="31748" name="Title 1"/>
          <p:cNvSpPr>
            <a:spLocks noGrp="1"/>
          </p:cNvSpPr>
          <p:nvPr>
            <p:ph type="ctrTitle" idx="4294967295"/>
          </p:nvPr>
        </p:nvSpPr>
        <p:spPr>
          <a:xfrm>
            <a:off x="724830" y="549276"/>
            <a:ext cx="10671716" cy="5616575"/>
          </a:xfrm>
        </p:spPr>
        <p:txBody>
          <a:bodyPr/>
          <a:lstStyle/>
          <a:p>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smtClean="0">
                <a:solidFill>
                  <a:schemeClr val="bg1"/>
                </a:solidFill>
                <a:latin typeface="joeHand 2"/>
              </a:rPr>
              <a:t>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GB" altLang="en-US" sz="2400" b="1" dirty="0">
                <a:solidFill>
                  <a:schemeClr val="bg1"/>
                </a:solidFill>
                <a:latin typeface="joeHand 2"/>
              </a:rPr>
              <a:t/>
            </a:r>
            <a:br>
              <a:rPr lang="en-GB" altLang="en-US" sz="2400" b="1" dirty="0">
                <a:solidFill>
                  <a:schemeClr val="bg1"/>
                </a:solidFill>
                <a:latin typeface="joeHand 2"/>
              </a:rPr>
            </a:br>
            <a:r>
              <a:rPr lang="en-GB" altLang="en-US" sz="2400" b="1" dirty="0" smtClean="0">
                <a:solidFill>
                  <a:schemeClr val="bg1"/>
                </a:solidFill>
                <a:latin typeface="joeHand 2"/>
              </a:rPr>
              <a:t/>
            </a:r>
            <a:br>
              <a:rPr lang="en-GB" altLang="en-US" sz="2400" b="1" dirty="0" smtClean="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r>
              <a:rPr lang="en-US" altLang="en-US" sz="2400" b="1" dirty="0">
                <a:solidFill>
                  <a:schemeClr val="bg1"/>
                </a:solidFill>
                <a:latin typeface="joeHand 2"/>
              </a:rPr>
              <a:t/>
            </a:r>
            <a:br>
              <a:rPr lang="en-US" altLang="en-US" sz="2400" b="1" dirty="0">
                <a:solidFill>
                  <a:schemeClr val="bg1"/>
                </a:solidFill>
                <a:latin typeface="joeHand 2"/>
              </a:rPr>
            </a:br>
            <a:endParaRPr lang="en-US" altLang="en-US" sz="2400" b="1" dirty="0">
              <a:solidFill>
                <a:schemeClr val="bg1"/>
              </a:solidFill>
              <a:latin typeface="joeHand 2"/>
            </a:endParaRPr>
          </a:p>
        </p:txBody>
      </p:sp>
      <p:sp>
        <p:nvSpPr>
          <p:cNvPr id="3" name="TextBox 2"/>
          <p:cNvSpPr txBox="1"/>
          <p:nvPr/>
        </p:nvSpPr>
        <p:spPr>
          <a:xfrm>
            <a:off x="903249" y="668671"/>
            <a:ext cx="10638263" cy="6186309"/>
          </a:xfrm>
          <a:prstGeom prst="rect">
            <a:avLst/>
          </a:prstGeom>
          <a:noFill/>
        </p:spPr>
        <p:txBody>
          <a:bodyPr wrap="square" rtlCol="0">
            <a:spAutoFit/>
          </a:bodyPr>
          <a:lstStyle/>
          <a:p>
            <a:r>
              <a:rPr lang="en-GB" sz="3200" dirty="0" smtClean="0">
                <a:solidFill>
                  <a:schemeClr val="bg1"/>
                </a:solidFill>
                <a:latin typeface="Gisha" panose="020B0502040204020203" pitchFamily="34" charset="-79"/>
                <a:cs typeface="Gisha" panose="020B0502040204020203" pitchFamily="34" charset="-79"/>
              </a:rPr>
              <a:t>                              </a:t>
            </a:r>
            <a:r>
              <a:rPr lang="en-GB" sz="3400" dirty="0" smtClean="0">
                <a:solidFill>
                  <a:schemeClr val="bg1"/>
                </a:solidFill>
                <a:latin typeface="Gisha" panose="020B0502040204020203" pitchFamily="34" charset="-79"/>
                <a:cs typeface="Gisha" panose="020B0502040204020203" pitchFamily="34" charset="-79"/>
              </a:rPr>
              <a:t>Police Ethics</a:t>
            </a:r>
          </a:p>
          <a:p>
            <a:r>
              <a:rPr lang="en-GB" sz="3400" dirty="0" smtClean="0">
                <a:solidFill>
                  <a:schemeClr val="bg1"/>
                </a:solidFill>
                <a:latin typeface="Gisha" panose="020B0502040204020203" pitchFamily="34" charset="-79"/>
                <a:cs typeface="Gisha" panose="020B0502040204020203" pitchFamily="34" charset="-79"/>
              </a:rPr>
              <a:t>In last decade, significant concern and developments surrounding police ethics. </a:t>
            </a:r>
          </a:p>
          <a:p>
            <a:endParaRPr lang="en-GB" sz="3400" dirty="0">
              <a:solidFill>
                <a:schemeClr val="bg1"/>
              </a:solidFill>
              <a:latin typeface="Gisha" panose="020B0502040204020203" pitchFamily="34" charset="-79"/>
              <a:cs typeface="Gisha" panose="020B0502040204020203" pitchFamily="34" charset="-79"/>
            </a:endParaRPr>
          </a:p>
          <a:p>
            <a:r>
              <a:rPr lang="en-GB" sz="3400" dirty="0" smtClean="0">
                <a:solidFill>
                  <a:schemeClr val="bg1"/>
                </a:solidFill>
                <a:latin typeface="Gisha" panose="020B0502040204020203" pitchFamily="34" charset="-79"/>
                <a:cs typeface="Gisha" panose="020B0502040204020203" pitchFamily="34" charset="-79"/>
              </a:rPr>
              <a:t>Influenced by two broad themes:</a:t>
            </a:r>
          </a:p>
          <a:p>
            <a:endParaRPr lang="en-GB" sz="3400" dirty="0">
              <a:solidFill>
                <a:schemeClr val="bg1"/>
              </a:solidFill>
              <a:latin typeface="Gisha" panose="020B0502040204020203" pitchFamily="34" charset="-79"/>
              <a:cs typeface="Gisha" panose="020B0502040204020203" pitchFamily="34" charset="-79"/>
            </a:endParaRPr>
          </a:p>
          <a:p>
            <a:pPr marL="514350" indent="-514350">
              <a:buFont typeface="+mj-lt"/>
              <a:buAutoNum type="arabicPeriod"/>
            </a:pPr>
            <a:r>
              <a:rPr lang="en-GB" sz="3400" dirty="0" smtClean="0">
                <a:solidFill>
                  <a:schemeClr val="bg1"/>
                </a:solidFill>
                <a:latin typeface="Gisha" panose="020B0502040204020203" pitchFamily="34" charset="-79"/>
                <a:cs typeface="Gisha" panose="020B0502040204020203" pitchFamily="34" charset="-79"/>
              </a:rPr>
              <a:t> Series of high-profile misconduct and corruption cases involving all echelons of the public police.</a:t>
            </a:r>
          </a:p>
          <a:p>
            <a:pPr marL="514350" indent="-514350">
              <a:buFont typeface="+mj-lt"/>
              <a:buAutoNum type="arabicPeriod"/>
            </a:pPr>
            <a:endParaRPr lang="en-GB" sz="3400" dirty="0">
              <a:solidFill>
                <a:schemeClr val="bg1"/>
              </a:solidFill>
              <a:latin typeface="Gisha" panose="020B0502040204020203" pitchFamily="34" charset="-79"/>
              <a:cs typeface="Gisha" panose="020B0502040204020203" pitchFamily="34" charset="-79"/>
            </a:endParaRPr>
          </a:p>
          <a:p>
            <a:pPr marL="514350" indent="-514350">
              <a:buFont typeface="+mj-lt"/>
              <a:buAutoNum type="arabicPeriod"/>
            </a:pPr>
            <a:r>
              <a:rPr lang="en-GB" sz="3400" dirty="0" smtClean="0">
                <a:solidFill>
                  <a:schemeClr val="bg1"/>
                </a:solidFill>
                <a:latin typeface="Gisha" panose="020B0502040204020203" pitchFamily="34" charset="-79"/>
                <a:cs typeface="Gisha" panose="020B0502040204020203" pitchFamily="34" charset="-79"/>
              </a:rPr>
              <a:t> Police professionalisation agenda.</a:t>
            </a:r>
          </a:p>
          <a:p>
            <a:endParaRPr lang="en-GB" sz="2800" dirty="0"/>
          </a:p>
          <a:p>
            <a:endParaRPr lang="en-GB" sz="2800" dirty="0"/>
          </a:p>
        </p:txBody>
      </p:sp>
    </p:spTree>
    <p:extLst>
      <p:ext uri="{BB962C8B-B14F-4D97-AF65-F5344CB8AC3E}">
        <p14:creationId xmlns:p14="http://schemas.microsoft.com/office/powerpoint/2010/main" val="3345255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Ppt000000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1274</TotalTime>
  <Words>2456</Words>
  <Application>Microsoft Office PowerPoint</Application>
  <PresentationFormat>Custom</PresentationFormat>
  <Paragraphs>1372</Paragraphs>
  <Slides>31</Slides>
  <Notes>31</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Office Theme</vt:lpstr>
      <vt:lpstr>Ppt0000002</vt:lpstr>
      <vt:lpstr>                           Are UK universities more ethical than police organisations?     4th Annual CCPR Conference ‘Austerity and Ethics: a paradox for professionalism’  Richard Heslop, Bournemouth University, UK  19 – 20 June 2019       </vt:lpstr>
      <vt:lpstr>                                </vt:lpstr>
      <vt:lpstr>                                 “I just had to get this off my chest. Academics talk about how the police need to change, but guys, have you thought about where you are working? Give us a break”.     Professor David H. Bayley (quoted in Heslop, 2015: 522)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dc:creator>
  <cp:lastModifiedBy>Richard,Heslop</cp:lastModifiedBy>
  <cp:revision>164</cp:revision>
  <cp:lastPrinted>2019-06-14T11:02:00Z</cp:lastPrinted>
  <dcterms:created xsi:type="dcterms:W3CDTF">2019-06-12T08:35:39Z</dcterms:created>
  <dcterms:modified xsi:type="dcterms:W3CDTF">2019-06-26T09:02:06Z</dcterms:modified>
</cp:coreProperties>
</file>