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9"/>
  </p:notesMasterIdLst>
  <p:handoutMasterIdLst>
    <p:handoutMasterId r:id="rId40"/>
  </p:handoutMasterIdLst>
  <p:sldIdLst>
    <p:sldId id="269" r:id="rId5"/>
    <p:sldId id="905" r:id="rId6"/>
    <p:sldId id="902" r:id="rId7"/>
    <p:sldId id="278" r:id="rId8"/>
    <p:sldId id="592" r:id="rId9"/>
    <p:sldId id="303" r:id="rId10"/>
    <p:sldId id="284" r:id="rId11"/>
    <p:sldId id="596" r:id="rId12"/>
    <p:sldId id="597" r:id="rId13"/>
    <p:sldId id="280" r:id="rId14"/>
    <p:sldId id="327" r:id="rId15"/>
    <p:sldId id="308" r:id="rId16"/>
    <p:sldId id="330" r:id="rId17"/>
    <p:sldId id="600" r:id="rId18"/>
    <p:sldId id="594" r:id="rId19"/>
    <p:sldId id="595" r:id="rId20"/>
    <p:sldId id="583" r:id="rId21"/>
    <p:sldId id="598" r:id="rId22"/>
    <p:sldId id="351" r:id="rId23"/>
    <p:sldId id="445" r:id="rId24"/>
    <p:sldId id="297" r:id="rId25"/>
    <p:sldId id="298" r:id="rId26"/>
    <p:sldId id="419" r:id="rId27"/>
    <p:sldId id="353" r:id="rId28"/>
    <p:sldId id="589" r:id="rId29"/>
    <p:sldId id="588" r:id="rId30"/>
    <p:sldId id="590" r:id="rId31"/>
    <p:sldId id="599" r:id="rId32"/>
    <p:sldId id="302" r:id="rId33"/>
    <p:sldId id="358" r:id="rId34"/>
    <p:sldId id="359" r:id="rId35"/>
    <p:sldId id="360" r:id="rId36"/>
    <p:sldId id="587" r:id="rId37"/>
    <p:sldId id="273" r:id="rId38"/>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charset="0"/>
        <a:ea typeface="ＭＳ Ｐゴシック" charset="-128"/>
        <a:cs typeface="+mn-cs"/>
      </a:defRPr>
    </a:lvl1pPr>
    <a:lvl2pPr marL="457200" algn="l" rtl="0" eaLnBrk="0" fontAlgn="base" hangingPunct="0">
      <a:spcBef>
        <a:spcPct val="0"/>
      </a:spcBef>
      <a:spcAft>
        <a:spcPct val="0"/>
      </a:spcAft>
      <a:defRPr kern="1200">
        <a:solidFill>
          <a:schemeClr val="tx1"/>
        </a:solidFill>
        <a:latin typeface="Calibri" charset="0"/>
        <a:ea typeface="ＭＳ Ｐゴシック" charset="-128"/>
        <a:cs typeface="+mn-cs"/>
      </a:defRPr>
    </a:lvl2pPr>
    <a:lvl3pPr marL="914400" algn="l" rtl="0" eaLnBrk="0" fontAlgn="base" hangingPunct="0">
      <a:spcBef>
        <a:spcPct val="0"/>
      </a:spcBef>
      <a:spcAft>
        <a:spcPct val="0"/>
      </a:spcAft>
      <a:defRPr kern="1200">
        <a:solidFill>
          <a:schemeClr val="tx1"/>
        </a:solidFill>
        <a:latin typeface="Calibri" charset="0"/>
        <a:ea typeface="ＭＳ Ｐゴシック" charset="-128"/>
        <a:cs typeface="+mn-cs"/>
      </a:defRPr>
    </a:lvl3pPr>
    <a:lvl4pPr marL="1371600" algn="l" rtl="0" eaLnBrk="0" fontAlgn="base" hangingPunct="0">
      <a:spcBef>
        <a:spcPct val="0"/>
      </a:spcBef>
      <a:spcAft>
        <a:spcPct val="0"/>
      </a:spcAft>
      <a:defRPr kern="1200">
        <a:solidFill>
          <a:schemeClr val="tx1"/>
        </a:solidFill>
        <a:latin typeface="Calibri" charset="0"/>
        <a:ea typeface="ＭＳ Ｐゴシック" charset="-128"/>
        <a:cs typeface="+mn-cs"/>
      </a:defRPr>
    </a:lvl4pPr>
    <a:lvl5pPr marL="1828800" algn="l" rtl="0" eaLnBrk="0" fontAlgn="base" hangingPunct="0">
      <a:spcBef>
        <a:spcPct val="0"/>
      </a:spcBef>
      <a:spcAft>
        <a:spcPct val="0"/>
      </a:spcAft>
      <a:defRPr kern="1200">
        <a:solidFill>
          <a:schemeClr val="tx1"/>
        </a:solidFill>
        <a:latin typeface="Calibri" charset="0"/>
        <a:ea typeface="ＭＳ Ｐゴシック" charset="-128"/>
        <a:cs typeface="+mn-cs"/>
      </a:defRPr>
    </a:lvl5pPr>
    <a:lvl6pPr marL="2286000" algn="l" defTabSz="914400" rtl="0" eaLnBrk="1" latinLnBrk="0" hangingPunct="1">
      <a:defRPr kern="1200">
        <a:solidFill>
          <a:schemeClr val="tx1"/>
        </a:solidFill>
        <a:latin typeface="Calibri" charset="0"/>
        <a:ea typeface="ＭＳ Ｐゴシック" charset="-128"/>
        <a:cs typeface="+mn-cs"/>
      </a:defRPr>
    </a:lvl6pPr>
    <a:lvl7pPr marL="2743200" algn="l" defTabSz="914400" rtl="0" eaLnBrk="1" latinLnBrk="0" hangingPunct="1">
      <a:defRPr kern="1200">
        <a:solidFill>
          <a:schemeClr val="tx1"/>
        </a:solidFill>
        <a:latin typeface="Calibri" charset="0"/>
        <a:ea typeface="ＭＳ Ｐゴシック" charset="-128"/>
        <a:cs typeface="+mn-cs"/>
      </a:defRPr>
    </a:lvl7pPr>
    <a:lvl8pPr marL="3200400" algn="l" defTabSz="914400" rtl="0" eaLnBrk="1" latinLnBrk="0" hangingPunct="1">
      <a:defRPr kern="1200">
        <a:solidFill>
          <a:schemeClr val="tx1"/>
        </a:solidFill>
        <a:latin typeface="Calibri" charset="0"/>
        <a:ea typeface="ＭＳ Ｐゴシック" charset="-128"/>
        <a:cs typeface="+mn-cs"/>
      </a:defRPr>
    </a:lvl8pPr>
    <a:lvl9pPr marL="3657600" algn="l" defTabSz="914400" rtl="0" eaLnBrk="1" latinLnBrk="0" hangingPunct="1">
      <a:defRPr kern="1200">
        <a:solidFill>
          <a:schemeClr val="tx1"/>
        </a:solidFill>
        <a:latin typeface="Calibri"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8DA3"/>
    <a:srgbClr val="0091BD"/>
    <a:srgbClr val="FFFFFF"/>
    <a:srgbClr val="FF6B00"/>
    <a:srgbClr val="FFC700"/>
    <a:srgbClr val="00C1DE"/>
    <a:srgbClr val="FF3EFF"/>
    <a:srgbClr val="002B49"/>
    <a:srgbClr val="333E48"/>
    <a:srgbClr val="333E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50"/>
    <p:restoredTop sz="96327"/>
  </p:normalViewPr>
  <p:slideViewPr>
    <p:cSldViewPr snapToGrid="0">
      <p:cViewPr varScale="1">
        <p:scale>
          <a:sx n="116" d="100"/>
          <a:sy n="116" d="100"/>
        </p:scale>
        <p:origin x="224" y="344"/>
      </p:cViewPr>
      <p:guideLst>
        <p:guide orient="horz" pos="2160"/>
        <p:guide pos="3840"/>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00" d="100"/>
        <a:sy n="100" d="100"/>
      </p:scale>
      <p:origin x="0" y="0"/>
    </p:cViewPr>
  </p:sorterViewPr>
  <p:notesViewPr>
    <p:cSldViewPr snapToGrid="0">
      <p:cViewPr varScale="1">
        <p:scale>
          <a:sx n="169" d="100"/>
          <a:sy n="169" d="100"/>
        </p:scale>
        <p:origin x="5400"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mn-lt"/>
                <a:ea typeface="+mn-ea"/>
                <a:cs typeface="+mn-cs"/>
              </a:defRPr>
            </a:pPr>
            <a:r>
              <a:rPr lang="en-US" sz="1800" dirty="0">
                <a:solidFill>
                  <a:schemeClr val="tx1"/>
                </a:solidFill>
              </a:rPr>
              <a:t>Counterfeit Goods Seizures by Units </a:t>
            </a:r>
            <a:r>
              <a:rPr lang="en-US" sz="1800" baseline="30000" dirty="0">
                <a:solidFill>
                  <a:schemeClr val="tx1"/>
                </a:solidFill>
              </a:rPr>
              <a:t>**</a:t>
            </a:r>
          </a:p>
        </c:rich>
      </c:tx>
      <c:layout>
        <c:manualLayout>
          <c:xMode val="edge"/>
          <c:yMode val="edge"/>
          <c:x val="0.248773835718405"/>
          <c:y val="4.6279325619773201E-2"/>
        </c:manualLayout>
      </c:layout>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42807386888096999"/>
          <c:y val="0.16488794173438601"/>
          <c:w val="0.48665012748028103"/>
          <c:h val="0.65760333481651501"/>
        </c:manualLayout>
      </c:layout>
      <c:barChart>
        <c:barDir val="bar"/>
        <c:grouping val="clustered"/>
        <c:varyColors val="0"/>
        <c:ser>
          <c:idx val="0"/>
          <c:order val="0"/>
          <c:tx>
            <c:strRef>
              <c:f>Sheet1!$B$1</c:f>
              <c:strCache>
                <c:ptCount val="1"/>
                <c:pt idx="0">
                  <c:v>Counterfeit Goods</c:v>
                </c:pt>
              </c:strCache>
            </c:strRef>
          </c:tx>
          <c:spPr>
            <a:solidFill>
              <a:schemeClr val="accent1"/>
            </a:solidFill>
            <a:ln>
              <a:noFill/>
            </a:ln>
            <a:effectLst/>
          </c:spPr>
          <c:invertIfNegative val="0"/>
          <c:dPt>
            <c:idx val="5"/>
            <c:invertIfNegative val="0"/>
            <c:bubble3D val="0"/>
            <c:spPr>
              <a:solidFill>
                <a:srgbClr val="FF0000"/>
              </a:solidFill>
              <a:ln>
                <a:noFill/>
              </a:ln>
              <a:effectLst/>
            </c:spPr>
            <c:extLst>
              <c:ext xmlns:c16="http://schemas.microsoft.com/office/drawing/2014/chart" uri="{C3380CC4-5D6E-409C-BE32-E72D297353CC}">
                <c16:uniqueId val="{00000001-9B2E-4BCB-88B4-981988131C0C}"/>
              </c:ext>
            </c:extLst>
          </c:dPt>
          <c:dPt>
            <c:idx val="7"/>
            <c:invertIfNegative val="0"/>
            <c:bubble3D val="0"/>
            <c:spPr>
              <a:solidFill>
                <a:srgbClr val="FF0000"/>
              </a:solidFill>
              <a:ln>
                <a:noFill/>
              </a:ln>
              <a:effectLst/>
            </c:spPr>
            <c:extLst>
              <c:ext xmlns:c16="http://schemas.microsoft.com/office/drawing/2014/chart" uri="{C3380CC4-5D6E-409C-BE32-E72D297353CC}">
                <c16:uniqueId val="{00000003-9B2E-4BCB-88B4-981988131C0C}"/>
              </c:ext>
            </c:extLst>
          </c:dPt>
          <c:cat>
            <c:strRef>
              <c:f>Sheet1!$A$2:$A$12</c:f>
              <c:strCache>
                <c:ptCount val="11"/>
                <c:pt idx="0">
                  <c:v>Jewellery (71)</c:v>
                </c:pt>
                <c:pt idx="1">
                  <c:v>Pharmaceuticals (30)</c:v>
                </c:pt>
                <c:pt idx="2">
                  <c:v>Toys (95)</c:v>
                </c:pt>
                <c:pt idx="3">
                  <c:v>Perfumery and cosmetics (33)</c:v>
                </c:pt>
                <c:pt idx="4">
                  <c:v>Clothing, non knitted or crocheted (62)</c:v>
                </c:pt>
                <c:pt idx="5">
                  <c:v>Instruments, optical, medical etc. (90)</c:v>
                </c:pt>
                <c:pt idx="6">
                  <c:v>Watches (91)</c:v>
                </c:pt>
                <c:pt idx="7">
                  <c:v>Electrical machinery and equipment (85)</c:v>
                </c:pt>
                <c:pt idx="8">
                  <c:v>Articles of leather (42)</c:v>
                </c:pt>
                <c:pt idx="9">
                  <c:v>Clothing, knitted or crocheted (61)</c:v>
                </c:pt>
                <c:pt idx="10">
                  <c:v>Footwear (64)</c:v>
                </c:pt>
              </c:strCache>
            </c:strRef>
          </c:cat>
          <c:val>
            <c:numRef>
              <c:f>Sheet1!$B$2:$B$12</c:f>
              <c:numCache>
                <c:formatCode>General</c:formatCode>
                <c:ptCount val="11"/>
                <c:pt idx="0">
                  <c:v>2415</c:v>
                </c:pt>
                <c:pt idx="1">
                  <c:v>2444</c:v>
                </c:pt>
                <c:pt idx="2">
                  <c:v>3499</c:v>
                </c:pt>
                <c:pt idx="3">
                  <c:v>4857</c:v>
                </c:pt>
                <c:pt idx="4">
                  <c:v>5601</c:v>
                </c:pt>
                <c:pt idx="5">
                  <c:v>5722</c:v>
                </c:pt>
                <c:pt idx="6">
                  <c:v>6927</c:v>
                </c:pt>
                <c:pt idx="7">
                  <c:v>15907</c:v>
                </c:pt>
                <c:pt idx="8">
                  <c:v>17960</c:v>
                </c:pt>
                <c:pt idx="9">
                  <c:v>17995</c:v>
                </c:pt>
                <c:pt idx="10">
                  <c:v>27119</c:v>
                </c:pt>
              </c:numCache>
            </c:numRef>
          </c:val>
          <c:extLst>
            <c:ext xmlns:c16="http://schemas.microsoft.com/office/drawing/2014/chart" uri="{C3380CC4-5D6E-409C-BE32-E72D297353CC}">
              <c16:uniqueId val="{00000004-9B2E-4BCB-88B4-981988131C0C}"/>
            </c:ext>
          </c:extLst>
        </c:ser>
        <c:dLbls>
          <c:showLegendKey val="0"/>
          <c:showVal val="0"/>
          <c:showCatName val="0"/>
          <c:showSerName val="0"/>
          <c:showPercent val="0"/>
          <c:showBubbleSize val="0"/>
        </c:dLbls>
        <c:gapWidth val="182"/>
        <c:axId val="45401984"/>
        <c:axId val="45403520"/>
      </c:barChart>
      <c:catAx>
        <c:axId val="454019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5403520"/>
        <c:crosses val="autoZero"/>
        <c:auto val="1"/>
        <c:lblAlgn val="ctr"/>
        <c:lblOffset val="100"/>
        <c:noMultiLvlLbl val="0"/>
      </c:catAx>
      <c:valAx>
        <c:axId val="454035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45401984"/>
        <c:crosses val="autoZero"/>
        <c:crossBetween val="between"/>
      </c:valAx>
      <c:spPr>
        <a:noFill/>
        <a:ln>
          <a:noFill/>
        </a:ln>
        <a:effectLst/>
      </c:spPr>
    </c:plotArea>
    <c:plotVisOnly val="1"/>
    <c:dispBlanksAs val="gap"/>
    <c:showDLblsOverMax val="0"/>
  </c:chart>
  <c:spPr>
    <a:noFill/>
    <a:ln>
      <a:noFill/>
    </a:ln>
    <a:effectLst/>
  </c:spPr>
  <c:txPr>
    <a:bodyPr/>
    <a:lstStyle/>
    <a:p>
      <a:pPr>
        <a:defRPr sz="8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ea typeface="ＭＳ Ｐゴシック" charset="0"/>
                <a:cs typeface="ＭＳ Ｐゴシック" charset="0"/>
              </a:defRPr>
            </a:lvl1pPr>
          </a:lstStyle>
          <a:p>
            <a:pPr>
              <a:defRPr/>
            </a:pPr>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F7AB0B58-5508-3042-8996-5B43BE0A46B2}" type="datetimeFigureOut">
              <a:rPr lang="en-US" altLang="en-US"/>
              <a:pPr>
                <a:defRPr/>
              </a:pPr>
              <a:t>1/20/20</a:t>
            </a:fld>
            <a:endParaRPr lang="en-US" alt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ea typeface="ＭＳ Ｐゴシック" charset="0"/>
                <a:cs typeface="ＭＳ Ｐゴシック" charset="0"/>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D82C1E2E-6937-F341-82C9-FFE9305907EC}" type="slidenum">
              <a:rPr lang="en-US" altLang="en-US"/>
              <a:pPr>
                <a:defRPr/>
              </a:pPr>
              <a:t>‹#›</a:t>
            </a:fld>
            <a:endParaRPr lang="en-US" altLang="en-US" dirty="0"/>
          </a:p>
        </p:txBody>
      </p:sp>
    </p:spTree>
    <p:extLst>
      <p:ext uri="{BB962C8B-B14F-4D97-AF65-F5344CB8AC3E}">
        <p14:creationId xmlns:p14="http://schemas.microsoft.com/office/powerpoint/2010/main" val="16302189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ea typeface="ＭＳ Ｐゴシック" charset="0"/>
                <a:cs typeface="ＭＳ Ｐゴシック" charset="0"/>
              </a:defRPr>
            </a:lvl1pPr>
          </a:lstStyle>
          <a:p>
            <a:pPr>
              <a:defRPr/>
            </a:pPr>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832AF781-A6A6-3148-BC79-F35D0214ADF0}" type="datetimeFigureOut">
              <a:rPr lang="en-US" altLang="en-US"/>
              <a:pPr>
                <a:defRPr/>
              </a:pPr>
              <a:t>1/20/20</a:t>
            </a:fld>
            <a:endParaRPr lang="en-US" alt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4092034B-F6F6-FC48-9C15-FC137739BF57}" type="slidenum">
              <a:rPr lang="en-US" altLang="en-US"/>
              <a:pPr>
                <a:defRPr/>
              </a:pPr>
              <a:t>‹#›</a:t>
            </a:fld>
            <a:endParaRPr lang="en-US" altLang="en-US" dirty="0"/>
          </a:p>
        </p:txBody>
      </p:sp>
    </p:spTree>
    <p:extLst>
      <p:ext uri="{BB962C8B-B14F-4D97-AF65-F5344CB8AC3E}">
        <p14:creationId xmlns:p14="http://schemas.microsoft.com/office/powerpoint/2010/main" val="21419586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 Trillion devices created between 2017 and 2035 according to Arm</a:t>
            </a:r>
          </a:p>
          <a:p>
            <a:r>
              <a:rPr lang="en-GB" dirty="0"/>
              <a:t>Over $5T global GDP impact according to Arm – Arm TechCon 2018</a:t>
            </a:r>
          </a:p>
        </p:txBody>
      </p:sp>
      <p:sp>
        <p:nvSpPr>
          <p:cNvPr id="4" name="Slide Number Placeholder 3"/>
          <p:cNvSpPr>
            <a:spLocks noGrp="1"/>
          </p:cNvSpPr>
          <p:nvPr>
            <p:ph type="sldNum" sz="quarter" idx="5"/>
          </p:nvPr>
        </p:nvSpPr>
        <p:spPr/>
        <p:txBody>
          <a:bodyPr/>
          <a:lstStyle/>
          <a:p>
            <a:fld id="{659D1CDE-8CB5-484D-82AF-BEDA611BACFC}" type="slidenum">
              <a:rPr lang="en-GB" smtClean="0"/>
              <a:t>3</a:t>
            </a:fld>
            <a:endParaRPr lang="en-GB" dirty="0"/>
          </a:p>
        </p:txBody>
      </p:sp>
    </p:spTree>
    <p:extLst>
      <p:ext uri="{BB962C8B-B14F-4D97-AF65-F5344CB8AC3E}">
        <p14:creationId xmlns:p14="http://schemas.microsoft.com/office/powerpoint/2010/main" val="3275930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fld id="{95EF8C22-0428-42DF-ACB2-35A2C5219C4C}" type="slidenum">
              <a:rPr lang="sv-SE" smtClean="0"/>
              <a:t>11</a:t>
            </a:fld>
            <a:endParaRPr lang="sv-SE"/>
          </a:p>
        </p:txBody>
      </p:sp>
    </p:spTree>
    <p:extLst>
      <p:ext uri="{BB962C8B-B14F-4D97-AF65-F5344CB8AC3E}">
        <p14:creationId xmlns:p14="http://schemas.microsoft.com/office/powerpoint/2010/main" val="3439771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59D1CDE-8CB5-484D-82AF-BEDA611BACFC}" type="slidenum">
              <a:rPr lang="en-GB" smtClean="0"/>
              <a:t>20</a:t>
            </a:fld>
            <a:endParaRPr lang="en-GB" dirty="0"/>
          </a:p>
        </p:txBody>
      </p:sp>
    </p:spTree>
    <p:extLst>
      <p:ext uri="{BB962C8B-B14F-4D97-AF65-F5344CB8AC3E}">
        <p14:creationId xmlns:p14="http://schemas.microsoft.com/office/powerpoint/2010/main" val="3871985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your traditional software</a:t>
            </a:r>
            <a:r>
              <a:rPr lang="en-US" baseline="0" dirty="0"/>
              <a:t> development workflow, the requirements are elicited, then the application is developed, debugged, then released.  At this point, it goes in a maintenance mode where bugs are identified and bug fixes released.  You need to have a high degree of trust in your contract manufacturer that the night shift won’t make a huge production run of grey-market goods for which you never see the revenue.</a:t>
            </a:r>
          </a:p>
          <a:p>
            <a:endParaRPr lang="en-US" dirty="0"/>
          </a:p>
        </p:txBody>
      </p:sp>
      <p:sp>
        <p:nvSpPr>
          <p:cNvPr id="4" name="Slide Number Placeholder 3"/>
          <p:cNvSpPr>
            <a:spLocks noGrp="1"/>
          </p:cNvSpPr>
          <p:nvPr>
            <p:ph type="sldNum" sz="quarter" idx="10"/>
          </p:nvPr>
        </p:nvSpPr>
        <p:spPr/>
        <p:txBody>
          <a:bodyPr/>
          <a:lstStyle/>
          <a:p>
            <a:fld id="{D64930CA-8A52-4ABE-BD67-039B863F4275}" type="slidenum">
              <a:rPr lang="en-US" smtClean="0"/>
              <a:t>21</a:t>
            </a:fld>
            <a:endParaRPr lang="en-US"/>
          </a:p>
        </p:txBody>
      </p:sp>
    </p:spTree>
    <p:extLst>
      <p:ext uri="{BB962C8B-B14F-4D97-AF65-F5344CB8AC3E}">
        <p14:creationId xmlns:p14="http://schemas.microsoft.com/office/powerpoint/2010/main" val="130297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secure workflow,</a:t>
            </a:r>
            <a:r>
              <a:rPr lang="en-US" baseline="0" dirty="0"/>
              <a:t> many aspects are the same for the software developer, but the board first undergoes provisioning: the Embedded Trust user develops a security context, configures and builds a Secure Boot Manager, then uses these two things to provision individual boards with unique keys and certificates as well as the SBM.  This is all locked away in the secure area of flash at provision-time.  For the firmware developer, they only have to make a couple of small changes to their project once per project: they need to enable security with the context given to them by the Embedded Trust user, and they need to adjust the start address and vector table of their application to match where the SBM expects it to be when the device boots up.  When you are ready for production, the Embedded Trust user creates a production export for delivery to your contract manufacturer which only allows them to provision a certain number of devices.</a:t>
            </a:r>
            <a:endParaRPr lang="en-US" dirty="0"/>
          </a:p>
        </p:txBody>
      </p:sp>
      <p:sp>
        <p:nvSpPr>
          <p:cNvPr id="4" name="Slide Number Placeholder 3"/>
          <p:cNvSpPr>
            <a:spLocks noGrp="1"/>
          </p:cNvSpPr>
          <p:nvPr>
            <p:ph type="sldNum" sz="quarter" idx="10"/>
          </p:nvPr>
        </p:nvSpPr>
        <p:spPr/>
        <p:txBody>
          <a:bodyPr/>
          <a:lstStyle/>
          <a:p>
            <a:fld id="{D64930CA-8A52-4ABE-BD67-039B863F4275}" type="slidenum">
              <a:rPr lang="en-US" smtClean="0"/>
              <a:t>22</a:t>
            </a:fld>
            <a:endParaRPr lang="en-US"/>
          </a:p>
        </p:txBody>
      </p:sp>
    </p:spTree>
    <p:extLst>
      <p:ext uri="{BB962C8B-B14F-4D97-AF65-F5344CB8AC3E}">
        <p14:creationId xmlns:p14="http://schemas.microsoft.com/office/powerpoint/2010/main" val="16731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fld id="{659D1CDE-8CB5-484D-82AF-BEDA611BACFC}" type="slidenum">
              <a:rPr lang="en-GB" smtClean="0">
                <a:solidFill>
                  <a:prstClr val="black"/>
                </a:solidFill>
              </a:rPr>
              <a:pPr/>
              <a:t>33</a:t>
            </a:fld>
            <a:endParaRPr lang="en-GB" dirty="0">
              <a:solidFill>
                <a:prstClr val="black"/>
              </a:solidFill>
            </a:endParaRPr>
          </a:p>
        </p:txBody>
      </p:sp>
    </p:spTree>
    <p:extLst>
      <p:ext uri="{BB962C8B-B14F-4D97-AF65-F5344CB8AC3E}">
        <p14:creationId xmlns:p14="http://schemas.microsoft.com/office/powerpoint/2010/main" val="1975257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Column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4" name="Text Placeholder 2"/>
          <p:cNvSpPr>
            <a:spLocks noGrp="1"/>
          </p:cNvSpPr>
          <p:nvPr>
            <p:ph idx="1"/>
          </p:nvPr>
        </p:nvSpPr>
        <p:spPr>
          <a:xfrm>
            <a:off x="419101" y="1722871"/>
            <a:ext cx="11353798" cy="3714750"/>
          </a:xfrm>
          <a:prstGeom prst="rect">
            <a:avLst/>
          </a:prstGeom>
        </p:spPr>
        <p:txBody>
          <a:bodyPr/>
          <a:lstStyle>
            <a:lvl1pPr marL="0" indent="0">
              <a:buNone/>
              <a:defRPr>
                <a:solidFill>
                  <a:schemeClr val="tx2"/>
                </a:solidFill>
              </a:defRPr>
            </a:lvl1pPr>
            <a:lvl2pPr>
              <a:buClr>
                <a:srgbClr val="00C1DE"/>
              </a:buClr>
              <a:defRPr>
                <a:solidFill>
                  <a:schemeClr val="tx2"/>
                </a:solidFill>
              </a:defRPr>
            </a:lvl2pPr>
            <a:lvl3pPr>
              <a:buClr>
                <a:srgbClr val="00C1DE"/>
              </a:buClr>
              <a:defRPr>
                <a:solidFill>
                  <a:schemeClr val="tx2"/>
                </a:solidFill>
              </a:defRPr>
            </a:lvl3pPr>
            <a:lvl4pPr>
              <a:buClr>
                <a:srgbClr val="00C1DE"/>
              </a:buClr>
              <a:defRPr>
                <a:solidFill>
                  <a:schemeClr val="tx2"/>
                </a:solidFill>
              </a:defRPr>
            </a:lvl4pPr>
            <a:lvl5pPr>
              <a:buClr>
                <a:srgbClr val="00C1DE"/>
              </a:buClr>
              <a:defRPr>
                <a:solidFill>
                  <a:schemeClr val="tx2"/>
                </a:solidFill>
              </a:defRPr>
            </a:lvl5pPr>
            <a:lvl6pPr>
              <a:buClr>
                <a:srgbClr val="00C1DE"/>
              </a:buClr>
              <a:defRPr>
                <a:solidFill>
                  <a:schemeClr val="tx2"/>
                </a:solidFill>
              </a:defRPr>
            </a:lvl6pPr>
            <a:lvl7pPr>
              <a:buClr>
                <a:srgbClr val="00C1DE"/>
              </a:buClr>
              <a:defRPr>
                <a:solidFill>
                  <a:schemeClr val="tx2"/>
                </a:solidFill>
              </a:defRPr>
            </a:lvl7pPr>
            <a:lvl8pPr>
              <a:buClr>
                <a:srgbClr val="00C1DE"/>
              </a:buClr>
              <a:defRPr>
                <a:solidFill>
                  <a:schemeClr val="tx2"/>
                </a:solidFill>
              </a:defRPr>
            </a:lvl8pPr>
            <a:lvl9pPr>
              <a:buClr>
                <a:srgbClr val="00C1DE"/>
              </a:buClr>
              <a:defRPr>
                <a:solidFill>
                  <a:schemeClr val="tx2"/>
                </a:solidFill>
              </a:defRPr>
            </a:lvl9p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5" name="Text Placeholder 43">
            <a:extLst>
              <a:ext uri="{FF2B5EF4-FFF2-40B4-BE49-F238E27FC236}">
                <a16:creationId xmlns:a16="http://schemas.microsoft.com/office/drawing/2014/main" id="{7D99579C-445D-9D4C-A823-9352B2E19BB7}"/>
              </a:ext>
            </a:extLst>
          </p:cNvPr>
          <p:cNvSpPr>
            <a:spLocks noGrp="1"/>
          </p:cNvSpPr>
          <p:nvPr>
            <p:ph type="body" sz="quarter" idx="13"/>
          </p:nvPr>
        </p:nvSpPr>
        <p:spPr>
          <a:xfrm>
            <a:off x="419100" y="1040826"/>
            <a:ext cx="11353799" cy="344488"/>
          </a:xfrm>
        </p:spPr>
        <p:txBody>
          <a:bodyPr/>
          <a:lstStyle>
            <a:lvl1pPr marL="0" indent="0">
              <a:spcAft>
                <a:spcPts val="0"/>
              </a:spcAft>
              <a:buNone/>
              <a:defRPr sz="2400">
                <a:solidFill>
                  <a:schemeClr val="accent1"/>
                </a:solidFill>
              </a:defRPr>
            </a:lvl1pPr>
          </a:lstStyle>
          <a:p>
            <a:pPr lvl="0"/>
            <a:r>
              <a:rPr lang="en-US" dirty="0"/>
              <a:t>Edit Master text styles</a:t>
            </a:r>
          </a:p>
        </p:txBody>
      </p:sp>
    </p:spTree>
    <p:extLst>
      <p:ext uri="{BB962C8B-B14F-4D97-AF65-F5344CB8AC3E}">
        <p14:creationId xmlns:p14="http://schemas.microsoft.com/office/powerpoint/2010/main" val="1492801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10" name="Picture Placeholder 9"/>
          <p:cNvSpPr>
            <a:spLocks noGrp="1"/>
          </p:cNvSpPr>
          <p:nvPr>
            <p:ph type="pic" sz="quarter" idx="10" hasCustomPrompt="1"/>
          </p:nvPr>
        </p:nvSpPr>
        <p:spPr>
          <a:xfrm>
            <a:off x="430675" y="1726075"/>
            <a:ext cx="11353800" cy="4014788"/>
          </a:xfrm>
        </p:spPr>
        <p:txBody>
          <a:bodyPr/>
          <a:lstStyle/>
          <a:p>
            <a:r>
              <a:rPr lang="en-US" dirty="0"/>
              <a:t>Click to add a picture</a:t>
            </a:r>
          </a:p>
        </p:txBody>
      </p:sp>
    </p:spTree>
    <p:extLst>
      <p:ext uri="{BB962C8B-B14F-4D97-AF65-F5344CB8AC3E}">
        <p14:creationId xmlns:p14="http://schemas.microsoft.com/office/powerpoint/2010/main" val="887745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Column Slide w/ Sub">
    <p:spTree>
      <p:nvGrpSpPr>
        <p:cNvPr id="1" name=""/>
        <p:cNvGrpSpPr/>
        <p:nvPr/>
      </p:nvGrpSpPr>
      <p:grpSpPr>
        <a:xfrm>
          <a:off x="0" y="0"/>
          <a:ext cx="0" cy="0"/>
          <a:chOff x="0" y="0"/>
          <a:chExt cx="0" cy="0"/>
        </a:xfrm>
      </p:grpSpPr>
      <p:sp>
        <p:nvSpPr>
          <p:cNvPr id="2" name="Title 1"/>
          <p:cNvSpPr>
            <a:spLocks noGrp="1"/>
          </p:cNvSpPr>
          <p:nvPr>
            <p:ph type="title"/>
          </p:nvPr>
        </p:nvSpPr>
        <p:spPr>
          <a:xfrm>
            <a:off x="419100" y="295275"/>
            <a:ext cx="11353799" cy="666750"/>
          </a:xfrm>
        </p:spPr>
        <p:txBody>
          <a:bodyPr/>
          <a:lstStyle>
            <a:lvl1pPr>
              <a:defRPr>
                <a:solidFill>
                  <a:schemeClr val="tx2"/>
                </a:solidFill>
              </a:defRPr>
            </a:lvl1pPr>
          </a:lstStyle>
          <a:p>
            <a:r>
              <a:rPr lang="en-US" dirty="0"/>
              <a:t>Click to edit Master title style</a:t>
            </a:r>
          </a:p>
        </p:txBody>
      </p:sp>
      <p:sp>
        <p:nvSpPr>
          <p:cNvPr id="44" name="Text Placeholder 43"/>
          <p:cNvSpPr>
            <a:spLocks noGrp="1"/>
          </p:cNvSpPr>
          <p:nvPr>
            <p:ph type="body" sz="quarter" idx="13"/>
          </p:nvPr>
        </p:nvSpPr>
        <p:spPr>
          <a:xfrm>
            <a:off x="419100" y="1040826"/>
            <a:ext cx="11353799" cy="344488"/>
          </a:xfrm>
        </p:spPr>
        <p:txBody>
          <a:bodyPr/>
          <a:lstStyle>
            <a:lvl1pPr marL="0" indent="0">
              <a:buNone/>
              <a:defRPr lang="en-US" sz="2400">
                <a:solidFill>
                  <a:schemeClr val="accent1"/>
                </a:solidFill>
              </a:defRPr>
            </a:lvl1pPr>
          </a:lstStyle>
          <a:p>
            <a:pPr lvl="0"/>
            <a:r>
              <a:rPr lang="en-US" dirty="0"/>
              <a:t>Edit Master text styles</a:t>
            </a:r>
          </a:p>
        </p:txBody>
      </p:sp>
      <p:sp>
        <p:nvSpPr>
          <p:cNvPr id="7" name="Text Placeholder 2"/>
          <p:cNvSpPr>
            <a:spLocks noGrp="1"/>
          </p:cNvSpPr>
          <p:nvPr>
            <p:ph idx="1"/>
          </p:nvPr>
        </p:nvSpPr>
        <p:spPr>
          <a:xfrm>
            <a:off x="419100" y="1714500"/>
            <a:ext cx="11353799" cy="4087104"/>
          </a:xfrm>
          <a:prstGeom prst="rect">
            <a:avLst/>
          </a:prstGeom>
        </p:spPr>
        <p:txBody>
          <a:bodyPr/>
          <a:lstStyle>
            <a:lvl1pPr marL="0" indent="0">
              <a:buNone/>
              <a:defRPr>
                <a:solidFill>
                  <a:schemeClr val="tx2"/>
                </a:solidFill>
              </a:defRPr>
            </a:lvl1pPr>
            <a:lvl2pPr>
              <a:buClr>
                <a:srgbClr val="00C1DE"/>
              </a:buClr>
              <a:defRPr>
                <a:solidFill>
                  <a:schemeClr val="tx2"/>
                </a:solidFill>
              </a:defRPr>
            </a:lvl2pPr>
            <a:lvl3pPr>
              <a:buClr>
                <a:srgbClr val="00C1DE"/>
              </a:buClr>
              <a:defRPr>
                <a:solidFill>
                  <a:schemeClr val="tx2"/>
                </a:solidFill>
              </a:defRPr>
            </a:lvl3pPr>
            <a:lvl4pPr>
              <a:buClr>
                <a:srgbClr val="00C1DE"/>
              </a:buClr>
              <a:defRPr>
                <a:solidFill>
                  <a:schemeClr val="tx2"/>
                </a:solidFill>
              </a:defRPr>
            </a:lvl4pPr>
            <a:lvl5pPr>
              <a:buClr>
                <a:srgbClr val="00C1DE"/>
              </a:buClr>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867172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rge Quote_1">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D8F4B5-DA05-AC4E-8F03-BEF7DDB33E7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2064" y="361858"/>
            <a:ext cx="11164910" cy="6102465"/>
          </a:xfrm>
          <a:prstGeom prst="rect">
            <a:avLst/>
          </a:prstGeom>
        </p:spPr>
      </p:pic>
      <p:sp>
        <p:nvSpPr>
          <p:cNvPr id="19" name="Text Placeholder 4"/>
          <p:cNvSpPr>
            <a:spLocks noGrp="1"/>
          </p:cNvSpPr>
          <p:nvPr>
            <p:ph type="body" sz="quarter" idx="13" hasCustomPrompt="1"/>
          </p:nvPr>
        </p:nvSpPr>
        <p:spPr>
          <a:xfrm>
            <a:off x="2015774" y="1645117"/>
            <a:ext cx="8160452" cy="2537088"/>
          </a:xfrm>
          <a:noFill/>
        </p:spPr>
        <p:txBody>
          <a:bodyPr anchor="ctr"/>
          <a:lstStyle>
            <a:lvl1pPr marL="0" indent="0" algn="ctr">
              <a:lnSpc>
                <a:spcPts val="5599"/>
              </a:lnSpc>
              <a:buNone/>
              <a:defRPr sz="4400" spc="0" baseline="0">
                <a:solidFill>
                  <a:schemeClr val="tx2"/>
                </a:solidFill>
                <a:latin typeface="+mn-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noProof="0" dirty="0"/>
              <a:t>Insert quote</a:t>
            </a:r>
          </a:p>
        </p:txBody>
      </p:sp>
      <p:sp>
        <p:nvSpPr>
          <p:cNvPr id="20" name="Text Placeholder 4"/>
          <p:cNvSpPr>
            <a:spLocks noGrp="1"/>
          </p:cNvSpPr>
          <p:nvPr>
            <p:ph type="body" sz="quarter" idx="14"/>
          </p:nvPr>
        </p:nvSpPr>
        <p:spPr>
          <a:xfrm>
            <a:off x="2180955" y="4501993"/>
            <a:ext cx="7836359" cy="861934"/>
          </a:xfrm>
          <a:noFill/>
        </p:spPr>
        <p:txBody>
          <a:bodyPr/>
          <a:lstStyle>
            <a:lvl1pPr marL="0" indent="0" algn="ctr">
              <a:lnSpc>
                <a:spcPts val="5599"/>
              </a:lnSpc>
              <a:buNone/>
              <a:defRPr sz="2400" spc="0">
                <a:solidFill>
                  <a:schemeClr val="tx2"/>
                </a:solidFill>
                <a:latin typeface="+mn-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dirty="0"/>
              <a:t>Click to edit Master text styles</a:t>
            </a:r>
          </a:p>
        </p:txBody>
      </p:sp>
      <p:sp>
        <p:nvSpPr>
          <p:cNvPr id="3" name="Rectangle 2">
            <a:extLst>
              <a:ext uri="{FF2B5EF4-FFF2-40B4-BE49-F238E27FC236}">
                <a16:creationId xmlns:a16="http://schemas.microsoft.com/office/drawing/2014/main" id="{5BCA8498-EAB0-714F-B014-E97A91D24AE3}"/>
              </a:ext>
            </a:extLst>
          </p:cNvPr>
          <p:cNvSpPr/>
          <p:nvPr userDrawn="1"/>
        </p:nvSpPr>
        <p:spPr>
          <a:xfrm>
            <a:off x="10017314" y="6120384"/>
            <a:ext cx="2174686" cy="737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58B4ABBC-C4E3-294D-A4CC-6665BCAE0A1F}"/>
              </a:ext>
            </a:extLst>
          </p:cNvPr>
          <p:cNvPicPr>
            <a:picLocks noChangeAspect="1"/>
          </p:cNvPicPr>
          <p:nvPr userDrawn="1"/>
        </p:nvPicPr>
        <p:blipFill>
          <a:blip r:embed="rId3"/>
          <a:stretch>
            <a:fillRect/>
          </a:stretch>
        </p:blipFill>
        <p:spPr>
          <a:xfrm>
            <a:off x="10096499" y="6443334"/>
            <a:ext cx="1676400" cy="215900"/>
          </a:xfrm>
          <a:prstGeom prst="rect">
            <a:avLst/>
          </a:prstGeom>
        </p:spPr>
      </p:pic>
    </p:spTree>
  </p:cSld>
  <p:clrMapOvr>
    <a:masterClrMapping/>
  </p:clrMapOvr>
  <p:extLst>
    <p:ext uri="{DCECCB84-F9BA-43D5-87BE-67443E8EF086}">
      <p15:sldGuideLst xmlns:p15="http://schemas.microsoft.com/office/powerpoint/2012/main">
        <p15:guide id="1" orient="horz" pos="1728">
          <p15:clr>
            <a:srgbClr val="FBAE40"/>
          </p15:clr>
        </p15:guide>
        <p15:guide id="2" orient="horz" pos="418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losing Slide">
    <p:bg>
      <p:bgPr>
        <a:solidFill>
          <a:schemeClr val="bg1"/>
        </a:solidFill>
        <a:effectLst/>
      </p:bgPr>
    </p:bg>
    <p:spTree>
      <p:nvGrpSpPr>
        <p:cNvPr id="1" name=""/>
        <p:cNvGrpSpPr/>
        <p:nvPr/>
      </p:nvGrpSpPr>
      <p:grpSpPr>
        <a:xfrm>
          <a:off x="0" y="0"/>
          <a:ext cx="0" cy="0"/>
          <a:chOff x="0" y="0"/>
          <a:chExt cx="0" cy="0"/>
        </a:xfrm>
      </p:grpSpPr>
      <p:sp>
        <p:nvSpPr>
          <p:cNvPr id="10" name="Rectangle 9"/>
          <p:cNvSpPr>
            <a:spLocks noChangeArrowheads="1"/>
          </p:cNvSpPr>
          <p:nvPr userDrawn="1"/>
        </p:nvSpPr>
        <p:spPr bwMode="auto">
          <a:xfrm>
            <a:off x="419100" y="2608263"/>
            <a:ext cx="5888037"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lvl="0"/>
            <a:r>
              <a:rPr lang="en-GB" sz="2200" dirty="0">
                <a:solidFill>
                  <a:schemeClr val="tx2"/>
                </a:solidFill>
              </a:rPr>
              <a:t>Trademark and copyright statement</a:t>
            </a:r>
          </a:p>
          <a:p>
            <a:pPr lvl="0"/>
            <a:r>
              <a:rPr lang="en-GB" sz="2200" dirty="0">
                <a:solidFill>
                  <a:schemeClr val="tx2"/>
                </a:solidFill>
              </a:rPr>
              <a:t>The trademarks featured in this presentation are registered and/or unregistered trademarks of IAR Systems AB and Secure Thingz Ltd. (or its subsidiaries) in the EU and/or elsewhere.  All rights reserved.  All other marks featured may be trademarks of their respective owners.</a:t>
            </a:r>
          </a:p>
          <a:p>
            <a:pPr lvl="0"/>
            <a:endParaRPr lang="en-GB" sz="2200" dirty="0">
              <a:solidFill>
                <a:schemeClr val="tx2"/>
              </a:solidFill>
            </a:endParaRPr>
          </a:p>
          <a:p>
            <a:pPr lvl="0"/>
            <a:r>
              <a:rPr lang="en-GB" sz="2200" dirty="0">
                <a:solidFill>
                  <a:schemeClr val="tx2"/>
                </a:solidFill>
              </a:rPr>
              <a:t>Copyright © 2019</a:t>
            </a:r>
            <a:endParaRPr lang="en-US" sz="2200" dirty="0">
              <a:solidFill>
                <a:schemeClr val="tx2"/>
              </a:solidFill>
            </a:endParaRPr>
          </a:p>
        </p:txBody>
      </p:sp>
      <p:sp>
        <p:nvSpPr>
          <p:cNvPr id="11" name="Rectangle 10"/>
          <p:cNvSpPr>
            <a:spLocks noChangeArrowheads="1"/>
          </p:cNvSpPr>
          <p:nvPr userDrawn="1"/>
        </p:nvSpPr>
        <p:spPr bwMode="auto">
          <a:xfrm>
            <a:off x="7698313" y="2533311"/>
            <a:ext cx="281251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a:defRPr/>
            </a:pPr>
            <a:r>
              <a:rPr lang="en-US" altLang="en-US" sz="4400" b="1" dirty="0">
                <a:solidFill>
                  <a:schemeClr val="accent1"/>
                </a:solidFill>
              </a:rPr>
              <a:t>Thank You!</a:t>
            </a:r>
          </a:p>
        </p:txBody>
      </p:sp>
      <p:sp>
        <p:nvSpPr>
          <p:cNvPr id="4" name="TextBox 3">
            <a:extLst>
              <a:ext uri="{FF2B5EF4-FFF2-40B4-BE49-F238E27FC236}">
                <a16:creationId xmlns:a16="http://schemas.microsoft.com/office/drawing/2014/main" id="{A39D9F6A-5D26-7941-A07E-B91F57D44072}"/>
              </a:ext>
            </a:extLst>
          </p:cNvPr>
          <p:cNvSpPr txBox="1"/>
          <p:nvPr userDrawn="1"/>
        </p:nvSpPr>
        <p:spPr>
          <a:xfrm>
            <a:off x="419101" y="6250170"/>
            <a:ext cx="1518062" cy="263149"/>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US" sz="1900" kern="1200" dirty="0">
                <a:solidFill>
                  <a:schemeClr val="accent2"/>
                </a:solidFill>
                <a:latin typeface="+mn-lt"/>
                <a:ea typeface="+mn-ea"/>
                <a:cs typeface="+mn-cs"/>
              </a:rPr>
              <a:t>#ArmTechCon</a:t>
            </a:r>
          </a:p>
        </p:txBody>
      </p:sp>
    </p:spTree>
    <p:extLst>
      <p:ext uri="{BB962C8B-B14F-4D97-AF65-F5344CB8AC3E}">
        <p14:creationId xmlns:p14="http://schemas.microsoft.com/office/powerpoint/2010/main" val="1077506863"/>
      </p:ext>
    </p:extLst>
  </p:cSld>
  <p:clrMapOvr>
    <a:masterClrMapping/>
  </p:clrMapOvr>
  <p:extLst>
    <p:ext uri="{DCECCB84-F9BA-43D5-87BE-67443E8EF086}">
      <p15:sldGuideLst xmlns:p15="http://schemas.microsoft.com/office/powerpoint/2012/main">
        <p15:guide id="1" orient="horz" pos="172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25631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FCBE7972-9309-449F-8627-817A42C2ED67}"/>
              </a:ext>
            </a:extLst>
          </p:cNvPr>
          <p:cNvSpPr/>
          <p:nvPr userDrawn="1"/>
        </p:nvSpPr>
        <p:spPr>
          <a:xfrm>
            <a:off x="1" y="1"/>
            <a:ext cx="12192000" cy="1391919"/>
          </a:xfrm>
          <a:prstGeom prst="rect">
            <a:avLst/>
          </a:prstGeom>
          <a:solidFill>
            <a:srgbClr val="008D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83B3D4FB-1E0F-45D3-92BA-4F95E78F79DC}"/>
              </a:ext>
            </a:extLst>
          </p:cNvPr>
          <p:cNvSpPr>
            <a:spLocks noGrp="1"/>
          </p:cNvSpPr>
          <p:nvPr>
            <p:ph type="title"/>
          </p:nvPr>
        </p:nvSpPr>
        <p:spPr>
          <a:xfrm>
            <a:off x="839788" y="1"/>
            <a:ext cx="10515600" cy="1391919"/>
          </a:xfrm>
        </p:spPr>
        <p:txBody>
          <a:bodyPr/>
          <a:lstStyle>
            <a:lvl1pPr algn="l">
              <a:defRPr>
                <a:solidFill>
                  <a:schemeClr val="bg1">
                    <a:lumMod val="95000"/>
                  </a:schemeClr>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C6771A0E-9403-4B0E-866E-F81082317AA1}"/>
              </a:ext>
            </a:extLst>
          </p:cNvPr>
          <p:cNvSpPr>
            <a:spLocks noGrp="1"/>
          </p:cNvSpPr>
          <p:nvPr>
            <p:ph type="body" idx="1" hasCustomPrompt="1"/>
          </p:nvPr>
        </p:nvSpPr>
        <p:spPr>
          <a:xfrm>
            <a:off x="839788" y="4431136"/>
            <a:ext cx="2192972" cy="471064"/>
          </a:xfrm>
          <a:prstGeom prst="rect">
            <a:avLst/>
          </a:prstGeom>
        </p:spPr>
        <p:txBody>
          <a:bodyPr anchor="ctr">
            <a:normAutofit/>
          </a:bodyPr>
          <a:lstStyle>
            <a:lvl1pPr marL="0" indent="0" algn="ctr">
              <a:lnSpc>
                <a:spcPct val="100000"/>
              </a:lnSpc>
              <a:buNone/>
              <a:defRPr sz="2000" b="1">
                <a:solidFill>
                  <a:srgbClr val="008DA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One line title</a:t>
            </a:r>
          </a:p>
        </p:txBody>
      </p:sp>
      <p:sp>
        <p:nvSpPr>
          <p:cNvPr id="10" name="Text Placeholder 2">
            <a:extLst>
              <a:ext uri="{FF2B5EF4-FFF2-40B4-BE49-F238E27FC236}">
                <a16:creationId xmlns:a16="http://schemas.microsoft.com/office/drawing/2014/main" id="{208807A7-7904-4A54-8009-A86528059E01}"/>
              </a:ext>
            </a:extLst>
          </p:cNvPr>
          <p:cNvSpPr>
            <a:spLocks noGrp="1"/>
          </p:cNvSpPr>
          <p:nvPr>
            <p:ph type="body" idx="10"/>
          </p:nvPr>
        </p:nvSpPr>
        <p:spPr>
          <a:xfrm>
            <a:off x="839786" y="4902200"/>
            <a:ext cx="2192973" cy="823912"/>
          </a:xfrm>
          <a:prstGeom prst="rect">
            <a:avLst/>
          </a:prstGeom>
        </p:spPr>
        <p:txBody>
          <a:bodyPr anchor="t">
            <a:normAutofit/>
          </a:bodyPr>
          <a:lstStyle>
            <a:lvl1pPr marL="0" indent="0" algn="ctr">
              <a:lnSpc>
                <a:spcPct val="100000"/>
              </a:lnSpc>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4" name="Text Placeholder 2">
            <a:extLst>
              <a:ext uri="{FF2B5EF4-FFF2-40B4-BE49-F238E27FC236}">
                <a16:creationId xmlns:a16="http://schemas.microsoft.com/office/drawing/2014/main" id="{5F5FF2E0-A7C4-4828-B76D-6E4A128EEEA2}"/>
              </a:ext>
            </a:extLst>
          </p:cNvPr>
          <p:cNvSpPr>
            <a:spLocks noGrp="1"/>
          </p:cNvSpPr>
          <p:nvPr>
            <p:ph type="body" idx="17" hasCustomPrompt="1"/>
          </p:nvPr>
        </p:nvSpPr>
        <p:spPr>
          <a:xfrm>
            <a:off x="9162416" y="4431136"/>
            <a:ext cx="2192972" cy="471064"/>
          </a:xfrm>
          <a:prstGeom prst="rect">
            <a:avLst/>
          </a:prstGeom>
        </p:spPr>
        <p:txBody>
          <a:bodyPr anchor="ctr">
            <a:normAutofit/>
          </a:bodyPr>
          <a:lstStyle>
            <a:lvl1pPr marL="0" indent="0" algn="ctr">
              <a:lnSpc>
                <a:spcPct val="100000"/>
              </a:lnSpc>
              <a:buNone/>
              <a:defRPr sz="2000" b="1">
                <a:solidFill>
                  <a:srgbClr val="008DA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One line title</a:t>
            </a:r>
          </a:p>
        </p:txBody>
      </p:sp>
      <p:sp>
        <p:nvSpPr>
          <p:cNvPr id="46" name="Text Placeholder 2">
            <a:extLst>
              <a:ext uri="{FF2B5EF4-FFF2-40B4-BE49-F238E27FC236}">
                <a16:creationId xmlns:a16="http://schemas.microsoft.com/office/drawing/2014/main" id="{7146F5FA-F45A-40BD-A4FE-1601D60968A4}"/>
              </a:ext>
            </a:extLst>
          </p:cNvPr>
          <p:cNvSpPr>
            <a:spLocks noGrp="1"/>
          </p:cNvSpPr>
          <p:nvPr>
            <p:ph type="body" idx="19"/>
          </p:nvPr>
        </p:nvSpPr>
        <p:spPr>
          <a:xfrm>
            <a:off x="9162414" y="4902200"/>
            <a:ext cx="2192973" cy="823912"/>
          </a:xfrm>
          <a:prstGeom prst="rect">
            <a:avLst/>
          </a:prstGeom>
        </p:spPr>
        <p:txBody>
          <a:bodyPr anchor="t">
            <a:normAutofit/>
          </a:bodyPr>
          <a:lstStyle>
            <a:lvl1pPr marL="0" indent="0" algn="ctr">
              <a:lnSpc>
                <a:spcPct val="100000"/>
              </a:lnSpc>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9" name="Text Placeholder 2">
            <a:extLst>
              <a:ext uri="{FF2B5EF4-FFF2-40B4-BE49-F238E27FC236}">
                <a16:creationId xmlns:a16="http://schemas.microsoft.com/office/drawing/2014/main" id="{5CFBA760-0C61-4137-8DA0-AC66244EE4D6}"/>
              </a:ext>
            </a:extLst>
          </p:cNvPr>
          <p:cNvSpPr>
            <a:spLocks noGrp="1"/>
          </p:cNvSpPr>
          <p:nvPr>
            <p:ph type="body" idx="22" hasCustomPrompt="1"/>
          </p:nvPr>
        </p:nvSpPr>
        <p:spPr>
          <a:xfrm>
            <a:off x="3613997" y="4431136"/>
            <a:ext cx="2192972" cy="471064"/>
          </a:xfrm>
          <a:prstGeom prst="rect">
            <a:avLst/>
          </a:prstGeom>
        </p:spPr>
        <p:txBody>
          <a:bodyPr anchor="ctr">
            <a:normAutofit/>
          </a:bodyPr>
          <a:lstStyle>
            <a:lvl1pPr marL="0" indent="0" algn="ctr">
              <a:lnSpc>
                <a:spcPct val="100000"/>
              </a:lnSpc>
              <a:buNone/>
              <a:defRPr sz="2000" b="1">
                <a:solidFill>
                  <a:srgbClr val="008DA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One line title</a:t>
            </a:r>
          </a:p>
        </p:txBody>
      </p:sp>
      <p:sp>
        <p:nvSpPr>
          <p:cNvPr id="50" name="Text Placeholder 2">
            <a:extLst>
              <a:ext uri="{FF2B5EF4-FFF2-40B4-BE49-F238E27FC236}">
                <a16:creationId xmlns:a16="http://schemas.microsoft.com/office/drawing/2014/main" id="{623AF830-0C7C-4BF0-BCF2-CFEE32531BE6}"/>
              </a:ext>
            </a:extLst>
          </p:cNvPr>
          <p:cNvSpPr>
            <a:spLocks noGrp="1"/>
          </p:cNvSpPr>
          <p:nvPr>
            <p:ph type="body" idx="23"/>
          </p:nvPr>
        </p:nvSpPr>
        <p:spPr>
          <a:xfrm>
            <a:off x="3613995" y="4902200"/>
            <a:ext cx="2192973" cy="823912"/>
          </a:xfrm>
          <a:prstGeom prst="rect">
            <a:avLst/>
          </a:prstGeom>
        </p:spPr>
        <p:txBody>
          <a:bodyPr anchor="t">
            <a:normAutofit/>
          </a:bodyPr>
          <a:lstStyle>
            <a:lvl1pPr marL="0" indent="0" algn="ctr">
              <a:lnSpc>
                <a:spcPct val="100000"/>
              </a:lnSpc>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1" name="Text Placeholder 2">
            <a:extLst>
              <a:ext uri="{FF2B5EF4-FFF2-40B4-BE49-F238E27FC236}">
                <a16:creationId xmlns:a16="http://schemas.microsoft.com/office/drawing/2014/main" id="{8988282A-ABFE-427A-AE61-620A112F6161}"/>
              </a:ext>
            </a:extLst>
          </p:cNvPr>
          <p:cNvSpPr>
            <a:spLocks noGrp="1"/>
          </p:cNvSpPr>
          <p:nvPr>
            <p:ph type="body" idx="24" hasCustomPrompt="1"/>
          </p:nvPr>
        </p:nvSpPr>
        <p:spPr>
          <a:xfrm>
            <a:off x="6388205" y="4431136"/>
            <a:ext cx="2192972" cy="471064"/>
          </a:xfrm>
          <a:prstGeom prst="rect">
            <a:avLst/>
          </a:prstGeom>
        </p:spPr>
        <p:txBody>
          <a:bodyPr anchor="ctr">
            <a:normAutofit/>
          </a:bodyPr>
          <a:lstStyle>
            <a:lvl1pPr marL="0" indent="0" algn="ctr">
              <a:lnSpc>
                <a:spcPct val="100000"/>
              </a:lnSpc>
              <a:buNone/>
              <a:defRPr sz="2000" b="1">
                <a:solidFill>
                  <a:srgbClr val="008DA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One line title</a:t>
            </a:r>
          </a:p>
        </p:txBody>
      </p:sp>
      <p:sp>
        <p:nvSpPr>
          <p:cNvPr id="52" name="Text Placeholder 2">
            <a:extLst>
              <a:ext uri="{FF2B5EF4-FFF2-40B4-BE49-F238E27FC236}">
                <a16:creationId xmlns:a16="http://schemas.microsoft.com/office/drawing/2014/main" id="{DF87C034-44BB-4F51-9361-85BAE14DA89F}"/>
              </a:ext>
            </a:extLst>
          </p:cNvPr>
          <p:cNvSpPr>
            <a:spLocks noGrp="1"/>
          </p:cNvSpPr>
          <p:nvPr>
            <p:ph type="body" idx="25"/>
          </p:nvPr>
        </p:nvSpPr>
        <p:spPr>
          <a:xfrm>
            <a:off x="6388203" y="4902200"/>
            <a:ext cx="2192973" cy="823912"/>
          </a:xfrm>
          <a:prstGeom prst="rect">
            <a:avLst/>
          </a:prstGeom>
        </p:spPr>
        <p:txBody>
          <a:bodyPr anchor="t">
            <a:normAutofit/>
          </a:bodyPr>
          <a:lstStyle>
            <a:lvl1pPr marL="0" indent="0" algn="ctr">
              <a:lnSpc>
                <a:spcPct val="100000"/>
              </a:lnSpc>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5072293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FC502CE-8EBC-4770-8E4C-F75A78C0CC3F}"/>
              </a:ext>
            </a:extLst>
          </p:cNvPr>
          <p:cNvSpPr/>
          <p:nvPr userDrawn="1"/>
        </p:nvSpPr>
        <p:spPr>
          <a:xfrm>
            <a:off x="1" y="1"/>
            <a:ext cx="12192000" cy="1391919"/>
          </a:xfrm>
          <a:prstGeom prst="rect">
            <a:avLst/>
          </a:prstGeom>
          <a:solidFill>
            <a:srgbClr val="008D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8B679D8-E07B-42C7-8220-7942325DAF02}"/>
              </a:ext>
            </a:extLst>
          </p:cNvPr>
          <p:cNvSpPr>
            <a:spLocks noGrp="1"/>
          </p:cNvSpPr>
          <p:nvPr>
            <p:ph type="title"/>
          </p:nvPr>
        </p:nvSpPr>
        <p:spPr/>
        <p:txBody>
          <a:bodyPr/>
          <a:lstStyle>
            <a:lvl1pPr>
              <a:defRPr>
                <a:solidFill>
                  <a:schemeClr val="bg1">
                    <a:lumMod val="95000"/>
                  </a:schemeClr>
                </a:solidFill>
              </a:defRPr>
            </a:lvl1pPr>
          </a:lstStyle>
          <a:p>
            <a:r>
              <a:rPr lang="en-US"/>
              <a:t>Click to edit Master title style</a:t>
            </a:r>
            <a:endParaRPr lang="en-GB" dirty="0"/>
          </a:p>
        </p:txBody>
      </p:sp>
    </p:spTree>
    <p:extLst>
      <p:ext uri="{BB962C8B-B14F-4D97-AF65-F5344CB8AC3E}">
        <p14:creationId xmlns:p14="http://schemas.microsoft.com/office/powerpoint/2010/main" val="174887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4AAD9D4-E0A3-4A12-9C89-33BEE881A308}"/>
              </a:ext>
            </a:extLst>
          </p:cNvPr>
          <p:cNvSpPr/>
          <p:nvPr userDrawn="1"/>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E1CFB115-3A9C-47AF-AF4E-5647EC27D422}"/>
              </a:ext>
            </a:extLst>
          </p:cNvPr>
          <p:cNvSpPr>
            <a:spLocks noGrp="1"/>
          </p:cNvSpPr>
          <p:nvPr>
            <p:ph type="ctrTitle"/>
          </p:nvPr>
        </p:nvSpPr>
        <p:spPr>
          <a:xfrm>
            <a:off x="1524000" y="2205734"/>
            <a:ext cx="9607050" cy="2387600"/>
          </a:xfrm>
        </p:spPr>
        <p:txBody>
          <a:bodyPr lIns="0" rIns="0" anchor="ctr"/>
          <a:lstStyle>
            <a:lvl1pPr algn="ctr">
              <a:defRPr sz="6000"/>
            </a:lvl1pPr>
          </a:lstStyle>
          <a:p>
            <a:r>
              <a:rPr lang="en-US"/>
              <a:t>Click to edit Master title style</a:t>
            </a:r>
            <a:endParaRPr lang="en-GB" dirty="0"/>
          </a:p>
        </p:txBody>
      </p:sp>
      <p:sp>
        <p:nvSpPr>
          <p:cNvPr id="3" name="Subtitle 2">
            <a:extLst>
              <a:ext uri="{FF2B5EF4-FFF2-40B4-BE49-F238E27FC236}">
                <a16:creationId xmlns:a16="http://schemas.microsoft.com/office/drawing/2014/main" id="{B209ECDF-A03A-42A6-8730-66DF028AD561}"/>
              </a:ext>
            </a:extLst>
          </p:cNvPr>
          <p:cNvSpPr>
            <a:spLocks noGrp="1"/>
          </p:cNvSpPr>
          <p:nvPr>
            <p:ph type="subTitle" idx="1"/>
          </p:nvPr>
        </p:nvSpPr>
        <p:spPr>
          <a:xfrm>
            <a:off x="1524000" y="4876755"/>
            <a:ext cx="9607050" cy="463776"/>
          </a:xfrm>
          <a:prstGeom prst="rect">
            <a:avLst/>
          </a:prstGeom>
        </p:spPr>
        <p:txBody>
          <a:bodyPr lIns="0" rIns="0" anchor="t">
            <a:noAutofit/>
          </a:bodyPr>
          <a:lstStyle>
            <a:lvl1pPr marL="0" indent="0" algn="r">
              <a:lnSpc>
                <a:spcPct val="10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cxnSp>
        <p:nvCxnSpPr>
          <p:cNvPr id="16" name="Straight Connector 15">
            <a:extLst>
              <a:ext uri="{FF2B5EF4-FFF2-40B4-BE49-F238E27FC236}">
                <a16:creationId xmlns:a16="http://schemas.microsoft.com/office/drawing/2014/main" id="{345E57C7-FEF2-4B69-AF1D-93A8985C8523}"/>
              </a:ext>
            </a:extLst>
          </p:cNvPr>
          <p:cNvCxnSpPr>
            <a:cxnSpLocks/>
          </p:cNvCxnSpPr>
          <p:nvPr userDrawn="1"/>
        </p:nvCxnSpPr>
        <p:spPr>
          <a:xfrm>
            <a:off x="0" y="2064023"/>
            <a:ext cx="5262880" cy="0"/>
          </a:xfrm>
          <a:prstGeom prst="line">
            <a:avLst/>
          </a:prstGeom>
          <a:ln w="63500">
            <a:solidFill>
              <a:srgbClr val="008DA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7CCCB43-3BE4-442B-8E23-54954E8735E1}"/>
              </a:ext>
            </a:extLst>
          </p:cNvPr>
          <p:cNvCxnSpPr>
            <a:cxnSpLocks/>
          </p:cNvCxnSpPr>
          <p:nvPr userDrawn="1"/>
        </p:nvCxnSpPr>
        <p:spPr>
          <a:xfrm>
            <a:off x="6929120" y="4735045"/>
            <a:ext cx="5262880" cy="0"/>
          </a:xfrm>
          <a:prstGeom prst="line">
            <a:avLst/>
          </a:prstGeom>
          <a:ln w="63500">
            <a:solidFill>
              <a:srgbClr val="008DA3"/>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D500F3C-8525-4969-8968-67F67F7F64F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465548" y="1024409"/>
            <a:ext cx="2797332" cy="837179"/>
          </a:xfrm>
          <a:prstGeom prst="rect">
            <a:avLst/>
          </a:prstGeom>
        </p:spPr>
      </p:pic>
    </p:spTree>
    <p:extLst>
      <p:ext uri="{BB962C8B-B14F-4D97-AF65-F5344CB8AC3E}">
        <p14:creationId xmlns:p14="http://schemas.microsoft.com/office/powerpoint/2010/main" val="2870086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title</a:t>
            </a:r>
          </a:p>
        </p:txBody>
      </p:sp>
      <p:sp>
        <p:nvSpPr>
          <p:cNvPr id="3" name="Content Placeholder 2"/>
          <p:cNvSpPr>
            <a:spLocks noGrp="1"/>
          </p:cNvSpPr>
          <p:nvPr>
            <p:ph idx="1" hasCustomPrompt="1"/>
          </p:nvPr>
        </p:nvSpPr>
        <p:spPr/>
        <p:txBody>
          <a:bodyPr/>
          <a:lstStyle>
            <a:lvl1pPr>
              <a:defRPr/>
            </a:lvl1pPr>
          </a:lstStyle>
          <a:p>
            <a:pPr lvl="0"/>
            <a:r>
              <a:rPr lang="en-US" dirty="0"/>
              <a:t>Add text</a:t>
            </a:r>
          </a:p>
          <a:p>
            <a:pPr lvl="1"/>
            <a:r>
              <a:rPr lang="en-US" dirty="0"/>
              <a:t>Second level</a:t>
            </a:r>
          </a:p>
          <a:p>
            <a:pPr lvl="2"/>
            <a:r>
              <a:rPr lang="en-US" dirty="0"/>
              <a:t>Third level</a:t>
            </a:r>
          </a:p>
        </p:txBody>
      </p:sp>
      <p:sp>
        <p:nvSpPr>
          <p:cNvPr id="6" name="Slide Number Placeholder 5"/>
          <p:cNvSpPr>
            <a:spLocks noGrp="1"/>
          </p:cNvSpPr>
          <p:nvPr>
            <p:ph type="sldNum" sz="quarter" idx="12"/>
          </p:nvPr>
        </p:nvSpPr>
        <p:spPr>
          <a:xfrm>
            <a:off x="11674046" y="0"/>
            <a:ext cx="517954"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3FEBBA22-B2B9-4312-A237-18A397CD0DDA}" type="slidenum">
              <a:rPr lang="en-US" smtClean="0"/>
              <a:pPr/>
              <a:t>‹#›</a:t>
            </a:fld>
            <a:endParaRPr lang="en-US"/>
          </a:p>
        </p:txBody>
      </p:sp>
      <p:sp>
        <p:nvSpPr>
          <p:cNvPr id="7" name="Footer Placeholder 4"/>
          <p:cNvSpPr>
            <a:spLocks noGrp="1"/>
          </p:cNvSpPr>
          <p:nvPr>
            <p:ph type="ftr" sz="quarter" idx="11"/>
          </p:nvPr>
        </p:nvSpPr>
        <p:spPr>
          <a:xfrm>
            <a:off x="4038600" y="6190263"/>
            <a:ext cx="4114800" cy="365125"/>
          </a:xfrm>
          <a:prstGeom prst="rect">
            <a:avLst/>
          </a:prstGeom>
        </p:spPr>
        <p:txBody>
          <a:bodyPr/>
          <a:lstStyle>
            <a:lvl1pPr algn="ctr">
              <a:defRPr sz="1400">
                <a:solidFill>
                  <a:schemeClr val="tx1">
                    <a:lumMod val="50000"/>
                    <a:lumOff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7662903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title</a:t>
            </a:r>
          </a:p>
        </p:txBody>
      </p:sp>
      <p:sp>
        <p:nvSpPr>
          <p:cNvPr id="3" name="Content Placeholder 2"/>
          <p:cNvSpPr>
            <a:spLocks noGrp="1"/>
          </p:cNvSpPr>
          <p:nvPr>
            <p:ph sz="half" idx="1" hasCustomPrompt="1"/>
          </p:nvPr>
        </p:nvSpPr>
        <p:spPr>
          <a:xfrm>
            <a:off x="838200" y="1825625"/>
            <a:ext cx="5181600" cy="4031478"/>
          </a:xfrm>
        </p:spPr>
        <p:txBody>
          <a:bodyPr>
            <a:normAutofit/>
          </a:bodyPr>
          <a:lstStyle>
            <a:lvl1pPr>
              <a:defRPr sz="2400"/>
            </a:lvl1pPr>
            <a:lvl2pPr>
              <a:defRPr sz="2000"/>
            </a:lvl2pPr>
            <a:lvl3pPr>
              <a:defRPr sz="1800"/>
            </a:lvl3pPr>
            <a:lvl4pPr>
              <a:defRPr sz="1600"/>
            </a:lvl4pPr>
            <a:lvl5pPr>
              <a:defRPr sz="1600"/>
            </a:lvl5pPr>
          </a:lstStyle>
          <a:p>
            <a:pPr lvl="0"/>
            <a:r>
              <a:rPr lang="en-US" dirty="0"/>
              <a:t>Add text</a:t>
            </a:r>
          </a:p>
          <a:p>
            <a:pPr lvl="1"/>
            <a:r>
              <a:rPr lang="en-US" dirty="0"/>
              <a:t>Second level</a:t>
            </a:r>
          </a:p>
        </p:txBody>
      </p:sp>
      <p:sp>
        <p:nvSpPr>
          <p:cNvPr id="4" name="Content Placeholder 3"/>
          <p:cNvSpPr>
            <a:spLocks noGrp="1"/>
          </p:cNvSpPr>
          <p:nvPr>
            <p:ph sz="half" idx="2" hasCustomPrompt="1"/>
          </p:nvPr>
        </p:nvSpPr>
        <p:spPr>
          <a:xfrm>
            <a:off x="6172200" y="1825625"/>
            <a:ext cx="5181600" cy="4031478"/>
          </a:xfrm>
        </p:spPr>
        <p:txBody>
          <a:bodyPr>
            <a:normAutofit/>
          </a:bodyPr>
          <a:lstStyle>
            <a:lvl1pPr>
              <a:defRPr sz="2400"/>
            </a:lvl1pPr>
            <a:lvl2pPr>
              <a:defRPr sz="2000"/>
            </a:lvl2pPr>
            <a:lvl3pPr>
              <a:defRPr sz="1800"/>
            </a:lvl3pPr>
            <a:lvl4pPr>
              <a:defRPr sz="1600"/>
            </a:lvl4pPr>
            <a:lvl5pPr>
              <a:defRPr sz="1600"/>
            </a:lvl5pPr>
          </a:lstStyle>
          <a:p>
            <a:pPr lvl="0"/>
            <a:r>
              <a:rPr lang="en-US" dirty="0"/>
              <a:t>Add text</a:t>
            </a:r>
          </a:p>
          <a:p>
            <a:pPr lvl="1"/>
            <a:r>
              <a:rPr lang="en-US" dirty="0"/>
              <a:t>Second level</a:t>
            </a:r>
          </a:p>
        </p:txBody>
      </p:sp>
      <p:sp>
        <p:nvSpPr>
          <p:cNvPr id="8" name="Slide Number Placeholder 5"/>
          <p:cNvSpPr>
            <a:spLocks noGrp="1"/>
          </p:cNvSpPr>
          <p:nvPr>
            <p:ph type="sldNum" sz="quarter" idx="12"/>
          </p:nvPr>
        </p:nvSpPr>
        <p:spPr>
          <a:xfrm>
            <a:off x="11674046" y="0"/>
            <a:ext cx="517954"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3FEBBA22-B2B9-4312-A237-18A397CD0DDA}" type="slidenum">
              <a:rPr lang="en-US" smtClean="0"/>
              <a:pPr/>
              <a:t>‹#›</a:t>
            </a:fld>
            <a:endParaRPr lang="en-US"/>
          </a:p>
        </p:txBody>
      </p:sp>
      <p:sp>
        <p:nvSpPr>
          <p:cNvPr id="9" name="Footer Placeholder 4"/>
          <p:cNvSpPr>
            <a:spLocks noGrp="1"/>
          </p:cNvSpPr>
          <p:nvPr>
            <p:ph type="ftr" sz="quarter" idx="11"/>
          </p:nvPr>
        </p:nvSpPr>
        <p:spPr>
          <a:xfrm>
            <a:off x="4038600" y="6190263"/>
            <a:ext cx="4114800" cy="365125"/>
          </a:xfrm>
          <a:prstGeom prst="rect">
            <a:avLst/>
          </a:prstGeom>
        </p:spPr>
        <p:txBody>
          <a:bodyPr/>
          <a:lstStyle>
            <a:lvl1pPr algn="ctr">
              <a:defRPr sz="1400">
                <a:solidFill>
                  <a:schemeClr val="tx1">
                    <a:lumMod val="50000"/>
                    <a:lumOff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680980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column slide ">
    <p:spTree>
      <p:nvGrpSpPr>
        <p:cNvPr id="1" name=""/>
        <p:cNvGrpSpPr/>
        <p:nvPr/>
      </p:nvGrpSpPr>
      <p:grpSpPr>
        <a:xfrm>
          <a:off x="0" y="0"/>
          <a:ext cx="0" cy="0"/>
          <a:chOff x="0" y="0"/>
          <a:chExt cx="0" cy="0"/>
        </a:xfrm>
      </p:grpSpPr>
      <p:cxnSp>
        <p:nvCxnSpPr>
          <p:cNvPr id="11" name="Straight Connector 10"/>
          <p:cNvCxnSpPr>
            <a:cxnSpLocks/>
          </p:cNvCxnSpPr>
          <p:nvPr userDrawn="1"/>
        </p:nvCxnSpPr>
        <p:spPr>
          <a:xfrm>
            <a:off x="6096000" y="1722738"/>
            <a:ext cx="0" cy="4473575"/>
          </a:xfrm>
          <a:prstGeom prst="line">
            <a:avLst/>
          </a:prstGeom>
          <a:ln w="12700">
            <a:solidFill>
              <a:srgbClr val="00C1DE"/>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19100" y="295275"/>
            <a:ext cx="11353800" cy="666750"/>
          </a:xfrm>
        </p:spPr>
        <p:txBody>
          <a:bodyPr/>
          <a:lstStyle>
            <a:lvl1pPr>
              <a:defRPr>
                <a:solidFill>
                  <a:schemeClr val="tx2"/>
                </a:solidFill>
              </a:defRPr>
            </a:lvl1pPr>
          </a:lstStyle>
          <a:p>
            <a:r>
              <a:rPr lang="en-US" dirty="0"/>
              <a:t>Click to edit Master title style</a:t>
            </a:r>
          </a:p>
        </p:txBody>
      </p:sp>
      <p:sp>
        <p:nvSpPr>
          <p:cNvPr id="44" name="Text Placeholder 43"/>
          <p:cNvSpPr>
            <a:spLocks noGrp="1"/>
          </p:cNvSpPr>
          <p:nvPr>
            <p:ph type="body" sz="quarter" idx="13"/>
          </p:nvPr>
        </p:nvSpPr>
        <p:spPr>
          <a:xfrm>
            <a:off x="419100" y="1040826"/>
            <a:ext cx="11353799" cy="344488"/>
          </a:xfrm>
        </p:spPr>
        <p:txBody>
          <a:bodyPr/>
          <a:lstStyle>
            <a:lvl1pPr marL="0" indent="0">
              <a:spcAft>
                <a:spcPts val="0"/>
              </a:spcAft>
              <a:buNone/>
              <a:defRPr sz="2400">
                <a:solidFill>
                  <a:schemeClr val="accent1"/>
                </a:solidFill>
              </a:defRPr>
            </a:lvl1pPr>
          </a:lstStyle>
          <a:p>
            <a:pPr lvl="0"/>
            <a:r>
              <a:rPr lang="en-US" dirty="0"/>
              <a:t>Edit Master text styles</a:t>
            </a:r>
          </a:p>
        </p:txBody>
      </p:sp>
      <p:sp>
        <p:nvSpPr>
          <p:cNvPr id="9" name="Text Placeholder 131"/>
          <p:cNvSpPr>
            <a:spLocks noGrp="1"/>
          </p:cNvSpPr>
          <p:nvPr>
            <p:ph type="body" sz="quarter" idx="16" hasCustomPrompt="1"/>
          </p:nvPr>
        </p:nvSpPr>
        <p:spPr>
          <a:xfrm>
            <a:off x="419101" y="1719337"/>
            <a:ext cx="5273245" cy="560696"/>
          </a:xfrm>
        </p:spPr>
        <p:txBody>
          <a:bodyPr anchor="t" anchorCtr="0"/>
          <a:lstStyle>
            <a:lvl1pPr marL="0" marR="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b="1">
                <a:solidFill>
                  <a:schemeClr val="accent1"/>
                </a:solidFill>
              </a:defRPr>
            </a:lvl1pPr>
          </a:lstStyle>
          <a:p>
            <a:pPr lvl="0"/>
            <a:r>
              <a:rPr lang="en-US" dirty="0"/>
              <a:t>Click to edit Master text styles</a:t>
            </a:r>
          </a:p>
        </p:txBody>
      </p:sp>
      <p:sp>
        <p:nvSpPr>
          <p:cNvPr id="4" name="Content Placeholder 3"/>
          <p:cNvSpPr>
            <a:spLocks noGrp="1"/>
          </p:cNvSpPr>
          <p:nvPr>
            <p:ph sz="quarter" idx="19"/>
          </p:nvPr>
        </p:nvSpPr>
        <p:spPr>
          <a:xfrm>
            <a:off x="426221" y="2460808"/>
            <a:ext cx="5266125" cy="3605743"/>
          </a:xfrm>
        </p:spPr>
        <p:txBody>
          <a:bodyPr/>
          <a:lstStyle>
            <a:lvl1pPr marL="0" indent="0">
              <a:buNone/>
              <a:defRPr>
                <a:solidFill>
                  <a:schemeClr val="tx2"/>
                </a:solidFill>
              </a:defRPr>
            </a:lvl1pPr>
            <a:lvl2pPr>
              <a:buClr>
                <a:srgbClr val="00C1DE"/>
              </a:buClr>
              <a:defRPr>
                <a:solidFill>
                  <a:schemeClr val="tx2"/>
                </a:solidFill>
              </a:defRPr>
            </a:lvl2pPr>
            <a:lvl3pPr>
              <a:buClr>
                <a:srgbClr val="00C1DE"/>
              </a:buClr>
              <a:defRPr>
                <a:solidFill>
                  <a:schemeClr val="tx2"/>
                </a:solidFill>
              </a:defRPr>
            </a:lvl3pPr>
            <a:lvl4pPr>
              <a:buClr>
                <a:srgbClr val="00C1DE"/>
              </a:buClr>
              <a:defRPr>
                <a:solidFill>
                  <a:schemeClr val="tx2"/>
                </a:solidFill>
              </a:defRPr>
            </a:lvl4pPr>
            <a:lvl5pPr>
              <a:buClr>
                <a:srgbClr val="00C1DE"/>
              </a:buClr>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31"/>
          <p:cNvSpPr>
            <a:spLocks noGrp="1"/>
          </p:cNvSpPr>
          <p:nvPr>
            <p:ph type="body" sz="quarter" idx="18" hasCustomPrompt="1"/>
          </p:nvPr>
        </p:nvSpPr>
        <p:spPr>
          <a:xfrm>
            <a:off x="6440390" y="1719337"/>
            <a:ext cx="5332942" cy="560696"/>
          </a:xfrm>
        </p:spPr>
        <p:txBody>
          <a:bodyPr anchor="t" anchorCtr="0"/>
          <a:lstStyle>
            <a:lvl1pPr marL="0" marR="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b="1">
                <a:solidFill>
                  <a:schemeClr val="accent1"/>
                </a:solidFill>
              </a:defRPr>
            </a:lvl1pPr>
          </a:lstStyle>
          <a:p>
            <a:pPr lvl="0"/>
            <a:r>
              <a:rPr lang="en-US" dirty="0"/>
              <a:t>Click to edit Master text styles</a:t>
            </a:r>
          </a:p>
        </p:txBody>
      </p:sp>
      <p:sp>
        <p:nvSpPr>
          <p:cNvPr id="8" name="Content Placeholder 7"/>
          <p:cNvSpPr>
            <a:spLocks noGrp="1"/>
          </p:cNvSpPr>
          <p:nvPr>
            <p:ph sz="quarter" idx="20"/>
          </p:nvPr>
        </p:nvSpPr>
        <p:spPr>
          <a:xfrm>
            <a:off x="6440390" y="2461339"/>
            <a:ext cx="5331354" cy="3605212"/>
          </a:xfrm>
        </p:spPr>
        <p:txBody>
          <a:bodyPr/>
          <a:lstStyle>
            <a:lvl1pPr marL="0" indent="0">
              <a:buNone/>
              <a:defRPr>
                <a:solidFill>
                  <a:schemeClr val="tx2"/>
                </a:solidFill>
              </a:defRPr>
            </a:lvl1pPr>
            <a:lvl2pPr>
              <a:buClr>
                <a:srgbClr val="00C1DE"/>
              </a:buClr>
              <a:defRPr>
                <a:solidFill>
                  <a:schemeClr val="tx2"/>
                </a:solidFill>
              </a:defRPr>
            </a:lvl2pPr>
            <a:lvl3pPr>
              <a:buClr>
                <a:srgbClr val="00C1DE"/>
              </a:buClr>
              <a:defRPr>
                <a:solidFill>
                  <a:schemeClr val="tx2"/>
                </a:solidFill>
              </a:defRPr>
            </a:lvl3pPr>
            <a:lvl4pPr>
              <a:buClr>
                <a:srgbClr val="00C1DE"/>
              </a:buClr>
              <a:defRPr>
                <a:solidFill>
                  <a:schemeClr val="tx2"/>
                </a:solidFill>
              </a:defRPr>
            </a:lvl4pPr>
            <a:lvl5pPr>
              <a:buClr>
                <a:srgbClr val="00C1DE"/>
              </a:buClr>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65010531"/>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title</a:t>
            </a:r>
          </a:p>
        </p:txBody>
      </p:sp>
      <p:sp>
        <p:nvSpPr>
          <p:cNvPr id="6" name="Slide Number Placeholder 5"/>
          <p:cNvSpPr>
            <a:spLocks noGrp="1"/>
          </p:cNvSpPr>
          <p:nvPr>
            <p:ph type="sldNum" sz="quarter" idx="12"/>
          </p:nvPr>
        </p:nvSpPr>
        <p:spPr>
          <a:xfrm>
            <a:off x="11674046" y="0"/>
            <a:ext cx="517954"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3FEBBA22-B2B9-4312-A237-18A397CD0DDA}" type="slidenum">
              <a:rPr lang="en-US" smtClean="0"/>
              <a:pPr/>
              <a:t>‹#›</a:t>
            </a:fld>
            <a:endParaRPr lang="en-US"/>
          </a:p>
        </p:txBody>
      </p:sp>
      <p:sp>
        <p:nvSpPr>
          <p:cNvPr id="7" name="Footer Placeholder 4"/>
          <p:cNvSpPr>
            <a:spLocks noGrp="1"/>
          </p:cNvSpPr>
          <p:nvPr>
            <p:ph type="ftr" sz="quarter" idx="11"/>
          </p:nvPr>
        </p:nvSpPr>
        <p:spPr>
          <a:xfrm>
            <a:off x="4038600" y="6190263"/>
            <a:ext cx="4114800" cy="365125"/>
          </a:xfrm>
          <a:prstGeom prst="rect">
            <a:avLst/>
          </a:prstGeom>
        </p:spPr>
        <p:txBody>
          <a:bodyPr/>
          <a:lstStyle>
            <a:lvl1pPr algn="ctr">
              <a:defRPr sz="1400">
                <a:solidFill>
                  <a:schemeClr val="tx1">
                    <a:lumMod val="50000"/>
                    <a:lumOff val="50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808007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column slide ">
    <p:spTree>
      <p:nvGrpSpPr>
        <p:cNvPr id="1" name=""/>
        <p:cNvGrpSpPr/>
        <p:nvPr/>
      </p:nvGrpSpPr>
      <p:grpSpPr>
        <a:xfrm>
          <a:off x="0" y="0"/>
          <a:ext cx="0" cy="0"/>
          <a:chOff x="0" y="0"/>
          <a:chExt cx="0" cy="0"/>
        </a:xfrm>
      </p:grpSpPr>
      <p:grpSp>
        <p:nvGrpSpPr>
          <p:cNvPr id="10" name="Group 6"/>
          <p:cNvGrpSpPr>
            <a:grpSpLocks/>
          </p:cNvGrpSpPr>
          <p:nvPr userDrawn="1"/>
        </p:nvGrpSpPr>
        <p:grpSpPr bwMode="auto">
          <a:xfrm>
            <a:off x="4104145" y="1718144"/>
            <a:ext cx="3991948" cy="4368681"/>
            <a:chOff x="3715729" y="1883391"/>
            <a:chExt cx="3784332" cy="4472959"/>
          </a:xfrm>
        </p:grpSpPr>
        <p:cxnSp>
          <p:nvCxnSpPr>
            <p:cNvPr id="11" name="Straight Connector 10"/>
            <p:cNvCxnSpPr>
              <a:cxnSpLocks/>
            </p:cNvCxnSpPr>
            <p:nvPr userDrawn="1"/>
          </p:nvCxnSpPr>
          <p:spPr>
            <a:xfrm>
              <a:off x="3715729" y="1883391"/>
              <a:ext cx="0" cy="4472959"/>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cxnSpLocks/>
            </p:cNvCxnSpPr>
            <p:nvPr userDrawn="1"/>
          </p:nvCxnSpPr>
          <p:spPr>
            <a:xfrm>
              <a:off x="7500061" y="1883391"/>
              <a:ext cx="0" cy="4472959"/>
            </a:xfrm>
            <a:prstGeom prst="line">
              <a:avLst/>
            </a:prstGeom>
            <a:ln w="12700">
              <a:solidFill>
                <a:srgbClr val="00C1DE"/>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19100" y="295275"/>
            <a:ext cx="11353799" cy="666750"/>
          </a:xfrm>
        </p:spPr>
        <p:txBody>
          <a:bodyPr/>
          <a:lstStyle/>
          <a:p>
            <a:r>
              <a:rPr lang="en-US" dirty="0"/>
              <a:t>Click to edit Master title style</a:t>
            </a:r>
          </a:p>
        </p:txBody>
      </p:sp>
      <p:sp>
        <p:nvSpPr>
          <p:cNvPr id="44" name="Text Placeholder 43"/>
          <p:cNvSpPr>
            <a:spLocks noGrp="1"/>
          </p:cNvSpPr>
          <p:nvPr>
            <p:ph type="body" sz="quarter" idx="13"/>
          </p:nvPr>
        </p:nvSpPr>
        <p:spPr>
          <a:xfrm>
            <a:off x="419101" y="1040826"/>
            <a:ext cx="11353798" cy="344488"/>
          </a:xfrm>
        </p:spPr>
        <p:txBody>
          <a:bodyPr/>
          <a:lstStyle>
            <a:lvl1pPr marL="0" indent="0">
              <a:buNone/>
              <a:defRPr lang="en-US" sz="2400" dirty="0">
                <a:solidFill>
                  <a:schemeClr val="accent1"/>
                </a:solidFill>
              </a:defRPr>
            </a:lvl1pPr>
          </a:lstStyle>
          <a:p>
            <a:pPr lvl="0"/>
            <a:r>
              <a:rPr lang="en-US" dirty="0"/>
              <a:t>Edit Master text styles</a:t>
            </a:r>
          </a:p>
        </p:txBody>
      </p:sp>
      <p:sp>
        <p:nvSpPr>
          <p:cNvPr id="7" name="Text Placeholder 2"/>
          <p:cNvSpPr>
            <a:spLocks noGrp="1"/>
          </p:cNvSpPr>
          <p:nvPr>
            <p:ph idx="1"/>
          </p:nvPr>
        </p:nvSpPr>
        <p:spPr>
          <a:xfrm>
            <a:off x="429039" y="2480880"/>
            <a:ext cx="3359281" cy="3605945"/>
          </a:xfrm>
          <a:prstGeom prst="rect">
            <a:avLst/>
          </a:prstGeom>
        </p:spPr>
        <p:txBody>
          <a:bodyPr/>
          <a:lstStyle>
            <a:lvl1pPr marL="0" indent="0">
              <a:buNone/>
              <a:defRPr>
                <a:solidFill>
                  <a:schemeClr val="tx2"/>
                </a:solidFill>
              </a:defRPr>
            </a:lvl1pPr>
            <a:lvl2pPr>
              <a:buClr>
                <a:srgbClr val="00C1DE"/>
              </a:buClr>
              <a:defRPr>
                <a:solidFill>
                  <a:schemeClr val="tx2"/>
                </a:solidFill>
              </a:defRPr>
            </a:lvl2pPr>
            <a:lvl3pPr>
              <a:defRPr>
                <a:solidFill>
                  <a:srgbClr val="383838"/>
                </a:solidFill>
              </a:defRPr>
            </a:lvl3pPr>
            <a:lvl4pPr>
              <a:defRPr>
                <a:solidFill>
                  <a:srgbClr val="383838"/>
                </a:solidFill>
              </a:defRPr>
            </a:lvl4pPr>
            <a:lvl5pPr>
              <a:defRPr>
                <a:solidFill>
                  <a:srgbClr val="383838"/>
                </a:solidFill>
              </a:defRPr>
            </a:lvl5pPr>
          </a:lstStyle>
          <a:p>
            <a:pPr lvl="0"/>
            <a:r>
              <a:rPr lang="en-US" dirty="0"/>
              <a:t>Click to edit Master text styles</a:t>
            </a:r>
          </a:p>
          <a:p>
            <a:pPr lvl="1"/>
            <a:r>
              <a:rPr lang="en-US" dirty="0"/>
              <a:t>Second level</a:t>
            </a:r>
          </a:p>
        </p:txBody>
      </p:sp>
      <p:sp>
        <p:nvSpPr>
          <p:cNvPr id="100" name="Text Placeholder 131"/>
          <p:cNvSpPr>
            <a:spLocks noGrp="1"/>
          </p:cNvSpPr>
          <p:nvPr>
            <p:ph type="body" sz="quarter" idx="16" hasCustomPrompt="1"/>
          </p:nvPr>
        </p:nvSpPr>
        <p:spPr>
          <a:xfrm>
            <a:off x="429372" y="1728083"/>
            <a:ext cx="3359945" cy="560696"/>
          </a:xfrm>
        </p:spPr>
        <p:txBody>
          <a:bodyPr anchor="t" anchorCtr="0"/>
          <a:lstStyle>
            <a:lvl1pPr marL="0" marR="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b="1">
                <a:solidFill>
                  <a:schemeClr val="accent1"/>
                </a:solidFill>
              </a:defRPr>
            </a:lvl1pPr>
          </a:lstStyle>
          <a:p>
            <a:pPr lvl="0"/>
            <a:r>
              <a:rPr lang="en-US" dirty="0"/>
              <a:t>Click to edit Master text styles</a:t>
            </a:r>
          </a:p>
        </p:txBody>
      </p:sp>
      <p:sp>
        <p:nvSpPr>
          <p:cNvPr id="13" name="Text Placeholder 2"/>
          <p:cNvSpPr>
            <a:spLocks noGrp="1"/>
          </p:cNvSpPr>
          <p:nvPr>
            <p:ph idx="17"/>
          </p:nvPr>
        </p:nvSpPr>
        <p:spPr>
          <a:xfrm>
            <a:off x="4417273" y="2480880"/>
            <a:ext cx="3359281" cy="3605945"/>
          </a:xfrm>
          <a:prstGeom prst="rect">
            <a:avLst/>
          </a:prstGeom>
        </p:spPr>
        <p:txBody>
          <a:bodyPr/>
          <a:lstStyle>
            <a:lvl1pPr marL="0" indent="0">
              <a:buNone/>
              <a:defRPr>
                <a:solidFill>
                  <a:schemeClr val="tx2"/>
                </a:solidFill>
              </a:defRPr>
            </a:lvl1pPr>
            <a:lvl2pPr>
              <a:buClr>
                <a:srgbClr val="00C1DE"/>
              </a:buClr>
              <a:defRPr>
                <a:solidFill>
                  <a:schemeClr val="tx2"/>
                </a:solidFill>
              </a:defRPr>
            </a:lvl2pPr>
          </a:lstStyle>
          <a:p>
            <a:pPr lvl="0"/>
            <a:r>
              <a:rPr lang="en-US" dirty="0"/>
              <a:t>Click to edit Master text styles</a:t>
            </a:r>
          </a:p>
          <a:p>
            <a:pPr lvl="1"/>
            <a:r>
              <a:rPr lang="en-US" dirty="0"/>
              <a:t>Second level</a:t>
            </a:r>
          </a:p>
        </p:txBody>
      </p:sp>
      <p:sp>
        <p:nvSpPr>
          <p:cNvPr id="14" name="Text Placeholder 2"/>
          <p:cNvSpPr>
            <a:spLocks noGrp="1"/>
          </p:cNvSpPr>
          <p:nvPr>
            <p:ph idx="18"/>
          </p:nvPr>
        </p:nvSpPr>
        <p:spPr>
          <a:xfrm>
            <a:off x="8415445" y="2480880"/>
            <a:ext cx="3359281" cy="3605945"/>
          </a:xfrm>
          <a:prstGeom prst="rect">
            <a:avLst/>
          </a:prstGeom>
        </p:spPr>
        <p:txBody>
          <a:bodyPr/>
          <a:lstStyle>
            <a:lvl1pPr marL="0" indent="0">
              <a:buNone/>
              <a:defRPr>
                <a:solidFill>
                  <a:schemeClr val="tx2"/>
                </a:solidFill>
              </a:defRPr>
            </a:lvl1pPr>
            <a:lvl2pPr>
              <a:buClr>
                <a:srgbClr val="00C1DE"/>
              </a:buClr>
              <a:defRPr>
                <a:solidFill>
                  <a:schemeClr val="tx2"/>
                </a:solidFill>
              </a:defRPr>
            </a:lvl2pPr>
          </a:lstStyle>
          <a:p>
            <a:pPr lvl="0"/>
            <a:r>
              <a:rPr lang="en-US" dirty="0"/>
              <a:t>Click to edit Master text styles</a:t>
            </a:r>
          </a:p>
          <a:p>
            <a:pPr lvl="1"/>
            <a:r>
              <a:rPr lang="en-US" dirty="0"/>
              <a:t>Second level</a:t>
            </a:r>
          </a:p>
        </p:txBody>
      </p:sp>
      <p:sp>
        <p:nvSpPr>
          <p:cNvPr id="15" name="Text Placeholder 131"/>
          <p:cNvSpPr>
            <a:spLocks noGrp="1"/>
          </p:cNvSpPr>
          <p:nvPr>
            <p:ph type="body" sz="quarter" idx="19" hasCustomPrompt="1"/>
          </p:nvPr>
        </p:nvSpPr>
        <p:spPr>
          <a:xfrm>
            <a:off x="4417273" y="1728083"/>
            <a:ext cx="3359945" cy="560696"/>
          </a:xfrm>
        </p:spPr>
        <p:txBody>
          <a:bodyPr anchor="t" anchorCtr="0"/>
          <a:lstStyle>
            <a:lvl1pPr marL="0" marR="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b="1">
                <a:solidFill>
                  <a:schemeClr val="accent1"/>
                </a:solidFill>
              </a:defRPr>
            </a:lvl1pPr>
          </a:lstStyle>
          <a:p>
            <a:pPr lvl="0"/>
            <a:r>
              <a:rPr lang="en-US" dirty="0"/>
              <a:t>Click to edit Master text styles</a:t>
            </a:r>
          </a:p>
        </p:txBody>
      </p:sp>
      <p:sp>
        <p:nvSpPr>
          <p:cNvPr id="16" name="Text Placeholder 131"/>
          <p:cNvSpPr>
            <a:spLocks noGrp="1"/>
          </p:cNvSpPr>
          <p:nvPr>
            <p:ph type="body" sz="quarter" idx="20" hasCustomPrompt="1"/>
          </p:nvPr>
        </p:nvSpPr>
        <p:spPr>
          <a:xfrm>
            <a:off x="8414781" y="1728083"/>
            <a:ext cx="3359945" cy="560696"/>
          </a:xfrm>
        </p:spPr>
        <p:txBody>
          <a:bodyPr anchor="t" anchorCtr="0"/>
          <a:lstStyle>
            <a:lvl1pPr marL="0" marR="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b="1">
                <a:solidFill>
                  <a:schemeClr val="accent1"/>
                </a:solidFill>
              </a:defRPr>
            </a:lvl1pPr>
          </a:lstStyle>
          <a:p>
            <a:pPr lvl="0"/>
            <a:r>
              <a:rPr lang="en-US" dirty="0"/>
              <a:t>Click to edit Master text styles</a:t>
            </a:r>
          </a:p>
        </p:txBody>
      </p:sp>
    </p:spTree>
    <p:extLst>
      <p:ext uri="{BB962C8B-B14F-4D97-AF65-F5344CB8AC3E}">
        <p14:creationId xmlns:p14="http://schemas.microsoft.com/office/powerpoint/2010/main" val="739003084"/>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l_narrow_wide">
    <p:spTree>
      <p:nvGrpSpPr>
        <p:cNvPr id="1" name=""/>
        <p:cNvGrpSpPr/>
        <p:nvPr/>
      </p:nvGrpSpPr>
      <p:grpSpPr>
        <a:xfrm>
          <a:off x="0" y="0"/>
          <a:ext cx="0" cy="0"/>
          <a:chOff x="0" y="0"/>
          <a:chExt cx="0" cy="0"/>
        </a:xfrm>
      </p:grpSpPr>
      <p:cxnSp>
        <p:nvCxnSpPr>
          <p:cNvPr id="6" name="Straight Connector 5"/>
          <p:cNvCxnSpPr>
            <a:cxnSpLocks/>
          </p:cNvCxnSpPr>
          <p:nvPr userDrawn="1"/>
        </p:nvCxnSpPr>
        <p:spPr>
          <a:xfrm>
            <a:off x="3209024" y="1721931"/>
            <a:ext cx="0" cy="408622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44" name="Text Placeholder 43"/>
          <p:cNvSpPr>
            <a:spLocks noGrp="1"/>
          </p:cNvSpPr>
          <p:nvPr>
            <p:ph type="body" sz="quarter" idx="13"/>
          </p:nvPr>
        </p:nvSpPr>
        <p:spPr>
          <a:xfrm>
            <a:off x="426221" y="1040826"/>
            <a:ext cx="11346678" cy="344488"/>
          </a:xfrm>
        </p:spPr>
        <p:txBody>
          <a:bodyPr/>
          <a:lstStyle>
            <a:lvl1pPr marL="0" indent="0">
              <a:buNone/>
              <a:defRPr lang="en-US" sz="2400" dirty="0">
                <a:solidFill>
                  <a:schemeClr val="accent1"/>
                </a:solidFill>
              </a:defRPr>
            </a:lvl1pPr>
          </a:lstStyle>
          <a:p>
            <a:pPr lvl="0"/>
            <a:r>
              <a:rPr lang="en-US" dirty="0"/>
              <a:t>Edit Master text styles</a:t>
            </a:r>
          </a:p>
        </p:txBody>
      </p:sp>
      <p:sp>
        <p:nvSpPr>
          <p:cNvPr id="47" name="Text Placeholder 2"/>
          <p:cNvSpPr>
            <a:spLocks noGrp="1"/>
          </p:cNvSpPr>
          <p:nvPr>
            <p:ph idx="14"/>
          </p:nvPr>
        </p:nvSpPr>
        <p:spPr>
          <a:xfrm>
            <a:off x="3369737" y="1721730"/>
            <a:ext cx="5881499" cy="4086426"/>
          </a:xfrm>
          <a:prstGeom prst="rect">
            <a:avLst/>
          </a:prstGeom>
        </p:spPr>
        <p:txBody>
          <a:bodyPr/>
          <a:lstStyle>
            <a:lvl1pPr marL="0" indent="0">
              <a:buNone/>
              <a:defRPr>
                <a:solidFill>
                  <a:schemeClr val="accent1"/>
                </a:solidFill>
              </a:defRPr>
            </a:lvl1pPr>
            <a:lvl2pPr>
              <a:buClr>
                <a:srgbClr val="00C1DE"/>
              </a:buClr>
              <a:defRPr>
                <a:solidFill>
                  <a:schemeClr val="tx2"/>
                </a:solidFill>
              </a:defRPr>
            </a:lvl2pPr>
            <a:lvl3pPr>
              <a:buClr>
                <a:srgbClr val="00C1DE"/>
              </a:buClr>
              <a:defRPr>
                <a:solidFill>
                  <a:schemeClr val="tx2"/>
                </a:solidFill>
              </a:defRPr>
            </a:lvl3pPr>
            <a:lvl4pPr>
              <a:buClr>
                <a:srgbClr val="00C1DE"/>
              </a:buClr>
              <a:defRPr>
                <a:solidFill>
                  <a:schemeClr val="tx2"/>
                </a:solidFill>
              </a:defRPr>
            </a:lvl4pPr>
            <a:lvl5pPr>
              <a:buClr>
                <a:srgbClr val="00C1DE"/>
              </a:buClr>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2"/>
          <p:cNvSpPr>
            <a:spLocks noGrp="1"/>
          </p:cNvSpPr>
          <p:nvPr>
            <p:ph idx="1"/>
          </p:nvPr>
        </p:nvSpPr>
        <p:spPr>
          <a:xfrm>
            <a:off x="426885" y="1721730"/>
            <a:ext cx="2606011" cy="4086426"/>
          </a:xfrm>
          <a:prstGeom prst="rect">
            <a:avLst/>
          </a:prstGeom>
        </p:spPr>
        <p:txBody>
          <a:bodyPr/>
          <a:lstStyle>
            <a:lvl1pPr marL="0" indent="0">
              <a:buNone/>
              <a:defRPr>
                <a:solidFill>
                  <a:schemeClr val="accent1"/>
                </a:solidFill>
              </a:defRPr>
            </a:lvl1pPr>
            <a:lvl2pPr>
              <a:buClr>
                <a:srgbClr val="00C1DE"/>
              </a:buClr>
              <a:defRPr>
                <a:solidFill>
                  <a:schemeClr val="tx2"/>
                </a:solidFill>
              </a:defRPr>
            </a:lvl2pPr>
          </a:lstStyle>
          <a:p>
            <a:pPr lvl="0"/>
            <a:r>
              <a:rPr lang="en-US" dirty="0"/>
              <a:t>Click to edit Master text styles</a:t>
            </a:r>
          </a:p>
          <a:p>
            <a:pPr lvl="1"/>
            <a:r>
              <a:rPr lang="en-US" dirty="0"/>
              <a:t>Second level</a:t>
            </a:r>
          </a:p>
        </p:txBody>
      </p:sp>
      <p:sp>
        <p:nvSpPr>
          <p:cNvPr id="8" name="Text Placeholder 2">
            <a:extLst>
              <a:ext uri="{FF2B5EF4-FFF2-40B4-BE49-F238E27FC236}">
                <a16:creationId xmlns:a16="http://schemas.microsoft.com/office/drawing/2014/main" id="{EE5824DC-77E8-9242-B390-E38E91EE9812}"/>
              </a:ext>
            </a:extLst>
          </p:cNvPr>
          <p:cNvSpPr>
            <a:spLocks noGrp="1"/>
          </p:cNvSpPr>
          <p:nvPr>
            <p:ph idx="15" hasCustomPrompt="1"/>
          </p:nvPr>
        </p:nvSpPr>
        <p:spPr>
          <a:xfrm>
            <a:off x="9251246" y="1721730"/>
            <a:ext cx="2940754" cy="4086426"/>
          </a:xfrm>
          <a:prstGeom prst="rect">
            <a:avLst/>
          </a:prstGeom>
        </p:spPr>
        <p:txBody>
          <a:bodyPr anchor="ctr"/>
          <a:lstStyle>
            <a:lvl1pPr marL="0" indent="0" algn="ctr">
              <a:buNone/>
              <a:defRPr>
                <a:solidFill>
                  <a:schemeClr val="bg1"/>
                </a:solidFill>
              </a:defRPr>
            </a:lvl1pPr>
            <a:lvl2pPr>
              <a:buClr>
                <a:srgbClr val="00C1DE"/>
              </a:buClr>
              <a:defRPr>
                <a:solidFill>
                  <a:schemeClr val="tx2"/>
                </a:solidFill>
              </a:defRPr>
            </a:lvl2pPr>
            <a:lvl3pPr>
              <a:buClr>
                <a:srgbClr val="00C1DE"/>
              </a:buClr>
              <a:defRPr>
                <a:solidFill>
                  <a:schemeClr val="tx2"/>
                </a:solidFill>
              </a:defRPr>
            </a:lvl3pPr>
            <a:lvl4pPr>
              <a:buClr>
                <a:srgbClr val="00C1DE"/>
              </a:buClr>
              <a:defRPr>
                <a:solidFill>
                  <a:schemeClr val="tx2"/>
                </a:solidFill>
              </a:defRPr>
            </a:lvl4pPr>
            <a:lvl5pPr>
              <a:buClr>
                <a:srgbClr val="00C1DE"/>
              </a:buClr>
              <a:defRPr>
                <a:solidFill>
                  <a:schemeClr val="tx2"/>
                </a:solidFill>
              </a:defRPr>
            </a:lvl5pPr>
          </a:lstStyle>
          <a:p>
            <a:pPr lvl="0"/>
            <a:r>
              <a:rPr lang="en-US" dirty="0"/>
              <a:t>Image</a:t>
            </a:r>
          </a:p>
        </p:txBody>
      </p:sp>
    </p:spTree>
    <p:extLst>
      <p:ext uri="{BB962C8B-B14F-4D97-AF65-F5344CB8AC3E}">
        <p14:creationId xmlns:p14="http://schemas.microsoft.com/office/powerpoint/2010/main" val="1526902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3 column slide ">
    <p:spTree>
      <p:nvGrpSpPr>
        <p:cNvPr id="1" name=""/>
        <p:cNvGrpSpPr/>
        <p:nvPr/>
      </p:nvGrpSpPr>
      <p:grpSpPr>
        <a:xfrm>
          <a:off x="0" y="0"/>
          <a:ext cx="0" cy="0"/>
          <a:chOff x="0" y="0"/>
          <a:chExt cx="0" cy="0"/>
        </a:xfrm>
      </p:grpSpPr>
      <p:sp>
        <p:nvSpPr>
          <p:cNvPr id="2" name="Title 1"/>
          <p:cNvSpPr>
            <a:spLocks noGrp="1"/>
          </p:cNvSpPr>
          <p:nvPr>
            <p:ph type="title"/>
          </p:nvPr>
        </p:nvSpPr>
        <p:spPr>
          <a:xfrm>
            <a:off x="419100" y="295275"/>
            <a:ext cx="7376051" cy="666750"/>
          </a:xfrm>
        </p:spPr>
        <p:txBody>
          <a:bodyPr/>
          <a:lstStyle>
            <a:lvl1pPr>
              <a:defRPr>
                <a:solidFill>
                  <a:schemeClr val="tx2"/>
                </a:solidFill>
              </a:defRPr>
            </a:lvl1pPr>
          </a:lstStyle>
          <a:p>
            <a:r>
              <a:rPr lang="en-US" dirty="0"/>
              <a:t>Click to edit Master title style</a:t>
            </a:r>
          </a:p>
        </p:txBody>
      </p:sp>
      <p:sp>
        <p:nvSpPr>
          <p:cNvPr id="44" name="Text Placeholder 43"/>
          <p:cNvSpPr>
            <a:spLocks noGrp="1"/>
          </p:cNvSpPr>
          <p:nvPr>
            <p:ph type="body" sz="quarter" idx="13"/>
          </p:nvPr>
        </p:nvSpPr>
        <p:spPr>
          <a:xfrm>
            <a:off x="427338" y="1040826"/>
            <a:ext cx="7376051" cy="344488"/>
          </a:xfrm>
        </p:spPr>
        <p:txBody>
          <a:bodyPr/>
          <a:lstStyle>
            <a:lvl1pPr marL="0" indent="0">
              <a:buNone/>
              <a:defRPr lang="en-US" sz="2400">
                <a:solidFill>
                  <a:srgbClr val="00C1DE"/>
                </a:solidFill>
              </a:defRPr>
            </a:lvl1pPr>
          </a:lstStyle>
          <a:p>
            <a:pPr lvl="0"/>
            <a:r>
              <a:rPr lang="en-US" dirty="0"/>
              <a:t>Edit Master text styles</a:t>
            </a:r>
          </a:p>
        </p:txBody>
      </p:sp>
      <p:sp>
        <p:nvSpPr>
          <p:cNvPr id="4" name="Content Placeholder 3"/>
          <p:cNvSpPr>
            <a:spLocks noGrp="1"/>
          </p:cNvSpPr>
          <p:nvPr>
            <p:ph sz="quarter" idx="14"/>
          </p:nvPr>
        </p:nvSpPr>
        <p:spPr>
          <a:xfrm>
            <a:off x="427338" y="1721536"/>
            <a:ext cx="7376050" cy="4086428"/>
          </a:xfrm>
        </p:spPr>
        <p:txBody>
          <a:bodyPr/>
          <a:lstStyle>
            <a:lvl1pPr marL="0" indent="0">
              <a:buNone/>
              <a:defRPr>
                <a:solidFill>
                  <a:schemeClr val="accent1"/>
                </a:solidFill>
              </a:defRPr>
            </a:lvl1pPr>
            <a:lvl2pPr>
              <a:buClr>
                <a:srgbClr val="00C1DE"/>
              </a:buClr>
              <a:defRPr>
                <a:solidFill>
                  <a:schemeClr val="tx2"/>
                </a:solidFill>
              </a:defRPr>
            </a:lvl2pPr>
            <a:lvl3pPr>
              <a:buClr>
                <a:srgbClr val="00C1DE"/>
              </a:buClr>
              <a:defRPr>
                <a:solidFill>
                  <a:schemeClr val="tx2"/>
                </a:solidFill>
              </a:defRPr>
            </a:lvl3pPr>
            <a:lvl4pPr>
              <a:buClr>
                <a:srgbClr val="00C1DE"/>
              </a:buClr>
              <a:defRPr>
                <a:solidFill>
                  <a:schemeClr val="tx2"/>
                </a:solidFill>
              </a:defRPr>
            </a:lvl4pPr>
            <a:lvl5pPr>
              <a:buClr>
                <a:srgbClr val="00C1DE"/>
              </a:buClr>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5">
            <a:extLst>
              <a:ext uri="{FF2B5EF4-FFF2-40B4-BE49-F238E27FC236}">
                <a16:creationId xmlns:a16="http://schemas.microsoft.com/office/drawing/2014/main" id="{BC6CC00D-502B-DB4D-9169-8B413E39C807}"/>
              </a:ext>
            </a:extLst>
          </p:cNvPr>
          <p:cNvSpPr>
            <a:spLocks noGrp="1"/>
          </p:cNvSpPr>
          <p:nvPr>
            <p:ph sz="quarter" idx="15"/>
          </p:nvPr>
        </p:nvSpPr>
        <p:spPr>
          <a:xfrm>
            <a:off x="8127998" y="0"/>
            <a:ext cx="4064002" cy="6858000"/>
          </a:xfrm>
        </p:spPr>
        <p:txBody>
          <a:bodyPr anchor="ctr"/>
          <a:lstStyle>
            <a:lvl1pPr marL="0" indent="0" algn="ctr">
              <a:buNone/>
              <a:defRPr>
                <a:solidFill>
                  <a:schemeClr val="accent1"/>
                </a:solidFill>
              </a:defRPr>
            </a:lvl1pPr>
            <a:lvl2pPr algn="ctr">
              <a:buClr>
                <a:srgbClr val="00C1DE"/>
              </a:buClr>
              <a:defRPr>
                <a:solidFill>
                  <a:schemeClr val="tx2"/>
                </a:solidFill>
              </a:defRPr>
            </a:lvl2pPr>
          </a:lstStyle>
          <a:p>
            <a:pPr lvl="0"/>
            <a:endParaRPr lang="en-US" dirty="0"/>
          </a:p>
        </p:txBody>
      </p:sp>
    </p:spTree>
    <p:extLst>
      <p:ext uri="{BB962C8B-B14F-4D97-AF65-F5344CB8AC3E}">
        <p14:creationId xmlns:p14="http://schemas.microsoft.com/office/powerpoint/2010/main" val="215475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umn slide with images">
    <p:spTree>
      <p:nvGrpSpPr>
        <p:cNvPr id="1" name=""/>
        <p:cNvGrpSpPr/>
        <p:nvPr/>
      </p:nvGrpSpPr>
      <p:grpSpPr>
        <a:xfrm>
          <a:off x="0" y="0"/>
          <a:ext cx="0" cy="0"/>
          <a:chOff x="0" y="0"/>
          <a:chExt cx="0" cy="0"/>
        </a:xfrm>
      </p:grpSpPr>
      <p:sp>
        <p:nvSpPr>
          <p:cNvPr id="2" name="Title 1"/>
          <p:cNvSpPr>
            <a:spLocks noGrp="1"/>
          </p:cNvSpPr>
          <p:nvPr>
            <p:ph type="title"/>
          </p:nvPr>
        </p:nvSpPr>
        <p:spPr>
          <a:xfrm>
            <a:off x="427339" y="295275"/>
            <a:ext cx="11345562" cy="666750"/>
          </a:xfrm>
        </p:spPr>
        <p:txBody>
          <a:bodyPr/>
          <a:lstStyle>
            <a:lvl1pPr>
              <a:defRPr>
                <a:solidFill>
                  <a:schemeClr val="tx2"/>
                </a:solidFill>
              </a:defRPr>
            </a:lvl1pPr>
          </a:lstStyle>
          <a:p>
            <a:r>
              <a:rPr lang="en-US" dirty="0"/>
              <a:t>Click to edit Master title style</a:t>
            </a:r>
          </a:p>
        </p:txBody>
      </p:sp>
      <p:sp>
        <p:nvSpPr>
          <p:cNvPr id="4" name="Content Placeholder 3"/>
          <p:cNvSpPr>
            <a:spLocks noGrp="1"/>
          </p:cNvSpPr>
          <p:nvPr>
            <p:ph sz="quarter" idx="19"/>
          </p:nvPr>
        </p:nvSpPr>
        <p:spPr>
          <a:xfrm>
            <a:off x="427338" y="2487776"/>
            <a:ext cx="3359945" cy="3608590"/>
          </a:xfrm>
        </p:spPr>
        <p:txBody>
          <a:bodyPr/>
          <a:lstStyle>
            <a:lvl1pPr marL="0" indent="0">
              <a:buNone/>
              <a:defRPr>
                <a:solidFill>
                  <a:schemeClr val="tx2"/>
                </a:solidFill>
              </a:defRPr>
            </a:lvl1pPr>
            <a:lvl2pPr>
              <a:buClr>
                <a:srgbClr val="00C1DE"/>
              </a:buClr>
              <a:defRPr>
                <a:solidFill>
                  <a:schemeClr val="tx2"/>
                </a:solidFill>
              </a:defRPr>
            </a:lvl2pPr>
            <a:lvl3pPr>
              <a:buClr>
                <a:srgbClr val="00C1DE"/>
              </a:buClr>
              <a:defRPr>
                <a:solidFill>
                  <a:schemeClr val="tx2"/>
                </a:solidFill>
              </a:defRPr>
            </a:lvl3pPr>
          </a:lstStyle>
          <a:p>
            <a:pPr lvl="0"/>
            <a:r>
              <a:rPr lang="en-US" dirty="0"/>
              <a:t>Click to edit Master text styles</a:t>
            </a:r>
          </a:p>
          <a:p>
            <a:pPr lvl="1"/>
            <a:r>
              <a:rPr lang="en-US" dirty="0"/>
              <a:t>Second level</a:t>
            </a:r>
          </a:p>
          <a:p>
            <a:pPr lvl="2"/>
            <a:r>
              <a:rPr lang="en-US" dirty="0"/>
              <a:t>Third level</a:t>
            </a:r>
          </a:p>
        </p:txBody>
      </p:sp>
      <p:sp>
        <p:nvSpPr>
          <p:cNvPr id="6" name="Content Placeholder 5"/>
          <p:cNvSpPr>
            <a:spLocks noGrp="1"/>
          </p:cNvSpPr>
          <p:nvPr>
            <p:ph sz="quarter" idx="20"/>
          </p:nvPr>
        </p:nvSpPr>
        <p:spPr>
          <a:xfrm>
            <a:off x="4416027" y="2487776"/>
            <a:ext cx="3359548" cy="3608387"/>
          </a:xfrm>
        </p:spPr>
        <p:txBody>
          <a:bodyPr/>
          <a:lstStyle>
            <a:lvl1pPr marL="0" indent="0">
              <a:buNone/>
              <a:defRPr>
                <a:solidFill>
                  <a:schemeClr val="tx2"/>
                </a:solidFill>
              </a:defRPr>
            </a:lvl1pPr>
            <a:lvl2pPr>
              <a:buClr>
                <a:srgbClr val="00C1DE"/>
              </a:buClr>
              <a:defRPr>
                <a:solidFill>
                  <a:schemeClr val="tx2"/>
                </a:solidFill>
              </a:defRPr>
            </a:lvl2pPr>
            <a:lvl3pPr>
              <a:buClr>
                <a:srgbClr val="00C1DE"/>
              </a:buClr>
              <a:defRPr>
                <a:solidFill>
                  <a:schemeClr val="tx2"/>
                </a:solidFill>
              </a:defRPr>
            </a:lvl3pPr>
          </a:lstStyle>
          <a:p>
            <a:pPr lvl="0"/>
            <a:r>
              <a:rPr lang="en-US" dirty="0"/>
              <a:t>Click to edit Master text styles</a:t>
            </a:r>
          </a:p>
          <a:p>
            <a:pPr lvl="1"/>
            <a:r>
              <a:rPr lang="en-US" dirty="0"/>
              <a:t>Second level</a:t>
            </a:r>
          </a:p>
          <a:p>
            <a:pPr lvl="2"/>
            <a:r>
              <a:rPr lang="en-US" dirty="0"/>
              <a:t>Third level</a:t>
            </a:r>
          </a:p>
        </p:txBody>
      </p:sp>
      <p:sp>
        <p:nvSpPr>
          <p:cNvPr id="9" name="Content Placeholder 8"/>
          <p:cNvSpPr>
            <a:spLocks noGrp="1"/>
          </p:cNvSpPr>
          <p:nvPr>
            <p:ph sz="quarter" idx="21"/>
          </p:nvPr>
        </p:nvSpPr>
        <p:spPr>
          <a:xfrm>
            <a:off x="8404319" y="2487776"/>
            <a:ext cx="3360274" cy="3608387"/>
          </a:xfrm>
        </p:spPr>
        <p:txBody>
          <a:bodyPr/>
          <a:lstStyle>
            <a:lvl1pPr marL="0" indent="0">
              <a:buNone/>
              <a:defRPr>
                <a:solidFill>
                  <a:schemeClr val="tx2"/>
                </a:solidFill>
              </a:defRPr>
            </a:lvl1pPr>
            <a:lvl2pPr>
              <a:buClr>
                <a:srgbClr val="00C1DE"/>
              </a:buClr>
              <a:defRPr>
                <a:solidFill>
                  <a:schemeClr val="tx2"/>
                </a:solidFill>
              </a:defRPr>
            </a:lvl2pPr>
            <a:lvl3pPr>
              <a:buClr>
                <a:srgbClr val="00C1DE"/>
              </a:buClr>
              <a:defRPr>
                <a:solidFill>
                  <a:schemeClr val="tx2"/>
                </a:solidFill>
              </a:defRPr>
            </a:lvl3pPr>
          </a:lstStyle>
          <a:p>
            <a:pPr lvl="0"/>
            <a:r>
              <a:rPr lang="en-US" dirty="0"/>
              <a:t>Click to edit Master text styles</a:t>
            </a:r>
          </a:p>
          <a:p>
            <a:pPr lvl="1"/>
            <a:r>
              <a:rPr lang="en-US" dirty="0"/>
              <a:t>Second level</a:t>
            </a:r>
          </a:p>
          <a:p>
            <a:pPr lvl="2"/>
            <a:r>
              <a:rPr lang="en-US" dirty="0"/>
              <a:t>Third level</a:t>
            </a:r>
          </a:p>
        </p:txBody>
      </p:sp>
      <p:cxnSp>
        <p:nvCxnSpPr>
          <p:cNvPr id="22" name="Straight Connector 21"/>
          <p:cNvCxnSpPr>
            <a:cxnSpLocks/>
          </p:cNvCxnSpPr>
          <p:nvPr userDrawn="1"/>
        </p:nvCxnSpPr>
        <p:spPr bwMode="auto">
          <a:xfrm>
            <a:off x="4101655" y="1718144"/>
            <a:ext cx="0" cy="436868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cxnSpLocks/>
          </p:cNvCxnSpPr>
          <p:nvPr userDrawn="1"/>
        </p:nvCxnSpPr>
        <p:spPr bwMode="auto">
          <a:xfrm>
            <a:off x="8089947" y="1718144"/>
            <a:ext cx="0" cy="436868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Text Placeholder 43"/>
          <p:cNvSpPr>
            <a:spLocks noGrp="1"/>
          </p:cNvSpPr>
          <p:nvPr userDrawn="1">
            <p:ph type="body" sz="quarter" idx="13"/>
          </p:nvPr>
        </p:nvSpPr>
        <p:spPr>
          <a:xfrm>
            <a:off x="419101" y="1040826"/>
            <a:ext cx="11353798" cy="344488"/>
          </a:xfrm>
        </p:spPr>
        <p:txBody>
          <a:bodyPr/>
          <a:lstStyle>
            <a:lvl1pPr marL="0" indent="0">
              <a:buNone/>
              <a:defRPr lang="en-US" sz="2400" dirty="0">
                <a:solidFill>
                  <a:schemeClr val="accent1"/>
                </a:solidFill>
              </a:defRPr>
            </a:lvl1pPr>
          </a:lstStyle>
          <a:p>
            <a:pPr lvl="0"/>
            <a:r>
              <a:rPr lang="en-US" dirty="0"/>
              <a:t>Edit Master text styles</a:t>
            </a:r>
          </a:p>
        </p:txBody>
      </p:sp>
      <p:sp>
        <p:nvSpPr>
          <p:cNvPr id="25" name="Text Placeholder 131"/>
          <p:cNvSpPr>
            <a:spLocks noGrp="1"/>
          </p:cNvSpPr>
          <p:nvPr userDrawn="1">
            <p:ph type="body" sz="quarter" idx="16" hasCustomPrompt="1"/>
          </p:nvPr>
        </p:nvSpPr>
        <p:spPr>
          <a:xfrm>
            <a:off x="429372" y="1728083"/>
            <a:ext cx="3359945" cy="560696"/>
          </a:xfrm>
        </p:spPr>
        <p:txBody>
          <a:bodyPr anchor="t" anchorCtr="0"/>
          <a:lstStyle>
            <a:lvl1pPr marL="0" marR="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b="1" i="0">
                <a:solidFill>
                  <a:schemeClr val="accent1"/>
                </a:solidFill>
                <a:latin typeface="Calibri" panose="020F0502020204030204" pitchFamily="34" charset="0"/>
                <a:cs typeface="Calibri" panose="020F0502020204030204" pitchFamily="34" charset="0"/>
              </a:defRPr>
            </a:lvl1pPr>
          </a:lstStyle>
          <a:p>
            <a:pPr lvl="0"/>
            <a:r>
              <a:rPr lang="en-US" dirty="0"/>
              <a:t>Click to edit Master text styles</a:t>
            </a:r>
          </a:p>
        </p:txBody>
      </p:sp>
      <p:sp>
        <p:nvSpPr>
          <p:cNvPr id="26" name="Text Placeholder 131"/>
          <p:cNvSpPr>
            <a:spLocks noGrp="1"/>
          </p:cNvSpPr>
          <p:nvPr userDrawn="1">
            <p:ph type="body" sz="quarter" idx="22" hasCustomPrompt="1"/>
          </p:nvPr>
        </p:nvSpPr>
        <p:spPr>
          <a:xfrm>
            <a:off x="4417273" y="1728083"/>
            <a:ext cx="3359945" cy="560696"/>
          </a:xfrm>
        </p:spPr>
        <p:txBody>
          <a:bodyPr anchor="t" anchorCtr="0"/>
          <a:lstStyle>
            <a:lvl1pPr marL="0" marR="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b="1">
                <a:solidFill>
                  <a:schemeClr val="accent1"/>
                </a:solidFill>
              </a:defRPr>
            </a:lvl1pPr>
          </a:lstStyle>
          <a:p>
            <a:pPr lvl="0"/>
            <a:r>
              <a:rPr lang="en-US" dirty="0"/>
              <a:t>Click to edit Master text styles</a:t>
            </a:r>
          </a:p>
        </p:txBody>
      </p:sp>
      <p:sp>
        <p:nvSpPr>
          <p:cNvPr id="27" name="Text Placeholder 131"/>
          <p:cNvSpPr>
            <a:spLocks noGrp="1"/>
          </p:cNvSpPr>
          <p:nvPr userDrawn="1">
            <p:ph type="body" sz="quarter" idx="23" hasCustomPrompt="1"/>
          </p:nvPr>
        </p:nvSpPr>
        <p:spPr>
          <a:xfrm>
            <a:off x="8414781" y="1728083"/>
            <a:ext cx="3359945" cy="560696"/>
          </a:xfrm>
        </p:spPr>
        <p:txBody>
          <a:bodyPr anchor="t" anchorCtr="0"/>
          <a:lstStyle>
            <a:lvl1pPr marL="0" marR="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b="1">
                <a:solidFill>
                  <a:schemeClr val="accent1"/>
                </a:solidFill>
              </a:defRPr>
            </a:lvl1pPr>
          </a:lstStyle>
          <a:p>
            <a:pPr lvl="0"/>
            <a:r>
              <a:rPr lang="en-US" dirty="0"/>
              <a:t>Click to edit Master text styles</a:t>
            </a:r>
          </a:p>
        </p:txBody>
      </p:sp>
    </p:spTree>
    <p:extLst>
      <p:ext uri="{BB962C8B-B14F-4D97-AF65-F5344CB8AC3E}">
        <p14:creationId xmlns:p14="http://schemas.microsoft.com/office/powerpoint/2010/main" val="835249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umn text with image">
    <p:spTree>
      <p:nvGrpSpPr>
        <p:cNvPr id="1" name=""/>
        <p:cNvGrpSpPr/>
        <p:nvPr/>
      </p:nvGrpSpPr>
      <p:grpSpPr>
        <a:xfrm>
          <a:off x="0" y="0"/>
          <a:ext cx="0" cy="0"/>
          <a:chOff x="0" y="0"/>
          <a:chExt cx="0" cy="0"/>
        </a:xfrm>
      </p:grpSpPr>
      <p:sp>
        <p:nvSpPr>
          <p:cNvPr id="2" name="Title 1"/>
          <p:cNvSpPr>
            <a:spLocks noGrp="1"/>
          </p:cNvSpPr>
          <p:nvPr>
            <p:ph type="title"/>
          </p:nvPr>
        </p:nvSpPr>
        <p:spPr>
          <a:xfrm>
            <a:off x="419100" y="295275"/>
            <a:ext cx="11353799" cy="666750"/>
          </a:xfrm>
        </p:spPr>
        <p:txBody>
          <a:bodyPr/>
          <a:lstStyle>
            <a:lvl1pPr>
              <a:defRPr>
                <a:solidFill>
                  <a:schemeClr val="tx2"/>
                </a:solidFill>
              </a:defRPr>
            </a:lvl1pPr>
          </a:lstStyle>
          <a:p>
            <a:r>
              <a:rPr lang="en-US" dirty="0"/>
              <a:t>Click to edit Master title style</a:t>
            </a:r>
          </a:p>
        </p:txBody>
      </p:sp>
      <p:sp>
        <p:nvSpPr>
          <p:cNvPr id="44" name="Text Placeholder 43"/>
          <p:cNvSpPr>
            <a:spLocks noGrp="1"/>
          </p:cNvSpPr>
          <p:nvPr>
            <p:ph type="body" sz="quarter" idx="13"/>
          </p:nvPr>
        </p:nvSpPr>
        <p:spPr>
          <a:xfrm>
            <a:off x="419100" y="1040826"/>
            <a:ext cx="11353799" cy="344488"/>
          </a:xfrm>
        </p:spPr>
        <p:txBody>
          <a:bodyPr/>
          <a:lstStyle>
            <a:lvl1pPr marL="0" indent="0">
              <a:buNone/>
              <a:defRPr lang="en-US" sz="2400">
                <a:solidFill>
                  <a:schemeClr val="accent1"/>
                </a:solidFill>
              </a:defRPr>
            </a:lvl1pPr>
          </a:lstStyle>
          <a:p>
            <a:pPr lvl="0"/>
            <a:r>
              <a:rPr lang="en-US" dirty="0"/>
              <a:t>Edit Master text styles</a:t>
            </a:r>
          </a:p>
        </p:txBody>
      </p:sp>
      <p:sp>
        <p:nvSpPr>
          <p:cNvPr id="6" name="Picture Placeholder 5"/>
          <p:cNvSpPr>
            <a:spLocks noGrp="1"/>
          </p:cNvSpPr>
          <p:nvPr>
            <p:ph type="pic" sz="quarter" idx="17"/>
          </p:nvPr>
        </p:nvSpPr>
        <p:spPr>
          <a:xfrm>
            <a:off x="3326185" y="1721038"/>
            <a:ext cx="2606675" cy="1953683"/>
          </a:xfrm>
        </p:spPr>
        <p:txBody>
          <a:bodyPr/>
          <a:lstStyle>
            <a:lvl1pPr marL="0" indent="0">
              <a:buNone/>
              <a:defRPr/>
            </a:lvl1pPr>
          </a:lstStyle>
          <a:p>
            <a:pPr lvl="0"/>
            <a:r>
              <a:rPr lang="en-US" noProof="0" dirty="0"/>
              <a:t>Click icon to add picture</a:t>
            </a:r>
          </a:p>
        </p:txBody>
      </p:sp>
      <p:sp>
        <p:nvSpPr>
          <p:cNvPr id="104" name="Picture Placeholder 5"/>
          <p:cNvSpPr>
            <a:spLocks noGrp="1"/>
          </p:cNvSpPr>
          <p:nvPr>
            <p:ph type="pic" sz="quarter" idx="18"/>
          </p:nvPr>
        </p:nvSpPr>
        <p:spPr>
          <a:xfrm>
            <a:off x="3326185" y="3858465"/>
            <a:ext cx="2606675" cy="1953683"/>
          </a:xfrm>
        </p:spPr>
        <p:txBody>
          <a:bodyPr/>
          <a:lstStyle>
            <a:lvl1pPr marL="0" indent="0">
              <a:buNone/>
              <a:defRPr/>
            </a:lvl1pPr>
          </a:lstStyle>
          <a:p>
            <a:pPr lvl="0"/>
            <a:r>
              <a:rPr lang="en-US" noProof="0" dirty="0"/>
              <a:t>Click icon to add picture</a:t>
            </a:r>
          </a:p>
        </p:txBody>
      </p:sp>
      <p:sp>
        <p:nvSpPr>
          <p:cNvPr id="105" name="Picture Placeholder 5"/>
          <p:cNvSpPr>
            <a:spLocks noGrp="1"/>
          </p:cNvSpPr>
          <p:nvPr>
            <p:ph type="pic" sz="quarter" idx="19"/>
          </p:nvPr>
        </p:nvSpPr>
        <p:spPr>
          <a:xfrm>
            <a:off x="9166224" y="1721038"/>
            <a:ext cx="2606675" cy="1953683"/>
          </a:xfrm>
        </p:spPr>
        <p:txBody>
          <a:bodyPr/>
          <a:lstStyle>
            <a:lvl1pPr marL="0" indent="0">
              <a:buNone/>
              <a:defRPr/>
            </a:lvl1pPr>
          </a:lstStyle>
          <a:p>
            <a:pPr lvl="0"/>
            <a:r>
              <a:rPr lang="en-US" noProof="0" dirty="0"/>
              <a:t>Click icon to add picture</a:t>
            </a:r>
          </a:p>
        </p:txBody>
      </p:sp>
      <p:sp>
        <p:nvSpPr>
          <p:cNvPr id="106" name="Picture Placeholder 5"/>
          <p:cNvSpPr>
            <a:spLocks noGrp="1"/>
          </p:cNvSpPr>
          <p:nvPr>
            <p:ph type="pic" sz="quarter" idx="20"/>
          </p:nvPr>
        </p:nvSpPr>
        <p:spPr>
          <a:xfrm>
            <a:off x="9166224" y="3858465"/>
            <a:ext cx="2606675" cy="1953683"/>
          </a:xfrm>
        </p:spPr>
        <p:txBody>
          <a:bodyPr/>
          <a:lstStyle>
            <a:lvl1pPr marL="0" indent="0">
              <a:buNone/>
              <a:defRPr/>
            </a:lvl1pPr>
          </a:lstStyle>
          <a:p>
            <a:pPr lvl="0"/>
            <a:r>
              <a:rPr lang="en-US" noProof="0" dirty="0"/>
              <a:t>Click icon to add picture</a:t>
            </a:r>
          </a:p>
        </p:txBody>
      </p:sp>
      <p:sp>
        <p:nvSpPr>
          <p:cNvPr id="14" name="Text Placeholder 7"/>
          <p:cNvSpPr>
            <a:spLocks noGrp="1"/>
          </p:cNvSpPr>
          <p:nvPr>
            <p:ph type="body" sz="quarter" idx="21"/>
          </p:nvPr>
        </p:nvSpPr>
        <p:spPr>
          <a:xfrm>
            <a:off x="419100" y="1721038"/>
            <a:ext cx="2606675" cy="4086225"/>
          </a:xfrm>
        </p:spPr>
        <p:txBody>
          <a:bodyPr/>
          <a:lstStyle>
            <a:lvl1pPr marL="0" indent="0">
              <a:buNone/>
              <a:defRPr>
                <a:solidFill>
                  <a:schemeClr val="tx2"/>
                </a:solidFill>
              </a:defRPr>
            </a:lvl1pPr>
            <a:lvl2pPr>
              <a:buClr>
                <a:srgbClr val="00C1DE"/>
              </a:buClr>
              <a:defRPr>
                <a:solidFill>
                  <a:schemeClr val="tx2"/>
                </a:solidFill>
              </a:defRPr>
            </a:lvl2pPr>
            <a:lvl3pPr>
              <a:buClr>
                <a:srgbClr val="00C1DE"/>
              </a:buClr>
              <a:defRPr>
                <a:solidFill>
                  <a:schemeClr val="tx2"/>
                </a:solidFill>
              </a:defRPr>
            </a:lvl3pPr>
            <a:lvl4pPr>
              <a:buClr>
                <a:srgbClr val="00C1DE"/>
              </a:buClr>
              <a:defRPr>
                <a:solidFill>
                  <a:schemeClr val="tx2"/>
                </a:solidFill>
              </a:defRPr>
            </a:lvl4pPr>
            <a:lvl5pPr>
              <a:buClr>
                <a:srgbClr val="00C1DE"/>
              </a:buClr>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7"/>
          <p:cNvSpPr>
            <a:spLocks noGrp="1"/>
          </p:cNvSpPr>
          <p:nvPr>
            <p:ph type="body" sz="quarter" idx="22"/>
          </p:nvPr>
        </p:nvSpPr>
        <p:spPr>
          <a:xfrm>
            <a:off x="6233270" y="1721038"/>
            <a:ext cx="2606675" cy="4086225"/>
          </a:xfrm>
        </p:spPr>
        <p:txBody>
          <a:bodyPr/>
          <a:lstStyle>
            <a:lvl1pPr marL="0" indent="0">
              <a:buNone/>
              <a:defRPr>
                <a:solidFill>
                  <a:schemeClr val="tx2"/>
                </a:solidFill>
              </a:defRPr>
            </a:lvl1pPr>
            <a:lvl2pPr>
              <a:buClr>
                <a:srgbClr val="00C1DE"/>
              </a:buClr>
              <a:defRPr>
                <a:solidFill>
                  <a:schemeClr val="tx2"/>
                </a:solidFill>
              </a:defRPr>
            </a:lvl2pPr>
            <a:lvl3pPr>
              <a:buClr>
                <a:srgbClr val="00C1DE"/>
              </a:buClr>
              <a:defRPr>
                <a:solidFill>
                  <a:schemeClr val="tx2"/>
                </a:solidFill>
              </a:defRPr>
            </a:lvl3pPr>
            <a:lvl4pPr>
              <a:buClr>
                <a:srgbClr val="00C1DE"/>
              </a:buClr>
              <a:defRPr>
                <a:solidFill>
                  <a:schemeClr val="tx2"/>
                </a:solidFill>
              </a:defRPr>
            </a:lvl4pPr>
            <a:lvl5pPr>
              <a:buClr>
                <a:srgbClr val="00C1DE"/>
              </a:buClr>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63749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with image ">
    <p:spTree>
      <p:nvGrpSpPr>
        <p:cNvPr id="1" name=""/>
        <p:cNvGrpSpPr/>
        <p:nvPr/>
      </p:nvGrpSpPr>
      <p:grpSpPr>
        <a:xfrm>
          <a:off x="0" y="0"/>
          <a:ext cx="0" cy="0"/>
          <a:chOff x="0" y="0"/>
          <a:chExt cx="0" cy="0"/>
        </a:xfrm>
      </p:grpSpPr>
      <p:sp>
        <p:nvSpPr>
          <p:cNvPr id="2" name="Title 1"/>
          <p:cNvSpPr>
            <a:spLocks noGrp="1"/>
          </p:cNvSpPr>
          <p:nvPr>
            <p:ph type="title"/>
          </p:nvPr>
        </p:nvSpPr>
        <p:spPr>
          <a:xfrm>
            <a:off x="419100" y="295275"/>
            <a:ext cx="11353799" cy="666750"/>
          </a:xfrm>
        </p:spPr>
        <p:txBody>
          <a:bodyPr/>
          <a:lstStyle/>
          <a:p>
            <a:r>
              <a:rPr lang="en-US" dirty="0"/>
              <a:t>Click to edit Master title style</a:t>
            </a:r>
          </a:p>
        </p:txBody>
      </p:sp>
      <p:sp>
        <p:nvSpPr>
          <p:cNvPr id="44" name="Text Placeholder 43"/>
          <p:cNvSpPr>
            <a:spLocks noGrp="1"/>
          </p:cNvSpPr>
          <p:nvPr>
            <p:ph type="body" sz="quarter" idx="13"/>
          </p:nvPr>
        </p:nvSpPr>
        <p:spPr>
          <a:xfrm>
            <a:off x="419100" y="1040826"/>
            <a:ext cx="11353799" cy="344488"/>
          </a:xfrm>
        </p:spPr>
        <p:txBody>
          <a:bodyPr/>
          <a:lstStyle>
            <a:lvl1pPr marL="0" indent="0">
              <a:buNone/>
              <a:defRPr lang="en-US" sz="2400">
                <a:solidFill>
                  <a:schemeClr val="accent1"/>
                </a:solidFill>
              </a:defRPr>
            </a:lvl1pPr>
          </a:lstStyle>
          <a:p>
            <a:pPr lvl="0"/>
            <a:r>
              <a:rPr lang="en-US" dirty="0"/>
              <a:t>Edit Master text styles</a:t>
            </a:r>
          </a:p>
        </p:txBody>
      </p:sp>
      <p:sp>
        <p:nvSpPr>
          <p:cNvPr id="7" name="Text Placeholder 2"/>
          <p:cNvSpPr>
            <a:spLocks noGrp="1"/>
          </p:cNvSpPr>
          <p:nvPr>
            <p:ph idx="1"/>
          </p:nvPr>
        </p:nvSpPr>
        <p:spPr>
          <a:xfrm>
            <a:off x="419100" y="1721040"/>
            <a:ext cx="5467744" cy="4086426"/>
          </a:xfrm>
          <a:prstGeom prst="rect">
            <a:avLst/>
          </a:prstGeom>
        </p:spPr>
        <p:txBody>
          <a:bodyPr/>
          <a:lstStyle>
            <a:lvl1pPr marL="0" indent="0">
              <a:buNone/>
              <a:defRPr>
                <a:solidFill>
                  <a:schemeClr val="accent1"/>
                </a:solidFill>
              </a:defRPr>
            </a:lvl1pPr>
            <a:lvl2pPr>
              <a:buClr>
                <a:srgbClr val="00C1DE"/>
              </a:buClr>
              <a:defRPr>
                <a:solidFill>
                  <a:schemeClr val="tx2"/>
                </a:solidFill>
              </a:defRPr>
            </a:lvl2pPr>
            <a:lvl3pPr>
              <a:buClr>
                <a:srgbClr val="00C1DE"/>
              </a:buClr>
              <a:defRPr>
                <a:solidFill>
                  <a:schemeClr val="tx2"/>
                </a:solidFill>
              </a:defRPr>
            </a:lvl3pPr>
          </a:lstStyle>
          <a:p>
            <a:pPr lvl="0"/>
            <a:r>
              <a:rPr lang="en-US" dirty="0"/>
              <a:t>Click to edit Master text styles</a:t>
            </a:r>
          </a:p>
          <a:p>
            <a:pPr lvl="1"/>
            <a:r>
              <a:rPr lang="en-US" dirty="0"/>
              <a:t>Second level</a:t>
            </a:r>
          </a:p>
          <a:p>
            <a:pPr lvl="2"/>
            <a:r>
              <a:rPr lang="en-US" dirty="0"/>
              <a:t>Third level</a:t>
            </a:r>
          </a:p>
        </p:txBody>
      </p:sp>
      <p:sp>
        <p:nvSpPr>
          <p:cNvPr id="50" name="Picture Placeholder 5"/>
          <p:cNvSpPr>
            <a:spLocks noGrp="1"/>
          </p:cNvSpPr>
          <p:nvPr>
            <p:ph type="pic" sz="quarter" idx="17"/>
          </p:nvPr>
        </p:nvSpPr>
        <p:spPr>
          <a:xfrm>
            <a:off x="6311248" y="1721040"/>
            <a:ext cx="5461651" cy="4086427"/>
          </a:xfrm>
        </p:spPr>
        <p:txBody>
          <a:bodyPr/>
          <a:lstStyle>
            <a:lvl1pPr marL="0" indent="0">
              <a:buNone/>
              <a:defRPr/>
            </a:lvl1pPr>
          </a:lstStyle>
          <a:p>
            <a:pPr lvl="0"/>
            <a:r>
              <a:rPr lang="en-US" noProof="0" dirty="0"/>
              <a:t>Click icon to add picture</a:t>
            </a:r>
          </a:p>
        </p:txBody>
      </p:sp>
    </p:spTree>
    <p:extLst>
      <p:ext uri="{BB962C8B-B14F-4D97-AF65-F5344CB8AC3E}">
        <p14:creationId xmlns:p14="http://schemas.microsoft.com/office/powerpoint/2010/main" val="1013977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Sld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latin typeface="+mn-lt"/>
              </a:defRPr>
            </a:lvl1pPr>
          </a:lstStyle>
          <a:p>
            <a:r>
              <a:rPr lang="en-US" dirty="0"/>
              <a:t>Click to edit Master title style</a:t>
            </a:r>
          </a:p>
        </p:txBody>
      </p:sp>
      <p:sp>
        <p:nvSpPr>
          <p:cNvPr id="10" name="Table Placeholder 3"/>
          <p:cNvSpPr>
            <a:spLocks noGrp="1"/>
          </p:cNvSpPr>
          <p:nvPr>
            <p:ph type="tbl" sz="quarter" idx="13"/>
          </p:nvPr>
        </p:nvSpPr>
        <p:spPr>
          <a:xfrm>
            <a:off x="426885" y="1725496"/>
            <a:ext cx="11346014" cy="4087104"/>
          </a:xfrm>
        </p:spPr>
        <p:txBody>
          <a:bodyPr/>
          <a:lstStyle>
            <a:lvl1pPr marL="0" indent="0">
              <a:buNone/>
              <a:defRPr>
                <a:solidFill>
                  <a:schemeClr val="tx2"/>
                </a:solidFill>
              </a:defRPr>
            </a:lvl1pPr>
          </a:lstStyle>
          <a:p>
            <a:pPr lvl="0"/>
            <a:r>
              <a:rPr lang="en-US" noProof="0" dirty="0"/>
              <a:t>Click icon to add table</a:t>
            </a:r>
          </a:p>
        </p:txBody>
      </p:sp>
    </p:spTree>
    <p:extLst>
      <p:ext uri="{BB962C8B-B14F-4D97-AF65-F5344CB8AC3E}">
        <p14:creationId xmlns:p14="http://schemas.microsoft.com/office/powerpoint/2010/main" val="1631338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9100" y="295275"/>
            <a:ext cx="11353799" cy="666750"/>
          </a:xfrm>
          <a:prstGeom prst="rect">
            <a:avLst/>
          </a:prstGeom>
        </p:spPr>
        <p:txBody>
          <a:bodyPr vert="horz" lIns="0" tIns="0" rIns="0" bIns="0" rtlCol="0" anchor="b">
            <a:noAutofit/>
          </a:bodyPr>
          <a:lstStyle/>
          <a:p>
            <a:r>
              <a:rPr lang="en-US" dirty="0"/>
              <a:t>Click to edit Master title style</a:t>
            </a:r>
          </a:p>
        </p:txBody>
      </p:sp>
      <p:sp>
        <p:nvSpPr>
          <p:cNvPr id="3" name="Text Placeholder 2"/>
          <p:cNvSpPr>
            <a:spLocks noGrp="1"/>
          </p:cNvSpPr>
          <p:nvPr>
            <p:ph type="body" idx="1"/>
          </p:nvPr>
        </p:nvSpPr>
        <p:spPr>
          <a:xfrm>
            <a:off x="419101" y="1722953"/>
            <a:ext cx="11353798" cy="371475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029" name="TextBox 26"/>
          <p:cNvSpPr txBox="1">
            <a:spLocks noChangeArrowheads="1"/>
          </p:cNvSpPr>
          <p:nvPr userDrawn="1"/>
        </p:nvSpPr>
        <p:spPr bwMode="auto">
          <a:xfrm>
            <a:off x="5939630" y="6545649"/>
            <a:ext cx="312738" cy="138499"/>
          </a:xfrm>
          <a:prstGeom prst="rect">
            <a:avLst/>
          </a:prstGeom>
          <a:noFill/>
          <a:ln>
            <a:noFill/>
          </a:ln>
        </p:spPr>
        <p:txBody>
          <a:bodyPr wrap="square"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lnSpc>
                <a:spcPct val="90000"/>
              </a:lnSpc>
              <a:spcAft>
                <a:spcPts val="600"/>
              </a:spcAft>
              <a:buFont typeface="Arial" charset="0"/>
              <a:buNone/>
              <a:defRPr/>
            </a:pPr>
            <a:fld id="{51459FED-D6BC-2B4F-BB0E-849935291B37}" type="slidenum">
              <a:rPr lang="en-US" altLang="en-US" sz="1000" smtClean="0">
                <a:solidFill>
                  <a:schemeClr val="accent2"/>
                </a:solidFill>
              </a:rPr>
              <a:pPr algn="ctr" eaLnBrk="1" hangingPunct="1">
                <a:lnSpc>
                  <a:spcPct val="90000"/>
                </a:lnSpc>
                <a:spcAft>
                  <a:spcPts val="600"/>
                </a:spcAft>
                <a:buFont typeface="Arial" charset="0"/>
                <a:buNone/>
                <a:defRPr/>
              </a:pPr>
              <a:t>‹#›</a:t>
            </a:fld>
            <a:endParaRPr lang="en-US" altLang="en-US" sz="1000" dirty="0">
              <a:solidFill>
                <a:schemeClr val="accent2"/>
              </a:solidFill>
            </a:endParaRPr>
          </a:p>
        </p:txBody>
      </p:sp>
    </p:spTree>
  </p:cSld>
  <p:clrMap bg1="lt1" tx1="dk1" bg2="lt2" tx2="dk2" accent1="accent1" accent2="accent2" accent3="accent3" accent4="accent4" accent5="accent5" accent6="accent6" hlink="hlink" folHlink="folHlink"/>
  <p:sldLayoutIdLst>
    <p:sldLayoutId id="2147485294" r:id="rId1"/>
    <p:sldLayoutId id="2147485309" r:id="rId2"/>
    <p:sldLayoutId id="2147485310" r:id="rId3"/>
    <p:sldLayoutId id="2147485311" r:id="rId4"/>
    <p:sldLayoutId id="2147485312" r:id="rId5"/>
    <p:sldLayoutId id="2147485313" r:id="rId6"/>
    <p:sldLayoutId id="2147485295" r:id="rId7"/>
    <p:sldLayoutId id="2147485296" r:id="rId8"/>
    <p:sldLayoutId id="2147485297" r:id="rId9"/>
    <p:sldLayoutId id="2147485299" r:id="rId10"/>
    <p:sldLayoutId id="2147485298" r:id="rId11"/>
    <p:sldLayoutId id="2147485327" r:id="rId12"/>
    <p:sldLayoutId id="2147485315" r:id="rId13"/>
    <p:sldLayoutId id="2147485300" r:id="rId14"/>
    <p:sldLayoutId id="2147485361" r:id="rId15"/>
    <p:sldLayoutId id="2147485362" r:id="rId16"/>
    <p:sldLayoutId id="2147485363" r:id="rId17"/>
    <p:sldLayoutId id="2147485364" r:id="rId18"/>
    <p:sldLayoutId id="2147485365" r:id="rId19"/>
    <p:sldLayoutId id="2147485366" r:id="rId20"/>
  </p:sldLayoutIdLst>
  <p:hf hdr="0" ftr="0" dt="0"/>
  <p:txStyles>
    <p:titleStyle>
      <a:lvl1pPr algn="l" rtl="0" eaLnBrk="0" fontAlgn="base" hangingPunct="0">
        <a:lnSpc>
          <a:spcPct val="85000"/>
        </a:lnSpc>
        <a:spcBef>
          <a:spcPct val="0"/>
        </a:spcBef>
        <a:spcAft>
          <a:spcPct val="0"/>
        </a:spcAft>
        <a:defRPr sz="3600" b="1" kern="1200" spc="-50">
          <a:solidFill>
            <a:schemeClr val="tx2"/>
          </a:solidFill>
          <a:latin typeface="+mn-lt"/>
          <a:ea typeface="ＭＳ Ｐゴシック" charset="0"/>
          <a:cs typeface="ＭＳ Ｐゴシック" charset="0"/>
        </a:defRPr>
      </a:lvl1pPr>
      <a:lvl2pPr algn="l" rtl="0" eaLnBrk="0" fontAlgn="base" hangingPunct="0">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2pPr>
      <a:lvl3pPr algn="l" rtl="0" eaLnBrk="0" fontAlgn="base" hangingPunct="0">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3pPr>
      <a:lvl4pPr algn="l" rtl="0" eaLnBrk="0" fontAlgn="base" hangingPunct="0">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4pPr>
      <a:lvl5pPr algn="l" rtl="0" eaLnBrk="0" fontAlgn="base" hangingPunct="0">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5pPr>
      <a:lvl6pPr marL="457200" algn="l" rtl="0" fontAlgn="base">
        <a:lnSpc>
          <a:spcPct val="85000"/>
        </a:lnSpc>
        <a:spcBef>
          <a:spcPct val="0"/>
        </a:spcBef>
        <a:spcAft>
          <a:spcPct val="0"/>
        </a:spcAft>
        <a:defRPr sz="3600" b="1">
          <a:solidFill>
            <a:schemeClr val="accent1"/>
          </a:solidFill>
          <a:latin typeface="Calibri" charset="0"/>
        </a:defRPr>
      </a:lvl6pPr>
      <a:lvl7pPr marL="914400" algn="l" rtl="0" fontAlgn="base">
        <a:lnSpc>
          <a:spcPct val="85000"/>
        </a:lnSpc>
        <a:spcBef>
          <a:spcPct val="0"/>
        </a:spcBef>
        <a:spcAft>
          <a:spcPct val="0"/>
        </a:spcAft>
        <a:defRPr sz="3600" b="1">
          <a:solidFill>
            <a:schemeClr val="accent1"/>
          </a:solidFill>
          <a:latin typeface="Calibri" charset="0"/>
        </a:defRPr>
      </a:lvl7pPr>
      <a:lvl8pPr marL="1371600" algn="l" rtl="0" fontAlgn="base">
        <a:lnSpc>
          <a:spcPct val="85000"/>
        </a:lnSpc>
        <a:spcBef>
          <a:spcPct val="0"/>
        </a:spcBef>
        <a:spcAft>
          <a:spcPct val="0"/>
        </a:spcAft>
        <a:defRPr sz="3600" b="1">
          <a:solidFill>
            <a:schemeClr val="accent1"/>
          </a:solidFill>
          <a:latin typeface="Calibri" charset="0"/>
        </a:defRPr>
      </a:lvl8pPr>
      <a:lvl9pPr marL="1828800" algn="l" rtl="0" fontAlgn="base">
        <a:lnSpc>
          <a:spcPct val="85000"/>
        </a:lnSpc>
        <a:spcBef>
          <a:spcPct val="0"/>
        </a:spcBef>
        <a:spcAft>
          <a:spcPct val="0"/>
        </a:spcAft>
        <a:defRPr sz="3600" b="1">
          <a:solidFill>
            <a:schemeClr val="accent1"/>
          </a:solidFill>
          <a:latin typeface="Calibri" charset="0"/>
        </a:defRPr>
      </a:lvl9pPr>
    </p:titleStyle>
    <p:bodyStyle>
      <a:lvl1pPr algn="l" rtl="0" eaLnBrk="0" fontAlgn="base" hangingPunct="0">
        <a:lnSpc>
          <a:spcPct val="90000"/>
        </a:lnSpc>
        <a:spcBef>
          <a:spcPct val="0"/>
        </a:spcBef>
        <a:spcAft>
          <a:spcPts val="1600"/>
        </a:spcAft>
        <a:buFont typeface="Calibri" charset="0"/>
        <a:defRPr sz="2400" kern="1200">
          <a:solidFill>
            <a:schemeClr val="tx2"/>
          </a:solidFill>
          <a:latin typeface="+mn-lt"/>
          <a:ea typeface="ＭＳ Ｐゴシック" charset="0"/>
          <a:cs typeface="ＭＳ Ｐゴシック" charset="0"/>
        </a:defRPr>
      </a:lvl1pPr>
      <a:lvl2pPr marL="398463" indent="-166688" algn="l" rtl="0" eaLnBrk="0" fontAlgn="base" hangingPunct="0">
        <a:lnSpc>
          <a:spcPct val="90000"/>
        </a:lnSpc>
        <a:spcBef>
          <a:spcPct val="0"/>
        </a:spcBef>
        <a:spcAft>
          <a:spcPts val="1200"/>
        </a:spcAft>
        <a:buClr>
          <a:srgbClr val="00C1DE"/>
        </a:buClr>
        <a:buSzPct val="80000"/>
        <a:buFont typeface="Arial" charset="0"/>
        <a:buChar char="•"/>
        <a:defRPr kern="1200">
          <a:solidFill>
            <a:schemeClr val="tx2"/>
          </a:solidFill>
          <a:latin typeface="+mn-lt"/>
          <a:ea typeface="ＭＳ Ｐゴシック" charset="0"/>
          <a:cs typeface="+mn-cs"/>
        </a:defRPr>
      </a:lvl2pPr>
      <a:lvl3pPr marL="855663" indent="-166688" algn="l" rtl="0" eaLnBrk="0" fontAlgn="base" hangingPunct="0">
        <a:lnSpc>
          <a:spcPct val="90000"/>
        </a:lnSpc>
        <a:spcBef>
          <a:spcPct val="0"/>
        </a:spcBef>
        <a:spcAft>
          <a:spcPts val="1200"/>
        </a:spcAft>
        <a:buClr>
          <a:srgbClr val="00C1DE"/>
        </a:buClr>
        <a:buSzPct val="80000"/>
        <a:buFont typeface="Calibri" charset="0"/>
        <a:buChar char="–"/>
        <a:defRPr kern="1200">
          <a:solidFill>
            <a:schemeClr val="tx2"/>
          </a:solidFill>
          <a:latin typeface="+mn-lt"/>
          <a:ea typeface="ＭＳ Ｐゴシック" charset="0"/>
          <a:cs typeface="+mn-cs"/>
        </a:defRPr>
      </a:lvl3pPr>
      <a:lvl4pPr marL="1201738" indent="-173038" algn="l" rtl="0" eaLnBrk="0" fontAlgn="base" hangingPunct="0">
        <a:lnSpc>
          <a:spcPct val="90000"/>
        </a:lnSpc>
        <a:spcBef>
          <a:spcPct val="0"/>
        </a:spcBef>
        <a:spcAft>
          <a:spcPts val="800"/>
        </a:spcAft>
        <a:buClr>
          <a:srgbClr val="00C1DE"/>
        </a:buClr>
        <a:buSzPct val="80000"/>
        <a:buFont typeface="Wingdings" charset="2"/>
        <a:buChar char="§"/>
        <a:defRPr kern="1200">
          <a:solidFill>
            <a:schemeClr val="tx2"/>
          </a:solidFill>
          <a:latin typeface="+mn-lt"/>
          <a:ea typeface="ＭＳ Ｐゴシック" charset="0"/>
          <a:cs typeface="+mn-cs"/>
        </a:defRPr>
      </a:lvl4pPr>
      <a:lvl5pPr marL="1427163" indent="-168275" algn="l" rtl="0" eaLnBrk="0" fontAlgn="base" hangingPunct="0">
        <a:lnSpc>
          <a:spcPct val="90000"/>
        </a:lnSpc>
        <a:spcBef>
          <a:spcPct val="0"/>
        </a:spcBef>
        <a:spcAft>
          <a:spcPts val="800"/>
        </a:spcAft>
        <a:buClr>
          <a:srgbClr val="00C1DE"/>
        </a:buClr>
        <a:buSzPct val="80000"/>
        <a:buFont typeface="Calibri" charset="0"/>
        <a:buChar char="–"/>
        <a:defRPr kern="1200">
          <a:solidFill>
            <a:schemeClr val="tx2"/>
          </a:solidFill>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rgbClr val="00C1DE"/>
        </a:buClr>
        <a:buSzPct val="80000"/>
        <a:buFont typeface="Wingdings" panose="05000000000000000000" pitchFamily="2" charset="2"/>
        <a:buChar char="§"/>
        <a:defRPr lang="en-US" sz="1800" kern="1200" dirty="0" smtClean="0">
          <a:solidFill>
            <a:schemeClr val="tx2"/>
          </a:solidFill>
          <a:latin typeface="+mn-lt"/>
          <a:ea typeface="+mn-ea"/>
          <a:cs typeface="+mn-cs"/>
        </a:defRPr>
      </a:lvl6pPr>
      <a:lvl7pPr marL="1883664" indent="-164592" algn="l" defTabSz="914400" rtl="0" eaLnBrk="1" latinLnBrk="0" hangingPunct="1">
        <a:lnSpc>
          <a:spcPct val="90000"/>
        </a:lnSpc>
        <a:spcBef>
          <a:spcPts val="0"/>
        </a:spcBef>
        <a:spcAft>
          <a:spcPts val="800"/>
        </a:spcAft>
        <a:buClr>
          <a:srgbClr val="00C1DE"/>
        </a:buClr>
        <a:buSzPct val="80000"/>
        <a:buFont typeface="Calibri" panose="020F0502020204030204" pitchFamily="34" charset="0"/>
        <a:buChar char="–"/>
        <a:defRPr lang="en-US" sz="1800" kern="1200" dirty="0" smtClean="0">
          <a:solidFill>
            <a:schemeClr val="tx2"/>
          </a:solidFill>
          <a:latin typeface="+mn-lt"/>
          <a:ea typeface="+mn-ea"/>
          <a:cs typeface="+mn-cs"/>
        </a:defRPr>
      </a:lvl7pPr>
      <a:lvl8pPr marL="2112264" indent="-164592" algn="l" defTabSz="914400" rtl="0" eaLnBrk="1" latinLnBrk="0" hangingPunct="1">
        <a:lnSpc>
          <a:spcPct val="90000"/>
        </a:lnSpc>
        <a:spcBef>
          <a:spcPts val="0"/>
        </a:spcBef>
        <a:spcAft>
          <a:spcPts val="800"/>
        </a:spcAft>
        <a:buClr>
          <a:srgbClr val="00C1DE"/>
        </a:buClr>
        <a:buSzPct val="80000"/>
        <a:buFont typeface="Wingdings" panose="05000000000000000000" pitchFamily="2" charset="2"/>
        <a:buChar char="§"/>
        <a:defRPr lang="en-US" sz="1800" kern="1200" dirty="0" smtClean="0">
          <a:solidFill>
            <a:schemeClr val="tx2"/>
          </a:solidFill>
          <a:latin typeface="+mn-lt"/>
          <a:ea typeface="+mn-ea"/>
          <a:cs typeface="+mn-cs"/>
        </a:defRPr>
      </a:lvl8pPr>
      <a:lvl9pPr marL="2340864" indent="-164592" algn="l" defTabSz="914400" rtl="0" eaLnBrk="1" latinLnBrk="0" hangingPunct="1">
        <a:lnSpc>
          <a:spcPct val="90000"/>
        </a:lnSpc>
        <a:spcBef>
          <a:spcPts val="0"/>
        </a:spcBef>
        <a:spcAft>
          <a:spcPts val="800"/>
        </a:spcAft>
        <a:buClr>
          <a:srgbClr val="00C1DE"/>
        </a:buClr>
        <a:buSzPct val="80000"/>
        <a:buFont typeface="Calibri" panose="020F0502020204030204" pitchFamily="34" charset="0"/>
        <a:buChar char="–"/>
        <a:defRPr lang="en-US" sz="1800" kern="1200" dirty="0" smtClean="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84" userDrawn="1">
          <p15:clr>
            <a:srgbClr val="F26B43"/>
          </p15:clr>
        </p15:guide>
        <p15:guide id="2" pos="7512" userDrawn="1">
          <p15:clr>
            <a:srgbClr val="F26B43"/>
          </p15:clr>
        </p15:guide>
        <p15:guide id="3" pos="3840" userDrawn="1">
          <p15:clr>
            <a:srgbClr val="F26B43"/>
          </p15:clr>
        </p15:guide>
        <p15:guide id="4" pos="264" userDrawn="1">
          <p15:clr>
            <a:srgbClr val="F26B43"/>
          </p15:clr>
        </p15:guide>
        <p15:guide id="5" pos="7416" userDrawn="1">
          <p15:clr>
            <a:srgbClr val="F26B43"/>
          </p15:clr>
        </p15:guide>
        <p15:guide id="6" orient="horz" pos="10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tiff"/><Relationship Id="rId2" Type="http://schemas.openxmlformats.org/officeDocument/2006/relationships/image" Target="../media/image35.tiff"/><Relationship Id="rId1" Type="http://schemas.openxmlformats.org/officeDocument/2006/relationships/slideLayout" Target="../slideLayouts/slideLayout1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hyperlink" Target="https://isoc-e.org/wordpress/wp-content/uploads/2019/05/DCMS-Consultation-Internet-Society-presentation.pdf" TargetMode="External"/><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1.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hyperlink" Target="https://cybersecurityventures.com/jobs/"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48.jpeg"/><Relationship Id="rId2" Type="http://schemas.openxmlformats.org/officeDocument/2006/relationships/hyperlink" Target="https://www.google.de/imgres?imgurl=http%3A%2F%2Fwww.alarmwelt24.de%2FWebRoot%2FStore2%2FShops%2Fes810935%2F575E%2F97CC%2F4FE0%2F66F8%2F6B4E%2F50ED%2F8965%2F558B%2FSIM_Karte.jpg&amp;imgrefurl=http%3A%2F%2Fwww.alarmwelt24.de%2FAllnet-SIM-Karte-fuer-GPS-Tracker-1&amp;docid=ijKdDwCculCs8M&amp;tbnid=QNMYoc7lTTLapM%3A&amp;vet=10ahUKEwjqodKN8q7jAhXQGuwKHc1LAdEQMwhUKAAwAA..i&amp;w=346&amp;h=346&amp;bih=453&amp;biw=1280&amp;q=SIM&amp;ved=0ahUKEwjqodKN8q7jAhXQGuwKHc1LAdEQMwhUKAAwAA&amp;iact=mrc&amp;uact=8" TargetMode="External"/><Relationship Id="rId1" Type="http://schemas.openxmlformats.org/officeDocument/2006/relationships/slideLayout" Target="../slideLayouts/slideLayout6.xml"/><Relationship Id="rId6" Type="http://schemas.openxmlformats.org/officeDocument/2006/relationships/hyperlink" Target="https://www.google.de/imgres?imgurl=https%3A%2F%2Fwww.paisabazaar.com%2Fwp-content%2Fuploads%2F2018%2F06%2Fpremium-credit-cards.jpg&amp;imgrefurl=https%3A%2F%2Fwww.paisabazaar.com%2Fcredit-card%2F7-best-premium-credit-cards-in-india%2F&amp;docid=SrBQVoqo6_x6sM&amp;tbnid=jMNA0Fp3CEOfJM%3A&amp;vet=10ahUKEwjU4LXF9K7jAhUL_KQKHQuYBIAQMwheKAowCg..i&amp;w=793&amp;h=528&amp;bih=453&amp;biw=1280&amp;q=Payment%20Card&amp;ved=0ahUKEwjU4LXF9K7jAhUL_KQKHQuYBIAQMwheKAowCg&amp;iact=mrc&amp;uact=8" TargetMode="External"/><Relationship Id="rId5" Type="http://schemas.openxmlformats.org/officeDocument/2006/relationships/image" Target="../media/image47.jpeg"/><Relationship Id="rId4" Type="http://schemas.openxmlformats.org/officeDocument/2006/relationships/hyperlink" Target="https://www.google.de/imgres?imgurl=https%3A%2F%2F5.imimg.com%2Fdata5%2FCX%2FFQ%2FGLADMIN-2130814%2Fembedded-sim-500x500.png&amp;imgrefurl=https%3A%2F%2Fwww.indiamart.com%2Fproddetail%2Fembedded-sim-19720127812.html&amp;docid=WUxeYx7-Rihe-M&amp;tbnid=AoFJAKD6WiuwUM%3A&amp;vet=10ahUKEwjE8_bL8q7jAhVNyaQKHZDIDg0QMwhKKAQwBA..i&amp;w=499&amp;h=282&amp;bih=453&amp;biw=1280&amp;q=Embedded%20SIM&amp;ved=0ahUKEwjE8_bL8q7jAhVNyaQKHZDIDg0QMwhKKAQwBA&amp;iact=mrc&amp;uact=8"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0.tiff"/><Relationship Id="rId13" Type="http://schemas.openxmlformats.org/officeDocument/2006/relationships/image" Target="../media/image15.tiff"/><Relationship Id="rId18" Type="http://schemas.openxmlformats.org/officeDocument/2006/relationships/image" Target="../media/image20.tiff"/><Relationship Id="rId3" Type="http://schemas.openxmlformats.org/officeDocument/2006/relationships/image" Target="../media/image5.tiff"/><Relationship Id="rId7" Type="http://schemas.openxmlformats.org/officeDocument/2006/relationships/image" Target="../media/image9.tiff"/><Relationship Id="rId12" Type="http://schemas.openxmlformats.org/officeDocument/2006/relationships/image" Target="../media/image14.tiff"/><Relationship Id="rId17" Type="http://schemas.openxmlformats.org/officeDocument/2006/relationships/image" Target="../media/image19.tiff"/><Relationship Id="rId2" Type="http://schemas.openxmlformats.org/officeDocument/2006/relationships/hyperlink" Target="http://www.iotsecurityfoundation.org/" TargetMode="External"/><Relationship Id="rId16" Type="http://schemas.openxmlformats.org/officeDocument/2006/relationships/image" Target="../media/image18.tiff"/><Relationship Id="rId1" Type="http://schemas.openxmlformats.org/officeDocument/2006/relationships/slideLayout" Target="../slideLayouts/slideLayout18.xml"/><Relationship Id="rId6" Type="http://schemas.openxmlformats.org/officeDocument/2006/relationships/image" Target="../media/image8.tiff"/><Relationship Id="rId11" Type="http://schemas.openxmlformats.org/officeDocument/2006/relationships/image" Target="../media/image13.tiff"/><Relationship Id="rId5" Type="http://schemas.openxmlformats.org/officeDocument/2006/relationships/image" Target="../media/image7.tiff"/><Relationship Id="rId15" Type="http://schemas.openxmlformats.org/officeDocument/2006/relationships/image" Target="../media/image17.tiff"/><Relationship Id="rId10" Type="http://schemas.openxmlformats.org/officeDocument/2006/relationships/image" Target="../media/image12.tiff"/><Relationship Id="rId19" Type="http://schemas.openxmlformats.org/officeDocument/2006/relationships/image" Target="../media/image21.tiff"/><Relationship Id="rId4" Type="http://schemas.openxmlformats.org/officeDocument/2006/relationships/image" Target="../media/image6.tiff"/><Relationship Id="rId9" Type="http://schemas.openxmlformats.org/officeDocument/2006/relationships/image" Target="../media/image11.tiff"/><Relationship Id="rId14" Type="http://schemas.openxmlformats.org/officeDocument/2006/relationships/image" Target="../media/image16.tif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jpe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1.xml"/><Relationship Id="rId5" Type="http://schemas.openxmlformats.org/officeDocument/2006/relationships/image" Target="../media/image61.jpe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2.png"/><Relationship Id="rId1" Type="http://schemas.openxmlformats.org/officeDocument/2006/relationships/slideLayout" Target="../slideLayouts/slideLayout1.xml"/><Relationship Id="rId5" Type="http://schemas.openxmlformats.org/officeDocument/2006/relationships/image" Target="../media/image63.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5.png"/><Relationship Id="rId7" Type="http://schemas.microsoft.com/office/2007/relationships/hdphoto" Target="../media/hdphoto3.wdp"/><Relationship Id="rId2" Type="http://schemas.openxmlformats.org/officeDocument/2006/relationships/image" Target="../media/image64.jpeg"/><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7.png"/><Relationship Id="rId7" Type="http://schemas.microsoft.com/office/2007/relationships/hdphoto" Target="../media/hdphoto2.wdp"/><Relationship Id="rId2" Type="http://schemas.openxmlformats.org/officeDocument/2006/relationships/image" Target="../media/image64.jpeg"/><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8.png"/><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7.png"/><Relationship Id="rId7" Type="http://schemas.microsoft.com/office/2007/relationships/hdphoto" Target="../media/hdphoto2.wdp"/><Relationship Id="rId2" Type="http://schemas.openxmlformats.org/officeDocument/2006/relationships/image" Target="../media/image64.jpeg"/><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8.png"/><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7.png"/><Relationship Id="rId7" Type="http://schemas.microsoft.com/office/2007/relationships/hdphoto" Target="../media/hdphoto2.wdp"/><Relationship Id="rId2" Type="http://schemas.openxmlformats.org/officeDocument/2006/relationships/image" Target="../media/image64.jpeg"/><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8.png"/><Relationship Id="rId4" Type="http://schemas.microsoft.com/office/2007/relationships/hdphoto" Target="../media/hdphoto3.wdp"/></Relationships>
</file>

<file path=ppt/slides/_rels/slide33.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18" Type="http://schemas.openxmlformats.org/officeDocument/2006/relationships/image" Target="../media/image84.png"/><Relationship Id="rId3" Type="http://schemas.openxmlformats.org/officeDocument/2006/relationships/image" Target="../media/image69.tiff"/><Relationship Id="rId21" Type="http://schemas.openxmlformats.org/officeDocument/2006/relationships/image" Target="../media/image86.tiff"/><Relationship Id="rId7" Type="http://schemas.openxmlformats.org/officeDocument/2006/relationships/image" Target="../media/image73.png"/><Relationship Id="rId12" Type="http://schemas.openxmlformats.org/officeDocument/2006/relationships/image" Target="../media/image78.png"/><Relationship Id="rId17" Type="http://schemas.openxmlformats.org/officeDocument/2006/relationships/image" Target="../media/image83.png"/><Relationship Id="rId2" Type="http://schemas.openxmlformats.org/officeDocument/2006/relationships/notesSlide" Target="../notesSlides/notesSlide6.xml"/><Relationship Id="rId16" Type="http://schemas.openxmlformats.org/officeDocument/2006/relationships/image" Target="../media/image82.png"/><Relationship Id="rId20" Type="http://schemas.openxmlformats.org/officeDocument/2006/relationships/image" Target="../media/image85.tiff"/><Relationship Id="rId1" Type="http://schemas.openxmlformats.org/officeDocument/2006/relationships/slideLayout" Target="../slideLayouts/slideLayout1.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tiff"/><Relationship Id="rId15" Type="http://schemas.openxmlformats.org/officeDocument/2006/relationships/image" Target="../media/image81.png"/><Relationship Id="rId10" Type="http://schemas.openxmlformats.org/officeDocument/2006/relationships/image" Target="../media/image76.png"/><Relationship Id="rId19" Type="http://schemas.openxmlformats.org/officeDocument/2006/relationships/image" Target="../media/image21.tiff"/><Relationship Id="rId4" Type="http://schemas.openxmlformats.org/officeDocument/2006/relationships/image" Target="../media/image70.tiff"/><Relationship Id="rId9" Type="http://schemas.openxmlformats.org/officeDocument/2006/relationships/image" Target="../media/image75.png"/><Relationship Id="rId14" Type="http://schemas.openxmlformats.org/officeDocument/2006/relationships/image" Target="../media/image80.png"/><Relationship Id="rId22" Type="http://schemas.openxmlformats.org/officeDocument/2006/relationships/image" Target="../media/image87.jpg"/></Relationships>
</file>

<file path=ppt/slides/_rels/slide3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hyperlink" Target="https://www.infosecurity-magazine.com/news/most-uk-it-security-leaders-fear-1/" TargetMode="External"/><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hyperlink" Target="https://www.insurancejournal.com/news/international/2019/07/24/533763.htm" TargetMode="External"/><Relationship Id="rId4" Type="http://schemas.openxmlformats.org/officeDocument/2006/relationships/image" Target="../media/image24.pn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 Id="rId5" Type="http://schemas.openxmlformats.org/officeDocument/2006/relationships/hyperlink" Target="https://documents.trendmicro.com/assets/white_papers/wp-the-internet-of-things-in-the-cybercrime-underground.pdf" TargetMode="Externa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hyperlink" Target="https://documents.trendmicro.com/assets/white_papers/wp-the-internet-of-things-in-the-cybercrime-underground.pdf" TargetMode="External"/><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hyperlink" Target="http://dx.doi.org/10.1787/888933345913" TargetMode="External"/><Relationship Id="rId2" Type="http://schemas.openxmlformats.org/officeDocument/2006/relationships/chart" Target="../charts/chart1.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hyperlink" Target="https://enterpriseiotinsights.com/20171201/security/iiot-security-supply-chain-of-trust-tag40-tag99" TargetMode="External"/><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xml"/><Relationship Id="rId4" Type="http://schemas.openxmlformats.org/officeDocument/2006/relationships/image" Target="../media/image3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42900" y="5217817"/>
            <a:ext cx="1714500" cy="1462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9CEB57DF-A698-44B8-999C-FF79D30FB4EE}"/>
              </a:ext>
            </a:extLst>
          </p:cNvPr>
          <p:cNvSpPr>
            <a:spLocks noGrp="1"/>
          </p:cNvSpPr>
          <p:nvPr>
            <p:ph type="ctrTitle"/>
          </p:nvPr>
        </p:nvSpPr>
        <p:spPr>
          <a:xfrm>
            <a:off x="914400" y="2205734"/>
            <a:ext cx="10543142" cy="2387600"/>
          </a:xfrm>
        </p:spPr>
        <p:txBody>
          <a:bodyPr>
            <a:normAutofit/>
          </a:bodyPr>
          <a:lstStyle/>
          <a:p>
            <a:r>
              <a:rPr lang="en-GB" sz="4800" dirty="0"/>
              <a:t>How we can build secure IoT devices to meet the new legislative challenges </a:t>
            </a:r>
            <a:br>
              <a:rPr lang="en-US" sz="4900" dirty="0"/>
            </a:br>
            <a:br>
              <a:rPr lang="en-US" sz="1800" dirty="0"/>
            </a:br>
            <a:r>
              <a:rPr lang="en-US" sz="1800" dirty="0"/>
              <a:t>January 2020</a:t>
            </a:r>
            <a:endParaRPr lang="en-US" sz="1800" dirty="0">
              <a:effectLst/>
            </a:endParaRPr>
          </a:p>
        </p:txBody>
      </p:sp>
      <p:sp>
        <p:nvSpPr>
          <p:cNvPr id="5" name="Subtitle 4">
            <a:extLst>
              <a:ext uri="{FF2B5EF4-FFF2-40B4-BE49-F238E27FC236}">
                <a16:creationId xmlns:a16="http://schemas.microsoft.com/office/drawing/2014/main" id="{0FF5F9D7-3A10-470C-8837-1E54C86D3673}"/>
              </a:ext>
            </a:extLst>
          </p:cNvPr>
          <p:cNvSpPr>
            <a:spLocks noGrp="1"/>
          </p:cNvSpPr>
          <p:nvPr>
            <p:ph type="subTitle" idx="1"/>
          </p:nvPr>
        </p:nvSpPr>
        <p:spPr>
          <a:xfrm>
            <a:off x="2323827" y="4246374"/>
            <a:ext cx="9607050" cy="813999"/>
          </a:xfrm>
        </p:spPr>
        <p:txBody>
          <a:bodyPr/>
          <a:lstStyle/>
          <a:p>
            <a:r>
              <a:rPr lang="en-GB" dirty="0"/>
              <a:t> </a:t>
            </a:r>
          </a:p>
          <a:p>
            <a:r>
              <a:rPr lang="en-GB" dirty="0"/>
              <a:t>Haydn Povey </a:t>
            </a:r>
            <a:r>
              <a:rPr lang="mr-IN" dirty="0"/>
              <a:t>–</a:t>
            </a:r>
            <a:r>
              <a:rPr lang="en-GB" dirty="0"/>
              <a:t> CEO &amp; Founder</a:t>
            </a:r>
          </a:p>
        </p:txBody>
      </p:sp>
      <p:pic>
        <p:nvPicPr>
          <p:cNvPr id="2" name="Picture 1"/>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054386" y="5217817"/>
            <a:ext cx="1524024" cy="1531644"/>
          </a:xfrm>
          <a:prstGeom prst="rect">
            <a:avLst/>
          </a:prstGeom>
        </p:spPr>
      </p:pic>
      <p:pic>
        <p:nvPicPr>
          <p:cNvPr id="7" name="Picture 6"/>
          <p:cNvPicPr>
            <a:picLocks noChangeAspect="1"/>
          </p:cNvPicPr>
          <p:nvPr/>
        </p:nvPicPr>
        <p:blipFill>
          <a:blip r:embed="rId3"/>
          <a:stretch>
            <a:fillRect/>
          </a:stretch>
        </p:blipFill>
        <p:spPr>
          <a:xfrm>
            <a:off x="548972" y="5634046"/>
            <a:ext cx="1307846" cy="909172"/>
          </a:xfrm>
          <a:prstGeom prst="rect">
            <a:avLst/>
          </a:prstGeom>
          <a:noFill/>
        </p:spPr>
      </p:pic>
      <p:sp>
        <p:nvSpPr>
          <p:cNvPr id="3" name="TextBox 2"/>
          <p:cNvSpPr txBox="1"/>
          <p:nvPr/>
        </p:nvSpPr>
        <p:spPr>
          <a:xfrm>
            <a:off x="548972" y="5335988"/>
            <a:ext cx="1369029" cy="276999"/>
          </a:xfrm>
          <a:prstGeom prst="rect">
            <a:avLst/>
          </a:prstGeom>
          <a:noFill/>
        </p:spPr>
        <p:txBody>
          <a:bodyPr wrap="none" rtlCol="0">
            <a:spAutoFit/>
          </a:bodyPr>
          <a:lstStyle/>
          <a:p>
            <a:r>
              <a:rPr lang="en-GB" sz="1200" b="1" dirty="0">
                <a:solidFill>
                  <a:schemeClr val="tx1">
                    <a:lumMod val="50000"/>
                    <a:lumOff val="50000"/>
                  </a:schemeClr>
                </a:solidFill>
              </a:rPr>
              <a:t>Founding Member</a:t>
            </a:r>
          </a:p>
        </p:txBody>
      </p:sp>
      <p:sp>
        <p:nvSpPr>
          <p:cNvPr id="6" name="TextBox 5">
            <a:extLst>
              <a:ext uri="{FF2B5EF4-FFF2-40B4-BE49-F238E27FC236}">
                <a16:creationId xmlns:a16="http://schemas.microsoft.com/office/drawing/2014/main" id="{694A5E4C-554E-5C4D-A784-FA09432C0445}"/>
              </a:ext>
            </a:extLst>
          </p:cNvPr>
          <p:cNvSpPr txBox="1"/>
          <p:nvPr/>
        </p:nvSpPr>
        <p:spPr>
          <a:xfrm>
            <a:off x="6185971" y="6088632"/>
            <a:ext cx="5084154" cy="520142"/>
          </a:xfrm>
          <a:prstGeom prst="rect">
            <a:avLst/>
          </a:prstGeom>
          <a:noFill/>
        </p:spPr>
        <p:txBody>
          <a:bodyPr wrap="square" lIns="0" tIns="0" rIns="0" bIns="0" rtlCol="0">
            <a:spAutoFit/>
          </a:bodyPr>
          <a:lstStyle/>
          <a:p>
            <a:pPr eaLnBrk="1" hangingPunct="1">
              <a:lnSpc>
                <a:spcPct val="90000"/>
              </a:lnSpc>
              <a:spcBef>
                <a:spcPts val="0"/>
              </a:spcBef>
              <a:spcAft>
                <a:spcPts val="600"/>
              </a:spcAft>
            </a:pPr>
            <a:r>
              <a:rPr lang="en-GB" sz="1600" b="1" dirty="0"/>
              <a:t>Third Annual Cyber Conference </a:t>
            </a:r>
          </a:p>
          <a:p>
            <a:pPr eaLnBrk="1" hangingPunct="1">
              <a:lnSpc>
                <a:spcPct val="90000"/>
              </a:lnSpc>
              <a:spcBef>
                <a:spcPts val="0"/>
              </a:spcBef>
              <a:spcAft>
                <a:spcPts val="600"/>
              </a:spcAft>
            </a:pPr>
            <a:r>
              <a:rPr lang="en-GB" sz="1600" dirty="0"/>
              <a:t>Cyber Innovation Hub of Canterbury Christ Church University </a:t>
            </a:r>
            <a:endParaRPr lang="en-GB" sz="2000" dirty="0"/>
          </a:p>
        </p:txBody>
      </p:sp>
      <p:sp>
        <p:nvSpPr>
          <p:cNvPr id="8" name="TextBox 7">
            <a:extLst>
              <a:ext uri="{FF2B5EF4-FFF2-40B4-BE49-F238E27FC236}">
                <a16:creationId xmlns:a16="http://schemas.microsoft.com/office/drawing/2014/main" id="{9492E397-3B6C-E241-AD02-7AAF3FFC3828}"/>
              </a:ext>
            </a:extLst>
          </p:cNvPr>
          <p:cNvSpPr txBox="1"/>
          <p:nvPr/>
        </p:nvSpPr>
        <p:spPr>
          <a:xfrm>
            <a:off x="9632373" y="5060373"/>
            <a:ext cx="2372957" cy="193899"/>
          </a:xfrm>
          <a:prstGeom prst="rect">
            <a:avLst/>
          </a:prstGeom>
          <a:noFill/>
        </p:spPr>
        <p:txBody>
          <a:bodyPr wrap="none" lIns="0" tIns="0" rIns="0" bIns="0" rtlCol="0">
            <a:spAutoFit/>
          </a:bodyPr>
          <a:lstStyle/>
          <a:p>
            <a:pPr eaLnBrk="1" hangingPunct="1">
              <a:lnSpc>
                <a:spcPct val="90000"/>
              </a:lnSpc>
              <a:spcBef>
                <a:spcPts val="0"/>
              </a:spcBef>
              <a:spcAft>
                <a:spcPts val="600"/>
              </a:spcAft>
            </a:pPr>
            <a:r>
              <a:rPr lang="en-GB" sz="1400" dirty="0" err="1"/>
              <a:t>haydn.povey@securethingz.com</a:t>
            </a:r>
            <a:endParaRPr lang="en-GB" sz="1400" dirty="0"/>
          </a:p>
        </p:txBody>
      </p:sp>
    </p:spTree>
    <p:extLst>
      <p:ext uri="{BB962C8B-B14F-4D97-AF65-F5344CB8AC3E}">
        <p14:creationId xmlns:p14="http://schemas.microsoft.com/office/powerpoint/2010/main" val="2451745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B71DA3-8528-4221-BD11-C90CB20ABFDC}"/>
              </a:ext>
            </a:extLst>
          </p:cNvPr>
          <p:cNvPicPr>
            <a:picLocks noChangeAspect="1"/>
          </p:cNvPicPr>
          <p:nvPr/>
        </p:nvPicPr>
        <p:blipFill>
          <a:blip r:embed="rId2"/>
          <a:stretch>
            <a:fillRect/>
          </a:stretch>
        </p:blipFill>
        <p:spPr>
          <a:xfrm>
            <a:off x="7081076" y="2461643"/>
            <a:ext cx="2021380" cy="1145886"/>
          </a:xfrm>
          <a:prstGeom prst="rect">
            <a:avLst/>
          </a:prstGeom>
          <a:ln w="28575">
            <a:noFill/>
          </a:ln>
        </p:spPr>
      </p:pic>
      <p:sp>
        <p:nvSpPr>
          <p:cNvPr id="5" name="Content Placeholder 2">
            <a:extLst>
              <a:ext uri="{FF2B5EF4-FFF2-40B4-BE49-F238E27FC236}">
                <a16:creationId xmlns:a16="http://schemas.microsoft.com/office/drawing/2014/main" id="{32623CC4-7856-433E-8035-09BD2E6A27B6}"/>
              </a:ext>
            </a:extLst>
          </p:cNvPr>
          <p:cNvSpPr txBox="1">
            <a:spLocks/>
          </p:cNvSpPr>
          <p:nvPr/>
        </p:nvSpPr>
        <p:spPr>
          <a:xfrm>
            <a:off x="889150" y="1229018"/>
            <a:ext cx="7109762" cy="42473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2497" indent="0">
              <a:lnSpc>
                <a:spcPct val="110000"/>
              </a:lnSpc>
              <a:spcBef>
                <a:spcPts val="1200"/>
              </a:spcBef>
              <a:buFont typeface="Arial" panose="020B0604020202020204" pitchFamily="34" charset="0"/>
              <a:buNone/>
              <a:defRPr/>
            </a:pPr>
            <a:r>
              <a:rPr lang="en-GB" sz="2000" b="1" dirty="0">
                <a:solidFill>
                  <a:srgbClr val="E7E6E6">
                    <a:lumMod val="50000"/>
                  </a:srgbClr>
                </a:solidFill>
                <a:cs typeface="Calibri" panose="020F0502020204030204" pitchFamily="34" charset="0"/>
              </a:rPr>
              <a:t>Europe</a:t>
            </a:r>
          </a:p>
          <a:p>
            <a:pPr marL="112497" indent="0">
              <a:buFont typeface="Arial" panose="020B0604020202020204" pitchFamily="34" charset="0"/>
              <a:buNone/>
              <a:defRPr/>
            </a:pPr>
            <a:r>
              <a:rPr lang="en-GB" sz="1800" b="1" dirty="0">
                <a:solidFill>
                  <a:prstClr val="black"/>
                </a:solidFill>
                <a:cs typeface="Calibri" panose="020F0502020204030204" pitchFamily="34" charset="0"/>
              </a:rPr>
              <a:t>UK (DCMS) </a:t>
            </a:r>
            <a:r>
              <a:rPr lang="en-GB" sz="1800" dirty="0">
                <a:solidFill>
                  <a:prstClr val="black"/>
                </a:solidFill>
                <a:cs typeface="Calibri" panose="020F0502020204030204" pitchFamily="34" charset="0"/>
              </a:rPr>
              <a:t>– Adopted IoT Security Foundation Best Practice</a:t>
            </a:r>
          </a:p>
          <a:p>
            <a:pPr marL="112497" indent="0">
              <a:buFont typeface="Arial" panose="020B0604020202020204" pitchFamily="34" charset="0"/>
              <a:buNone/>
              <a:defRPr/>
            </a:pPr>
            <a:r>
              <a:rPr lang="en-GB" sz="1800" b="1" dirty="0">
                <a:solidFill>
                  <a:prstClr val="black"/>
                </a:solidFill>
                <a:cs typeface="Calibri" panose="020F0502020204030204" pitchFamily="34" charset="0"/>
              </a:rPr>
              <a:t>ETSI</a:t>
            </a:r>
            <a:r>
              <a:rPr lang="en-GB" sz="1800" dirty="0">
                <a:solidFill>
                  <a:prstClr val="black"/>
                </a:solidFill>
                <a:cs typeface="Calibri" panose="020F0502020204030204" pitchFamily="34" charset="0"/>
              </a:rPr>
              <a:t> – Adopted UK DCMS guidelines</a:t>
            </a:r>
          </a:p>
          <a:p>
            <a:pPr marL="112497" indent="0">
              <a:buFont typeface="Arial" panose="020B0604020202020204" pitchFamily="34" charset="0"/>
              <a:buNone/>
              <a:defRPr/>
            </a:pPr>
            <a:r>
              <a:rPr lang="en-GB" sz="1800" b="1" dirty="0">
                <a:solidFill>
                  <a:prstClr val="black"/>
                </a:solidFill>
                <a:cs typeface="Calibri" panose="020F0502020204030204" pitchFamily="34" charset="0"/>
              </a:rPr>
              <a:t>EU (ENISA) </a:t>
            </a:r>
            <a:r>
              <a:rPr lang="en-GB" sz="1800" dirty="0">
                <a:solidFill>
                  <a:prstClr val="black"/>
                </a:solidFill>
                <a:cs typeface="Calibri" panose="020F0502020204030204" pitchFamily="34" charset="0"/>
              </a:rPr>
              <a:t>– &gt;150 baseline recommendations</a:t>
            </a:r>
          </a:p>
          <a:p>
            <a:pPr marL="112497" indent="0">
              <a:buFont typeface="Arial" panose="020B0604020202020204" pitchFamily="34" charset="0"/>
              <a:buNone/>
              <a:defRPr/>
            </a:pPr>
            <a:endParaRPr lang="en-GB" sz="1400" dirty="0">
              <a:solidFill>
                <a:prstClr val="black"/>
              </a:solidFill>
              <a:cs typeface="Calibri" panose="020F0502020204030204" pitchFamily="34" charset="0"/>
            </a:endParaRPr>
          </a:p>
          <a:p>
            <a:pPr marL="112497" lvl="0" indent="0">
              <a:lnSpc>
                <a:spcPct val="100000"/>
              </a:lnSpc>
              <a:spcBef>
                <a:spcPts val="1200"/>
              </a:spcBef>
              <a:buNone/>
              <a:defRPr/>
            </a:pPr>
            <a:r>
              <a:rPr lang="en-GB" sz="2000" b="1" dirty="0">
                <a:solidFill>
                  <a:srgbClr val="E7E6E6">
                    <a:lumMod val="50000"/>
                  </a:srgbClr>
                </a:solidFill>
                <a:cs typeface="Calibri" panose="020F0502020204030204" pitchFamily="34" charset="0"/>
              </a:rPr>
              <a:t>North America</a:t>
            </a:r>
            <a:endParaRPr lang="en-US" altLang="zh-CN" sz="2000" b="1" dirty="0">
              <a:solidFill>
                <a:srgbClr val="E7E6E6">
                  <a:lumMod val="50000"/>
                </a:srgbClr>
              </a:solidFill>
              <a:cs typeface="Calibri" panose="020F0502020204030204" pitchFamily="34" charset="0"/>
            </a:endParaRPr>
          </a:p>
          <a:p>
            <a:pPr marL="112497" lvl="0" indent="0">
              <a:lnSpc>
                <a:spcPct val="100000"/>
              </a:lnSpc>
              <a:spcBef>
                <a:spcPts val="0"/>
              </a:spcBef>
              <a:buNone/>
              <a:defRPr/>
            </a:pPr>
            <a:r>
              <a:rPr lang="en-US" sz="1800" b="1" dirty="0">
                <a:solidFill>
                  <a:prstClr val="black"/>
                </a:solidFill>
                <a:cs typeface="Calibri" panose="020F0502020204030204" pitchFamily="34" charset="0"/>
              </a:rPr>
              <a:t>California</a:t>
            </a:r>
            <a:r>
              <a:rPr lang="en-US" sz="1800" dirty="0">
                <a:solidFill>
                  <a:prstClr val="black"/>
                </a:solidFill>
                <a:cs typeface="Calibri" panose="020F0502020204030204" pitchFamily="34" charset="0"/>
              </a:rPr>
              <a:t> – Senate Bill 327 </a:t>
            </a:r>
          </a:p>
          <a:p>
            <a:pPr marL="112497" lvl="0" indent="0">
              <a:lnSpc>
                <a:spcPct val="100000"/>
              </a:lnSpc>
              <a:spcBef>
                <a:spcPts val="0"/>
              </a:spcBef>
              <a:buNone/>
              <a:defRPr/>
            </a:pPr>
            <a:r>
              <a:rPr lang="en-US" sz="1800" b="1" dirty="0">
                <a:solidFill>
                  <a:prstClr val="black"/>
                </a:solidFill>
                <a:cs typeface="Calibri" panose="020F0502020204030204" pitchFamily="34" charset="0"/>
              </a:rPr>
              <a:t>USA</a:t>
            </a:r>
            <a:r>
              <a:rPr lang="en-US" sz="1800" dirty="0">
                <a:solidFill>
                  <a:prstClr val="black"/>
                </a:solidFill>
                <a:cs typeface="Calibri" panose="020F0502020204030204" pitchFamily="34" charset="0"/>
              </a:rPr>
              <a:t> - NIST evolving cybersecurity act</a:t>
            </a:r>
          </a:p>
          <a:p>
            <a:pPr marL="112497" lvl="0" indent="0">
              <a:lnSpc>
                <a:spcPct val="100000"/>
              </a:lnSpc>
              <a:spcBef>
                <a:spcPts val="0"/>
              </a:spcBef>
              <a:buNone/>
              <a:defRPr/>
            </a:pPr>
            <a:endParaRPr lang="en-GB" sz="1400" dirty="0">
              <a:solidFill>
                <a:prstClr val="black"/>
              </a:solidFill>
              <a:cs typeface="Calibri" panose="020F0502020204030204" pitchFamily="34" charset="0"/>
            </a:endParaRPr>
          </a:p>
          <a:p>
            <a:pPr marL="112497" indent="0">
              <a:lnSpc>
                <a:spcPct val="110000"/>
              </a:lnSpc>
              <a:spcBef>
                <a:spcPts val="1200"/>
              </a:spcBef>
              <a:buFont typeface="Arial" panose="020B0604020202020204" pitchFamily="34" charset="0"/>
              <a:buNone/>
              <a:defRPr/>
            </a:pPr>
            <a:r>
              <a:rPr lang="en-GB" sz="2000" b="1" dirty="0">
                <a:solidFill>
                  <a:srgbClr val="E7E6E6">
                    <a:lumMod val="50000"/>
                  </a:srgbClr>
                </a:solidFill>
                <a:cs typeface="Calibri" panose="020F0502020204030204" pitchFamily="34" charset="0"/>
              </a:rPr>
              <a:t>Asia</a:t>
            </a:r>
          </a:p>
          <a:p>
            <a:pPr marL="112497" indent="0">
              <a:buFont typeface="Arial" panose="020B0604020202020204" pitchFamily="34" charset="0"/>
              <a:buNone/>
              <a:defRPr/>
            </a:pPr>
            <a:r>
              <a:rPr lang="en-GB" sz="1800" b="1" dirty="0">
                <a:cs typeface="Calibri" panose="020F0502020204030204" pitchFamily="34" charset="0"/>
              </a:rPr>
              <a:t>Singapore</a:t>
            </a:r>
            <a:r>
              <a:rPr lang="en-GB" sz="1800" dirty="0">
                <a:cs typeface="Calibri" panose="020F0502020204030204" pitchFamily="34" charset="0"/>
              </a:rPr>
              <a:t> – Adopted DCMS guidelines</a:t>
            </a:r>
          </a:p>
          <a:p>
            <a:pPr marL="112497" indent="0">
              <a:spcBef>
                <a:spcPts val="600"/>
              </a:spcBef>
              <a:buFont typeface="Arial" panose="020B0604020202020204" pitchFamily="34" charset="0"/>
              <a:buNone/>
              <a:defRPr/>
            </a:pPr>
            <a:r>
              <a:rPr lang="en-GB" sz="1800" b="1" dirty="0">
                <a:cs typeface="Calibri" panose="020F0502020204030204" pitchFamily="34" charset="0"/>
              </a:rPr>
              <a:t>Japan </a:t>
            </a:r>
            <a:r>
              <a:rPr lang="en-GB" sz="1800" dirty="0">
                <a:cs typeface="Calibri" panose="020F0502020204030204" pitchFamily="34" charset="0"/>
              </a:rPr>
              <a:t>– Ministry of Internal Affairs defines IoT device law</a:t>
            </a:r>
          </a:p>
          <a:p>
            <a:pPr marL="112497" indent="0">
              <a:spcBef>
                <a:spcPts val="600"/>
              </a:spcBef>
              <a:buFont typeface="Arial" panose="020B0604020202020204" pitchFamily="34" charset="0"/>
              <a:buNone/>
              <a:defRPr/>
            </a:pPr>
            <a:r>
              <a:rPr lang="en-GB" sz="1800" b="1" dirty="0">
                <a:cs typeface="Calibri" panose="020F0502020204030204" pitchFamily="34" charset="0"/>
              </a:rPr>
              <a:t>Korea</a:t>
            </a:r>
            <a:r>
              <a:rPr lang="en-GB" sz="1800" dirty="0">
                <a:cs typeface="Calibri" panose="020F0502020204030204" pitchFamily="34" charset="0"/>
              </a:rPr>
              <a:t> – The Ministry of Science and ICT &amp; Internet &amp; Security Agency</a:t>
            </a:r>
          </a:p>
          <a:p>
            <a:pPr marL="112497" indent="0">
              <a:buFont typeface="Arial" panose="020B0604020202020204" pitchFamily="34" charset="0"/>
              <a:buNone/>
              <a:defRPr/>
            </a:pPr>
            <a:r>
              <a:rPr lang="en-GB" sz="1800" b="1" dirty="0">
                <a:cs typeface="Calibri" panose="020F0502020204030204" pitchFamily="34" charset="0"/>
              </a:rPr>
              <a:t>China</a:t>
            </a:r>
            <a:r>
              <a:rPr lang="en-GB" sz="1800" dirty="0">
                <a:cs typeface="Calibri" panose="020F0502020204030204" pitchFamily="34" charset="0"/>
              </a:rPr>
              <a:t> –Standards released by government-sponsored working group</a:t>
            </a:r>
          </a:p>
        </p:txBody>
      </p:sp>
      <p:pic>
        <p:nvPicPr>
          <p:cNvPr id="6" name="Content Placeholder 4">
            <a:extLst>
              <a:ext uri="{FF2B5EF4-FFF2-40B4-BE49-F238E27FC236}">
                <a16:creationId xmlns:a16="http://schemas.microsoft.com/office/drawing/2014/main" id="{177E1840-69D8-441F-9673-62FB067DCA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4619" y="887061"/>
            <a:ext cx="2103114" cy="1474149"/>
          </a:xfrm>
          <a:prstGeom prst="rect">
            <a:avLst/>
          </a:prstGeom>
          <a:ln w="28575">
            <a:noFill/>
          </a:ln>
        </p:spPr>
      </p:pic>
      <p:pic>
        <p:nvPicPr>
          <p:cNvPr id="8" name="Picture 7">
            <a:extLst>
              <a:ext uri="{FF2B5EF4-FFF2-40B4-BE49-F238E27FC236}">
                <a16:creationId xmlns:a16="http://schemas.microsoft.com/office/drawing/2014/main" id="{31F4D634-28B9-418E-8655-9483AEC8FEDC}"/>
              </a:ext>
            </a:extLst>
          </p:cNvPr>
          <p:cNvPicPr>
            <a:picLocks noChangeAspect="1"/>
          </p:cNvPicPr>
          <p:nvPr/>
        </p:nvPicPr>
        <p:blipFill rotWithShape="1">
          <a:blip r:embed="rId4"/>
          <a:srcRect t="25866" b="26322"/>
          <a:stretch/>
        </p:blipFill>
        <p:spPr>
          <a:xfrm>
            <a:off x="9115779" y="2529887"/>
            <a:ext cx="2962971" cy="1039613"/>
          </a:xfrm>
          <a:prstGeom prst="rect">
            <a:avLst/>
          </a:prstGeom>
        </p:spPr>
      </p:pic>
      <p:pic>
        <p:nvPicPr>
          <p:cNvPr id="9" name="Picture 8">
            <a:extLst>
              <a:ext uri="{FF2B5EF4-FFF2-40B4-BE49-F238E27FC236}">
                <a16:creationId xmlns:a16="http://schemas.microsoft.com/office/drawing/2014/main" id="{D5A95065-0DA4-427D-9AE5-A60C5E3C90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4619" y="3776206"/>
            <a:ext cx="3127027" cy="1736823"/>
          </a:xfrm>
          <a:prstGeom prst="rect">
            <a:avLst/>
          </a:prstGeom>
        </p:spPr>
      </p:pic>
      <p:pic>
        <p:nvPicPr>
          <p:cNvPr id="10" name="Content Placeholder 4">
            <a:extLst>
              <a:ext uri="{FF2B5EF4-FFF2-40B4-BE49-F238E27FC236}">
                <a16:creationId xmlns:a16="http://schemas.microsoft.com/office/drawing/2014/main" id="{1D69831C-1F6B-47F9-AF88-A936D76859C0}"/>
              </a:ext>
            </a:extLst>
          </p:cNvPr>
          <p:cNvPicPr>
            <a:picLocks noChangeAspect="1"/>
          </p:cNvPicPr>
          <p:nvPr/>
        </p:nvPicPr>
        <p:blipFill rotWithShape="1">
          <a:blip r:embed="rId6">
            <a:extLst>
              <a:ext uri="{28A0092B-C50C-407E-A947-70E740481C1C}">
                <a14:useLocalDpi xmlns:a14="http://schemas.microsoft.com/office/drawing/2010/main" val="0"/>
              </a:ext>
            </a:extLst>
          </a:blip>
          <a:srcRect l="1435" r="46001" b="49830"/>
          <a:stretch/>
        </p:blipFill>
        <p:spPr>
          <a:xfrm>
            <a:off x="9115779" y="4925650"/>
            <a:ext cx="2672377" cy="1464579"/>
          </a:xfrm>
          <a:prstGeom prst="rect">
            <a:avLst/>
          </a:prstGeom>
          <a:ln w="28575">
            <a:noFill/>
          </a:ln>
        </p:spPr>
      </p:pic>
      <p:sp>
        <p:nvSpPr>
          <p:cNvPr id="12" name="Title 1">
            <a:extLst>
              <a:ext uri="{FF2B5EF4-FFF2-40B4-BE49-F238E27FC236}">
                <a16:creationId xmlns:a16="http://schemas.microsoft.com/office/drawing/2014/main" id="{AA288D89-0E72-44B6-8187-5D781DD391F3}"/>
              </a:ext>
            </a:extLst>
          </p:cNvPr>
          <p:cNvSpPr txBox="1">
            <a:spLocks/>
          </p:cNvSpPr>
          <p:nvPr/>
        </p:nvSpPr>
        <p:spPr>
          <a:xfrm>
            <a:off x="622125" y="553723"/>
            <a:ext cx="10515600" cy="763459"/>
          </a:xfrm>
          <a:prstGeom prst="rect">
            <a:avLst/>
          </a:prstGeom>
        </p:spPr>
        <p:txBody>
          <a:bodyPr/>
          <a:lstStyle>
            <a:lvl1pPr algn="l" defTabSz="914400" rtl="0" eaLnBrk="1" latinLnBrk="0" hangingPunct="1">
              <a:lnSpc>
                <a:spcPct val="90000"/>
              </a:lnSpc>
              <a:spcBef>
                <a:spcPct val="0"/>
              </a:spcBef>
              <a:buNone/>
              <a:defRPr sz="3200" kern="1200">
                <a:solidFill>
                  <a:schemeClr val="tx1"/>
                </a:solidFill>
                <a:latin typeface="+mj-lt"/>
                <a:ea typeface="+mj-ea"/>
                <a:cs typeface="Arial" panose="020B0604020202020204" pitchFamily="34" charset="0"/>
              </a:defRPr>
            </a:lvl1pPr>
          </a:lstStyle>
          <a:p>
            <a:r>
              <a:rPr lang="en-GB" sz="3600" b="1" spc="-50" dirty="0">
                <a:solidFill>
                  <a:schemeClr val="tx2"/>
                </a:solidFill>
                <a:latin typeface="+mn-lt"/>
                <a:ea typeface="ＭＳ Ｐゴシック" charset="0"/>
              </a:rPr>
              <a:t>Current</a:t>
            </a:r>
            <a:r>
              <a:rPr lang="en-GB" sz="3600" dirty="0">
                <a:latin typeface="+mn-lt"/>
              </a:rPr>
              <a:t> </a:t>
            </a:r>
            <a:r>
              <a:rPr lang="en-GB" sz="3600" b="1" spc="-50" dirty="0">
                <a:solidFill>
                  <a:schemeClr val="tx2"/>
                </a:solidFill>
                <a:latin typeface="+mn-lt"/>
                <a:ea typeface="ＭＳ Ｐゴシック" charset="0"/>
              </a:rPr>
              <a:t>Security Legislation</a:t>
            </a:r>
          </a:p>
        </p:txBody>
      </p:sp>
      <p:pic>
        <p:nvPicPr>
          <p:cNvPr id="11" name="Picture 10">
            <a:extLst>
              <a:ext uri="{FF2B5EF4-FFF2-40B4-BE49-F238E27FC236}">
                <a16:creationId xmlns:a16="http://schemas.microsoft.com/office/drawing/2014/main" id="{B154E71E-7602-468F-B029-044BB03D566A}"/>
              </a:ext>
            </a:extLst>
          </p:cNvPr>
          <p:cNvPicPr>
            <a:picLocks noChangeAspect="1"/>
          </p:cNvPicPr>
          <p:nvPr/>
        </p:nvPicPr>
        <p:blipFill>
          <a:blip r:embed="rId7"/>
          <a:stretch>
            <a:fillRect/>
          </a:stretch>
        </p:blipFill>
        <p:spPr>
          <a:xfrm>
            <a:off x="9005591" y="467771"/>
            <a:ext cx="2564284" cy="849411"/>
          </a:xfrm>
          <a:prstGeom prst="rect">
            <a:avLst/>
          </a:prstGeom>
          <a:ln w="28575">
            <a:noFill/>
          </a:ln>
        </p:spPr>
      </p:pic>
    </p:spTree>
    <p:extLst>
      <p:ext uri="{BB962C8B-B14F-4D97-AF65-F5344CB8AC3E}">
        <p14:creationId xmlns:p14="http://schemas.microsoft.com/office/powerpoint/2010/main" val="3528323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39140" y="483057"/>
            <a:ext cx="11353799" cy="666750"/>
          </a:xfrm>
        </p:spPr>
        <p:txBody>
          <a:bodyPr>
            <a:normAutofit/>
          </a:bodyPr>
          <a:lstStyle/>
          <a:p>
            <a:r>
              <a:rPr lang="en-GB" dirty="0"/>
              <a:t>Legislative Evolution</a:t>
            </a:r>
            <a:endParaRPr lang="sv-SE" dirty="0"/>
          </a:p>
        </p:txBody>
      </p:sp>
      <p:sp>
        <p:nvSpPr>
          <p:cNvPr id="9" name="Content Placeholder 8"/>
          <p:cNvSpPr>
            <a:spLocks noGrp="1"/>
          </p:cNvSpPr>
          <p:nvPr>
            <p:ph sz="half" idx="1"/>
          </p:nvPr>
        </p:nvSpPr>
        <p:spPr>
          <a:xfrm>
            <a:off x="1091044" y="1711635"/>
            <a:ext cx="11001895" cy="4505401"/>
          </a:xfrm>
        </p:spPr>
        <p:txBody>
          <a:bodyPr>
            <a:normAutofit fontScale="92500" lnSpcReduction="20000"/>
          </a:bodyPr>
          <a:lstStyle/>
          <a:p>
            <a:pPr marL="342900" indent="-342900">
              <a:spcBef>
                <a:spcPts val="800"/>
              </a:spcBef>
              <a:spcAft>
                <a:spcPts val="800"/>
              </a:spcAft>
              <a:buClr>
                <a:schemeClr val="tx1"/>
              </a:buClr>
              <a:buFont typeface="Wingdings" pitchFamily="2" charset="2"/>
              <a:buChar char="§"/>
            </a:pPr>
            <a:r>
              <a:rPr lang="en-GB" dirty="0"/>
              <a:t>DCMS undergoing consultation for Consumer Devices*</a:t>
            </a:r>
          </a:p>
          <a:p>
            <a:pPr marL="741363" lvl="1" indent="-342900">
              <a:spcBef>
                <a:spcPts val="800"/>
              </a:spcBef>
              <a:spcAft>
                <a:spcPts val="800"/>
              </a:spcAft>
              <a:buClr>
                <a:schemeClr val="tx1"/>
              </a:buClr>
              <a:buFont typeface="Wingdings" pitchFamily="2" charset="2"/>
              <a:buChar char="§"/>
            </a:pPr>
            <a:r>
              <a:rPr lang="en-GB" dirty="0"/>
              <a:t>Over 6,500 consumers and groups</a:t>
            </a:r>
          </a:p>
          <a:p>
            <a:pPr marL="741363" lvl="1" indent="-342900">
              <a:spcBef>
                <a:spcPts val="800"/>
              </a:spcBef>
              <a:spcAft>
                <a:spcPts val="800"/>
              </a:spcAft>
              <a:buClr>
                <a:schemeClr val="tx1"/>
              </a:buClr>
              <a:buFont typeface="Wingdings" pitchFamily="2" charset="2"/>
              <a:buChar char="§"/>
            </a:pPr>
            <a:r>
              <a:rPr lang="en-GB" dirty="0"/>
              <a:t>49% of consumers consider security features important in decision making</a:t>
            </a:r>
          </a:p>
          <a:p>
            <a:pPr marL="741363" lvl="1" indent="-342900">
              <a:spcBef>
                <a:spcPts val="800"/>
              </a:spcBef>
              <a:spcAft>
                <a:spcPts val="800"/>
              </a:spcAft>
              <a:buClr>
                <a:schemeClr val="tx1"/>
              </a:buClr>
              <a:buFont typeface="Wingdings" pitchFamily="2" charset="2"/>
              <a:buChar char="§"/>
            </a:pPr>
            <a:r>
              <a:rPr lang="en-GB" dirty="0"/>
              <a:t>72% believe (wrongly) that security features already built into device</a:t>
            </a:r>
          </a:p>
          <a:p>
            <a:pPr marL="741363" lvl="1" indent="-342900">
              <a:spcBef>
                <a:spcPts val="800"/>
              </a:spcBef>
              <a:spcAft>
                <a:spcPts val="800"/>
              </a:spcAft>
              <a:buClr>
                <a:schemeClr val="tx1"/>
              </a:buClr>
              <a:buFont typeface="Wingdings" pitchFamily="2" charset="2"/>
              <a:buChar char="§"/>
            </a:pPr>
            <a:r>
              <a:rPr lang="en-GB" dirty="0"/>
              <a:t>59% of participants willing to pay a premium for security </a:t>
            </a:r>
          </a:p>
          <a:p>
            <a:pPr marL="741363" lvl="1" indent="-342900">
              <a:spcBef>
                <a:spcPts val="800"/>
              </a:spcBef>
              <a:spcAft>
                <a:spcPts val="800"/>
              </a:spcAft>
              <a:buClr>
                <a:schemeClr val="tx1"/>
              </a:buClr>
              <a:buFont typeface="Wingdings" pitchFamily="2" charset="2"/>
              <a:buChar char="§"/>
            </a:pPr>
            <a:r>
              <a:rPr lang="en-GB" dirty="0"/>
              <a:t>Service revenues rely on secure end points </a:t>
            </a:r>
          </a:p>
          <a:p>
            <a:pPr>
              <a:spcBef>
                <a:spcPts val="800"/>
              </a:spcBef>
              <a:spcAft>
                <a:spcPts val="800"/>
              </a:spcAft>
              <a:buClr>
                <a:schemeClr val="tx1"/>
              </a:buClr>
              <a:buFont typeface="Wingdings" panose="05000000000000000000" pitchFamily="2" charset="2"/>
              <a:buChar char="§"/>
            </a:pPr>
            <a:endParaRPr lang="en-GB" sz="900" dirty="0"/>
          </a:p>
          <a:p>
            <a:pPr>
              <a:spcBef>
                <a:spcPts val="800"/>
              </a:spcBef>
              <a:spcAft>
                <a:spcPts val="800"/>
              </a:spcAft>
              <a:buClr>
                <a:schemeClr val="tx1"/>
              </a:buClr>
              <a:buFont typeface="Wingdings" panose="05000000000000000000" pitchFamily="2" charset="2"/>
              <a:buChar char="§"/>
            </a:pPr>
            <a:r>
              <a:rPr lang="en-GB" dirty="0"/>
              <a:t>Practical solutions sought by government for actual law</a:t>
            </a:r>
            <a:endParaRPr lang="en-GB" dirty="0">
              <a:sym typeface="Wingdings" pitchFamily="2" charset="2"/>
            </a:endParaRPr>
          </a:p>
          <a:p>
            <a:pPr lvl="1">
              <a:spcBef>
                <a:spcPts val="800"/>
              </a:spcBef>
              <a:spcAft>
                <a:spcPts val="800"/>
              </a:spcAft>
              <a:buClr>
                <a:schemeClr val="tx1"/>
              </a:buClr>
              <a:buFont typeface="Wingdings" panose="05000000000000000000" pitchFamily="2" charset="2"/>
              <a:buChar char="§"/>
            </a:pPr>
            <a:r>
              <a:rPr lang="en-GB" dirty="0">
                <a:sym typeface="Wingdings" pitchFamily="2" charset="2"/>
              </a:rPr>
              <a:t>No default passwords………………………………………. 	 Formal cryptographic identity requirements</a:t>
            </a:r>
          </a:p>
          <a:p>
            <a:pPr lvl="1">
              <a:spcBef>
                <a:spcPts val="800"/>
              </a:spcBef>
              <a:spcAft>
                <a:spcPts val="800"/>
              </a:spcAft>
              <a:buClr>
                <a:schemeClr val="tx1"/>
              </a:buClr>
              <a:buFont typeface="Wingdings" panose="05000000000000000000" pitchFamily="2" charset="2"/>
              <a:buChar char="§"/>
            </a:pPr>
            <a:r>
              <a:rPr lang="en-GB" dirty="0">
                <a:sym typeface="Wingdings" pitchFamily="2" charset="2"/>
              </a:rPr>
              <a:t>Vulnerability disclosure &amp; point of contact ………	 Organizations have a legal responsibility for products</a:t>
            </a:r>
          </a:p>
          <a:p>
            <a:pPr lvl="1">
              <a:spcBef>
                <a:spcPts val="800"/>
              </a:spcBef>
              <a:spcAft>
                <a:spcPts val="800"/>
              </a:spcAft>
              <a:buClr>
                <a:schemeClr val="tx1"/>
              </a:buClr>
              <a:buFont typeface="Wingdings" panose="05000000000000000000" pitchFamily="2" charset="2"/>
              <a:buChar char="§"/>
            </a:pPr>
            <a:r>
              <a:rPr lang="en-GB" dirty="0">
                <a:sym typeface="Wingdings" pitchFamily="2" charset="2"/>
              </a:rPr>
              <a:t>Explicit </a:t>
            </a:r>
            <a:r>
              <a:rPr lang="en-GB" b="1" dirty="0">
                <a:sym typeface="Wingdings" pitchFamily="2" charset="2"/>
              </a:rPr>
              <a:t>minimum</a:t>
            </a:r>
            <a:r>
              <a:rPr lang="en-GB" dirty="0">
                <a:sym typeface="Wingdings" pitchFamily="2" charset="2"/>
              </a:rPr>
              <a:t> time supporting updates………	 Legal contract of support with users</a:t>
            </a:r>
          </a:p>
          <a:p>
            <a:pPr marL="342900" indent="-342900">
              <a:spcBef>
                <a:spcPts val="800"/>
              </a:spcBef>
              <a:spcAft>
                <a:spcPts val="800"/>
              </a:spcAft>
              <a:buFont typeface="Wingdings" pitchFamily="2" charset="2"/>
              <a:buChar char="ü"/>
            </a:pPr>
            <a:endParaRPr lang="en-GB" dirty="0"/>
          </a:p>
          <a:p>
            <a:pPr lvl="1">
              <a:spcBef>
                <a:spcPts val="800"/>
              </a:spcBef>
              <a:spcAft>
                <a:spcPts val="800"/>
              </a:spcAft>
              <a:buFont typeface="Wingdings" panose="05000000000000000000" pitchFamily="2" charset="2"/>
              <a:buChar char="§"/>
            </a:pPr>
            <a:endParaRPr lang="en-GB" sz="1400" dirty="0">
              <a:solidFill>
                <a:schemeClr val="bg1"/>
              </a:solidFill>
            </a:endParaRPr>
          </a:p>
        </p:txBody>
      </p:sp>
      <p:sp>
        <p:nvSpPr>
          <p:cNvPr id="3" name="TextBox 2">
            <a:extLst>
              <a:ext uri="{FF2B5EF4-FFF2-40B4-BE49-F238E27FC236}">
                <a16:creationId xmlns:a16="http://schemas.microsoft.com/office/drawing/2014/main" id="{93F11D59-02C6-E540-B0E1-417E729CB507}"/>
              </a:ext>
            </a:extLst>
          </p:cNvPr>
          <p:cNvSpPr txBox="1"/>
          <p:nvPr/>
        </p:nvSpPr>
        <p:spPr>
          <a:xfrm>
            <a:off x="4006042" y="6305135"/>
            <a:ext cx="8185958" cy="276999"/>
          </a:xfrm>
          <a:prstGeom prst="rect">
            <a:avLst/>
          </a:prstGeom>
          <a:noFill/>
        </p:spPr>
        <p:txBody>
          <a:bodyPr wrap="square" rtlCol="0">
            <a:spAutoFit/>
          </a:bodyPr>
          <a:lstStyle/>
          <a:p>
            <a:r>
              <a:rPr lang="en-GB" sz="1200" dirty="0">
                <a:hlinkClick r:id="rId3"/>
              </a:rPr>
              <a:t>* Source: https://isoc-e.org/wordpress/wp-content/uploads/2019/05/DCMS-Consultation-Internet-Society-presentation.pdf</a:t>
            </a:r>
            <a:endParaRPr lang="en-GB" sz="1200" dirty="0"/>
          </a:p>
        </p:txBody>
      </p:sp>
    </p:spTree>
    <p:extLst>
      <p:ext uri="{BB962C8B-B14F-4D97-AF65-F5344CB8AC3E}">
        <p14:creationId xmlns:p14="http://schemas.microsoft.com/office/powerpoint/2010/main" val="16101839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E05FA0-AE82-4740-8DA6-25E7E3E9190E}"/>
              </a:ext>
            </a:extLst>
          </p:cNvPr>
          <p:cNvSpPr>
            <a:spLocks noGrp="1"/>
          </p:cNvSpPr>
          <p:nvPr>
            <p:ph type="title"/>
          </p:nvPr>
        </p:nvSpPr>
        <p:spPr>
          <a:xfrm>
            <a:off x="601135" y="450910"/>
            <a:ext cx="11353799" cy="666750"/>
          </a:xfrm>
        </p:spPr>
        <p:txBody>
          <a:bodyPr/>
          <a:lstStyle/>
          <a:p>
            <a:r>
              <a:rPr lang="en-GB" dirty="0"/>
              <a:t>California Senate Bill 327</a:t>
            </a:r>
          </a:p>
        </p:txBody>
      </p:sp>
      <p:sp>
        <p:nvSpPr>
          <p:cNvPr id="4" name="Content Placeholder 3">
            <a:extLst>
              <a:ext uri="{FF2B5EF4-FFF2-40B4-BE49-F238E27FC236}">
                <a16:creationId xmlns:a16="http://schemas.microsoft.com/office/drawing/2014/main" id="{2153FBF1-070E-B44D-8B6E-45BED4F9CA00}"/>
              </a:ext>
            </a:extLst>
          </p:cNvPr>
          <p:cNvSpPr>
            <a:spLocks noGrp="1"/>
          </p:cNvSpPr>
          <p:nvPr>
            <p:ph idx="1"/>
          </p:nvPr>
        </p:nvSpPr>
        <p:spPr>
          <a:xfrm>
            <a:off x="838199" y="1629167"/>
            <a:ext cx="10740081" cy="4667042"/>
          </a:xfrm>
        </p:spPr>
        <p:txBody>
          <a:bodyPr>
            <a:normAutofit fontScale="92500" lnSpcReduction="20000"/>
          </a:bodyPr>
          <a:lstStyle/>
          <a:p>
            <a:r>
              <a:rPr lang="en-GB" sz="2600" b="1" dirty="0"/>
              <a:t>All connected devices SOLD in the state MUST incorporate "reasonable security feature or features" </a:t>
            </a:r>
          </a:p>
          <a:p>
            <a:pPr lvl="1"/>
            <a:r>
              <a:rPr lang="en-GB" sz="2200" dirty="0"/>
              <a:t>Protection against unauthorized access, modification, or disclosure of data</a:t>
            </a:r>
          </a:p>
          <a:p>
            <a:endParaRPr lang="en-GB" dirty="0"/>
          </a:p>
          <a:p>
            <a:r>
              <a:rPr lang="en-GB" sz="2600" b="1" dirty="0"/>
              <a:t>Device authentication is the </a:t>
            </a:r>
            <a:r>
              <a:rPr lang="en-GB" sz="2600" b="1" u="sng" dirty="0"/>
              <a:t>minimal</a:t>
            </a:r>
            <a:r>
              <a:rPr lang="en-GB" sz="2600" b="1" dirty="0"/>
              <a:t> bar</a:t>
            </a:r>
          </a:p>
          <a:p>
            <a:pPr lvl="1"/>
            <a:r>
              <a:rPr lang="en-GB" sz="2200" dirty="0"/>
              <a:t>Identity </a:t>
            </a:r>
          </a:p>
          <a:p>
            <a:pPr lvl="1"/>
            <a:r>
              <a:rPr lang="en-GB" sz="2200" dirty="0"/>
              <a:t>Attestation</a:t>
            </a:r>
          </a:p>
          <a:p>
            <a:pPr lvl="1"/>
            <a:r>
              <a:rPr lang="en-GB" sz="2200" dirty="0"/>
              <a:t>Immutable Root of Trust</a:t>
            </a:r>
          </a:p>
          <a:p>
            <a:pPr lvl="1"/>
            <a:endParaRPr lang="en-GB" dirty="0"/>
          </a:p>
          <a:p>
            <a:r>
              <a:rPr lang="en-GB" sz="2600" b="1" dirty="0"/>
              <a:t>Single hard-coded passwords are not allowed</a:t>
            </a:r>
          </a:p>
          <a:p>
            <a:pPr lvl="1"/>
            <a:r>
              <a:rPr lang="en-GB" sz="2400" dirty="0"/>
              <a:t>Each device must either have a unique passcode </a:t>
            </a:r>
          </a:p>
          <a:p>
            <a:pPr lvl="1"/>
            <a:r>
              <a:rPr lang="en-GB" sz="2400" dirty="0"/>
              <a:t>Or user must generate a new passcode before using the device for the first time.</a:t>
            </a:r>
          </a:p>
        </p:txBody>
      </p:sp>
      <p:pic>
        <p:nvPicPr>
          <p:cNvPr id="6" name="Picture 5">
            <a:extLst>
              <a:ext uri="{FF2B5EF4-FFF2-40B4-BE49-F238E27FC236}">
                <a16:creationId xmlns:a16="http://schemas.microsoft.com/office/drawing/2014/main" id="{4393E887-F487-D444-9605-1522919A23A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1645" b="79530"/>
          <a:stretch/>
        </p:blipFill>
        <p:spPr>
          <a:xfrm>
            <a:off x="6809677" y="196886"/>
            <a:ext cx="5145257" cy="863527"/>
          </a:xfrm>
          <a:prstGeom prst="rect">
            <a:avLst/>
          </a:prstGeom>
        </p:spPr>
      </p:pic>
      <p:sp>
        <p:nvSpPr>
          <p:cNvPr id="7" name="TextBox 6">
            <a:extLst>
              <a:ext uri="{FF2B5EF4-FFF2-40B4-BE49-F238E27FC236}">
                <a16:creationId xmlns:a16="http://schemas.microsoft.com/office/drawing/2014/main" id="{08337176-1563-184B-A898-69A177A44E0B}"/>
              </a:ext>
            </a:extLst>
          </p:cNvPr>
          <p:cNvSpPr txBox="1"/>
          <p:nvPr/>
        </p:nvSpPr>
        <p:spPr>
          <a:xfrm>
            <a:off x="7476773" y="3318932"/>
            <a:ext cx="4101507" cy="1074140"/>
          </a:xfrm>
          <a:prstGeom prst="rect">
            <a:avLst/>
          </a:prstGeom>
          <a:solidFill>
            <a:srgbClr val="0091BD"/>
          </a:solidFill>
        </p:spPr>
        <p:txBody>
          <a:bodyPr wrap="non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GB" sz="3600" b="1" kern="1200" dirty="0">
                <a:solidFill>
                  <a:schemeClr val="bg1"/>
                </a:solidFill>
                <a:latin typeface="+mn-lt"/>
                <a:ea typeface="+mn-ea"/>
                <a:cs typeface="+mn-cs"/>
              </a:rPr>
              <a:t>Implementation Date</a:t>
            </a:r>
          </a:p>
          <a:p>
            <a:pPr marL="0" indent="0" algn="ctr" defTabSz="914400" rtl="0" eaLnBrk="1" latinLnBrk="0" hangingPunct="1">
              <a:lnSpc>
                <a:spcPct val="90000"/>
              </a:lnSpc>
              <a:spcBef>
                <a:spcPts val="0"/>
              </a:spcBef>
              <a:spcAft>
                <a:spcPts val="600"/>
              </a:spcAft>
              <a:buFont typeface="Arial" panose="020B0604020202020204" pitchFamily="34" charset="0"/>
              <a:buNone/>
            </a:pPr>
            <a:r>
              <a:rPr lang="en-GB" sz="3600" b="1" dirty="0">
                <a:solidFill>
                  <a:schemeClr val="bg1"/>
                </a:solidFill>
                <a:latin typeface="+mn-lt"/>
                <a:ea typeface="+mn-ea"/>
              </a:rPr>
              <a:t>1</a:t>
            </a:r>
            <a:r>
              <a:rPr lang="en-GB" sz="3600" b="1" baseline="30000" dirty="0">
                <a:solidFill>
                  <a:schemeClr val="bg1"/>
                </a:solidFill>
                <a:latin typeface="+mn-lt"/>
                <a:ea typeface="+mn-ea"/>
              </a:rPr>
              <a:t>st</a:t>
            </a:r>
            <a:r>
              <a:rPr lang="en-GB" sz="3600" b="1" dirty="0">
                <a:solidFill>
                  <a:schemeClr val="bg1"/>
                </a:solidFill>
                <a:latin typeface="+mn-lt"/>
                <a:ea typeface="+mn-ea"/>
              </a:rPr>
              <a:t> January 2020</a:t>
            </a:r>
            <a:endParaRPr lang="en-GB" sz="3600" b="1" kern="1200" dirty="0">
              <a:solidFill>
                <a:schemeClr val="bg1"/>
              </a:solidFill>
              <a:latin typeface="+mn-lt"/>
              <a:ea typeface="+mn-ea"/>
            </a:endParaRPr>
          </a:p>
        </p:txBody>
      </p:sp>
    </p:spTree>
    <p:extLst>
      <p:ext uri="{BB962C8B-B14F-4D97-AF65-F5344CB8AC3E}">
        <p14:creationId xmlns:p14="http://schemas.microsoft.com/office/powerpoint/2010/main" val="2820014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7724D-6E2B-45A1-9828-353E8DC591A6}"/>
              </a:ext>
            </a:extLst>
          </p:cNvPr>
          <p:cNvSpPr>
            <a:spLocks noGrp="1"/>
          </p:cNvSpPr>
          <p:nvPr>
            <p:ph type="title"/>
          </p:nvPr>
        </p:nvSpPr>
        <p:spPr>
          <a:xfrm>
            <a:off x="717015" y="440267"/>
            <a:ext cx="11353799" cy="666750"/>
          </a:xfrm>
        </p:spPr>
        <p:txBody>
          <a:bodyPr/>
          <a:lstStyle/>
          <a:p>
            <a:r>
              <a:rPr lang="en-GB" dirty="0"/>
              <a:t>IoT Code of Practice – Consumer Devices</a:t>
            </a:r>
          </a:p>
        </p:txBody>
      </p:sp>
      <p:sp>
        <p:nvSpPr>
          <p:cNvPr id="3" name="Footer Placeholder 2">
            <a:extLst>
              <a:ext uri="{FF2B5EF4-FFF2-40B4-BE49-F238E27FC236}">
                <a16:creationId xmlns:a16="http://schemas.microsoft.com/office/drawing/2014/main" id="{DF0254E2-143F-4629-94DA-42B7DB080C1D}"/>
              </a:ext>
            </a:extLst>
          </p:cNvPr>
          <p:cNvSpPr>
            <a:spLocks noGrp="1"/>
          </p:cNvSpPr>
          <p:nvPr>
            <p:ph type="ftr" sz="quarter" idx="11"/>
          </p:nvPr>
        </p:nvSpPr>
        <p:spPr/>
        <p:txBody>
          <a:bodyPr/>
          <a:lstStyle/>
          <a:p>
            <a:endParaRPr lang="en-US" dirty="0"/>
          </a:p>
        </p:txBody>
      </p:sp>
      <p:pic>
        <p:nvPicPr>
          <p:cNvPr id="5" name="Picture 4">
            <a:extLst>
              <a:ext uri="{FF2B5EF4-FFF2-40B4-BE49-F238E27FC236}">
                <a16:creationId xmlns:a16="http://schemas.microsoft.com/office/drawing/2014/main" id="{E528EC74-957E-45EA-A549-15BED3CAF3AA}"/>
              </a:ext>
            </a:extLst>
          </p:cNvPr>
          <p:cNvPicPr>
            <a:picLocks noChangeAspect="1"/>
          </p:cNvPicPr>
          <p:nvPr/>
        </p:nvPicPr>
        <p:blipFill>
          <a:blip r:embed="rId2"/>
          <a:stretch>
            <a:fillRect/>
          </a:stretch>
        </p:blipFill>
        <p:spPr>
          <a:xfrm rot="5400000">
            <a:off x="3394664" y="33110"/>
            <a:ext cx="5312667" cy="8047790"/>
          </a:xfrm>
          <a:prstGeom prst="rect">
            <a:avLst/>
          </a:prstGeom>
          <a:effectLst>
            <a:outerShdw blurRad="50800" dist="38100" algn="l" rotWithShape="0">
              <a:prstClr val="black">
                <a:alpha val="40000"/>
              </a:prstClr>
            </a:outerShdw>
            <a:softEdge rad="25400"/>
          </a:effectLst>
        </p:spPr>
      </p:pic>
      <p:pic>
        <p:nvPicPr>
          <p:cNvPr id="6" name="Content Placeholder 4">
            <a:extLst>
              <a:ext uri="{FF2B5EF4-FFF2-40B4-BE49-F238E27FC236}">
                <a16:creationId xmlns:a16="http://schemas.microsoft.com/office/drawing/2014/main" id="{7FD9C16E-5915-4BC7-BE9D-2202D7F6C1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9718" y="0"/>
            <a:ext cx="1942282" cy="1361416"/>
          </a:xfrm>
          <a:prstGeom prst="rect">
            <a:avLst/>
          </a:prstGeom>
          <a:ln w="28575">
            <a:noFill/>
          </a:ln>
        </p:spPr>
      </p:pic>
    </p:spTree>
    <p:extLst>
      <p:ext uri="{BB962C8B-B14F-4D97-AF65-F5344CB8AC3E}">
        <p14:creationId xmlns:p14="http://schemas.microsoft.com/office/powerpoint/2010/main" val="1568179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76D67-01F4-7E41-8D33-BC917A4D91AF}"/>
              </a:ext>
            </a:extLst>
          </p:cNvPr>
          <p:cNvSpPr>
            <a:spLocks noGrp="1"/>
          </p:cNvSpPr>
          <p:nvPr>
            <p:ph type="title"/>
          </p:nvPr>
        </p:nvSpPr>
        <p:spPr>
          <a:xfrm>
            <a:off x="661471" y="449282"/>
            <a:ext cx="11353799" cy="666750"/>
          </a:xfrm>
        </p:spPr>
        <p:txBody>
          <a:bodyPr/>
          <a:lstStyle/>
          <a:p>
            <a:r>
              <a:rPr lang="en-GB" dirty="0"/>
              <a:t>Industrial IoT is reacting to evolving standards – IEC 62443</a:t>
            </a:r>
          </a:p>
        </p:txBody>
      </p:sp>
      <p:sp>
        <p:nvSpPr>
          <p:cNvPr id="3" name="Slide Number Placeholder 2">
            <a:extLst>
              <a:ext uri="{FF2B5EF4-FFF2-40B4-BE49-F238E27FC236}">
                <a16:creationId xmlns:a16="http://schemas.microsoft.com/office/drawing/2014/main" id="{288A10BA-56AA-3240-A3C4-AFBA1C046880}"/>
              </a:ext>
            </a:extLst>
          </p:cNvPr>
          <p:cNvSpPr>
            <a:spLocks noGrp="1"/>
          </p:cNvSpPr>
          <p:nvPr>
            <p:ph type="sldNum" sz="quarter" idx="12"/>
          </p:nvPr>
        </p:nvSpPr>
        <p:spPr/>
        <p:txBody>
          <a:bodyPr/>
          <a:lstStyle/>
          <a:p>
            <a:fld id="{3FEBBA22-B2B9-4312-A237-18A397CD0DDA}" type="slidenum">
              <a:rPr lang="en-US" smtClean="0"/>
              <a:pPr/>
              <a:t>14</a:t>
            </a:fld>
            <a:endParaRPr lang="en-US"/>
          </a:p>
        </p:txBody>
      </p:sp>
      <p:pic>
        <p:nvPicPr>
          <p:cNvPr id="5" name="Picture 4" descr="A screenshot of a cell phone&#10;&#10;Description automatically generated">
            <a:extLst>
              <a:ext uri="{FF2B5EF4-FFF2-40B4-BE49-F238E27FC236}">
                <a16:creationId xmlns:a16="http://schemas.microsoft.com/office/drawing/2014/main" id="{5F0CAF56-0907-C340-8C40-E391CA23FB31}"/>
              </a:ext>
            </a:extLst>
          </p:cNvPr>
          <p:cNvPicPr>
            <a:picLocks noChangeAspect="1"/>
          </p:cNvPicPr>
          <p:nvPr/>
        </p:nvPicPr>
        <p:blipFill>
          <a:blip r:embed="rId2"/>
          <a:stretch>
            <a:fillRect/>
          </a:stretch>
        </p:blipFill>
        <p:spPr>
          <a:xfrm>
            <a:off x="419100" y="2214391"/>
            <a:ext cx="6029969" cy="4529489"/>
          </a:xfrm>
          <a:prstGeom prst="rect">
            <a:avLst/>
          </a:prstGeom>
        </p:spPr>
      </p:pic>
      <p:sp>
        <p:nvSpPr>
          <p:cNvPr id="6" name="Pentagon 5">
            <a:extLst>
              <a:ext uri="{FF2B5EF4-FFF2-40B4-BE49-F238E27FC236}">
                <a16:creationId xmlns:a16="http://schemas.microsoft.com/office/drawing/2014/main" id="{BF272F3A-7DAD-2C4E-BE4A-7319BFEE6BBA}"/>
              </a:ext>
            </a:extLst>
          </p:cNvPr>
          <p:cNvSpPr/>
          <p:nvPr/>
        </p:nvSpPr>
        <p:spPr>
          <a:xfrm flipH="1">
            <a:off x="5688373" y="5739788"/>
            <a:ext cx="4292908" cy="822937"/>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Device Specific Implementation</a:t>
            </a:r>
          </a:p>
        </p:txBody>
      </p:sp>
      <p:graphicFrame>
        <p:nvGraphicFramePr>
          <p:cNvPr id="9" name="Table 8">
            <a:extLst>
              <a:ext uri="{FF2B5EF4-FFF2-40B4-BE49-F238E27FC236}">
                <a16:creationId xmlns:a16="http://schemas.microsoft.com/office/drawing/2014/main" id="{AE237CCC-7153-AC41-96D9-376EC67E1093}"/>
              </a:ext>
            </a:extLst>
          </p:cNvPr>
          <p:cNvGraphicFramePr>
            <a:graphicFrameLocks noGrp="1"/>
          </p:cNvGraphicFramePr>
          <p:nvPr>
            <p:extLst>
              <p:ext uri="{D42A27DB-BD31-4B8C-83A1-F6EECF244321}">
                <p14:modId xmlns:p14="http://schemas.microsoft.com/office/powerpoint/2010/main" val="4220405124"/>
              </p:ext>
            </p:extLst>
          </p:nvPr>
        </p:nvGraphicFramePr>
        <p:xfrm>
          <a:off x="6980861" y="1447800"/>
          <a:ext cx="4693185" cy="3962400"/>
        </p:xfrm>
        <a:graphic>
          <a:graphicData uri="http://schemas.openxmlformats.org/drawingml/2006/table">
            <a:tbl>
              <a:tblPr firstRow="1" bandRow="1">
                <a:tableStyleId>{3C2FFA5D-87B4-456A-9821-1D502468CF0F}</a:tableStyleId>
              </a:tblPr>
              <a:tblGrid>
                <a:gridCol w="1288974">
                  <a:extLst>
                    <a:ext uri="{9D8B030D-6E8A-4147-A177-3AD203B41FA5}">
                      <a16:colId xmlns:a16="http://schemas.microsoft.com/office/drawing/2014/main" val="2826833327"/>
                    </a:ext>
                  </a:extLst>
                </a:gridCol>
                <a:gridCol w="3404211">
                  <a:extLst>
                    <a:ext uri="{9D8B030D-6E8A-4147-A177-3AD203B41FA5}">
                      <a16:colId xmlns:a16="http://schemas.microsoft.com/office/drawing/2014/main" val="898033866"/>
                    </a:ext>
                  </a:extLst>
                </a:gridCol>
              </a:tblGrid>
              <a:tr h="420754">
                <a:tc>
                  <a:txBody>
                    <a:bodyPr/>
                    <a:lstStyle/>
                    <a:p>
                      <a:r>
                        <a:rPr lang="en-GB" sz="1600" dirty="0"/>
                        <a:t>Security Level (SL)</a:t>
                      </a:r>
                    </a:p>
                  </a:txBody>
                  <a:tcPr/>
                </a:tc>
                <a:tc>
                  <a:txBody>
                    <a:bodyPr/>
                    <a:lstStyle/>
                    <a:p>
                      <a:r>
                        <a:rPr lang="en-GB" sz="1600" dirty="0"/>
                        <a:t>IEC 62443-1-1 section 10.4.3 Protection Profile</a:t>
                      </a:r>
                    </a:p>
                  </a:txBody>
                  <a:tcPr/>
                </a:tc>
                <a:extLst>
                  <a:ext uri="{0D108BD9-81ED-4DB2-BD59-A6C34878D82A}">
                    <a16:rowId xmlns:a16="http://schemas.microsoft.com/office/drawing/2014/main" val="4115541172"/>
                  </a:ext>
                </a:extLst>
              </a:tr>
              <a:tr h="370840">
                <a:tc>
                  <a:txBody>
                    <a:bodyPr/>
                    <a:lstStyle/>
                    <a:p>
                      <a:r>
                        <a:rPr lang="en-GB" sz="1600" b="1" dirty="0"/>
                        <a:t>0</a:t>
                      </a:r>
                    </a:p>
                  </a:txBody>
                  <a:tcPr/>
                </a:tc>
                <a:tc>
                  <a:txBody>
                    <a:bodyPr/>
                    <a:lstStyle/>
                    <a:p>
                      <a:r>
                        <a:rPr lang="en-GB" sz="1600" b="1" dirty="0"/>
                        <a:t>No specific requirement</a:t>
                      </a:r>
                    </a:p>
                    <a:p>
                      <a:endParaRPr lang="en-GB" sz="1600" b="1" dirty="0"/>
                    </a:p>
                  </a:txBody>
                  <a:tcPr/>
                </a:tc>
                <a:extLst>
                  <a:ext uri="{0D108BD9-81ED-4DB2-BD59-A6C34878D82A}">
                    <a16:rowId xmlns:a16="http://schemas.microsoft.com/office/drawing/2014/main" val="2825664954"/>
                  </a:ext>
                </a:extLst>
              </a:tr>
              <a:tr h="370840">
                <a:tc>
                  <a:txBody>
                    <a:bodyPr/>
                    <a:lstStyle/>
                    <a:p>
                      <a:r>
                        <a:rPr lang="en-GB" sz="1600" b="1" dirty="0"/>
                        <a:t>1</a:t>
                      </a:r>
                    </a:p>
                  </a:txBody>
                  <a:tcPr/>
                </a:tc>
                <a:tc>
                  <a:txBody>
                    <a:bodyPr/>
                    <a:lstStyle/>
                    <a:p>
                      <a:r>
                        <a:rPr lang="en-GB" sz="1600" b="1" dirty="0"/>
                        <a:t>Casual or coincidental violation</a:t>
                      </a:r>
                    </a:p>
                    <a:p>
                      <a:endParaRPr lang="en-GB" sz="1600" b="1" dirty="0"/>
                    </a:p>
                  </a:txBody>
                  <a:tcPr/>
                </a:tc>
                <a:extLst>
                  <a:ext uri="{0D108BD9-81ED-4DB2-BD59-A6C34878D82A}">
                    <a16:rowId xmlns:a16="http://schemas.microsoft.com/office/drawing/2014/main" val="1710443286"/>
                  </a:ext>
                </a:extLst>
              </a:tr>
              <a:tr h="370840">
                <a:tc>
                  <a:txBody>
                    <a:bodyPr/>
                    <a:lstStyle/>
                    <a:p>
                      <a:r>
                        <a:rPr lang="en-GB" sz="1600" b="1" dirty="0"/>
                        <a:t>2</a:t>
                      </a:r>
                    </a:p>
                  </a:txBody>
                  <a:tcPr/>
                </a:tc>
                <a:tc>
                  <a:txBody>
                    <a:bodyPr/>
                    <a:lstStyle/>
                    <a:p>
                      <a:r>
                        <a:rPr lang="en-GB" sz="1600" b="1" dirty="0"/>
                        <a:t>Intentional violation using simple means and low resources</a:t>
                      </a:r>
                    </a:p>
                  </a:txBody>
                  <a:tcPr/>
                </a:tc>
                <a:extLst>
                  <a:ext uri="{0D108BD9-81ED-4DB2-BD59-A6C34878D82A}">
                    <a16:rowId xmlns:a16="http://schemas.microsoft.com/office/drawing/2014/main" val="3285462177"/>
                  </a:ext>
                </a:extLst>
              </a:tr>
              <a:tr h="370840">
                <a:tc>
                  <a:txBody>
                    <a:bodyPr/>
                    <a:lstStyle/>
                    <a:p>
                      <a:r>
                        <a:rPr lang="en-GB" sz="1600" b="1" dirty="0"/>
                        <a:t>3</a:t>
                      </a:r>
                    </a:p>
                  </a:txBody>
                  <a:tcPr/>
                </a:tc>
                <a:tc>
                  <a:txBody>
                    <a:bodyPr/>
                    <a:lstStyle/>
                    <a:p>
                      <a:r>
                        <a:rPr lang="en-GB" sz="1600" b="1" dirty="0"/>
                        <a:t>Intentional violation using sophisticated means  with moderate resources</a:t>
                      </a:r>
                    </a:p>
                  </a:txBody>
                  <a:tcPr/>
                </a:tc>
                <a:extLst>
                  <a:ext uri="{0D108BD9-81ED-4DB2-BD59-A6C34878D82A}">
                    <a16:rowId xmlns:a16="http://schemas.microsoft.com/office/drawing/2014/main" val="3103656571"/>
                  </a:ext>
                </a:extLst>
              </a:tr>
              <a:tr h="370840">
                <a:tc>
                  <a:txBody>
                    <a:bodyPr/>
                    <a:lstStyle/>
                    <a:p>
                      <a:r>
                        <a:rPr lang="en-GB" sz="1600" b="1" dirty="0"/>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t>Intentional violation using sophisticated means  with extended resources </a:t>
                      </a:r>
                      <a:r>
                        <a:rPr lang="en-GB" sz="1600" b="1" dirty="0">
                          <a:sym typeface="Wingdings" pitchFamily="2" charset="2"/>
                        </a:rPr>
                        <a:t></a:t>
                      </a:r>
                      <a:r>
                        <a:rPr lang="en-GB" sz="1600" b="1" dirty="0"/>
                        <a:t> Nation State Sponsored</a:t>
                      </a:r>
                    </a:p>
                  </a:txBody>
                  <a:tcPr/>
                </a:tc>
                <a:extLst>
                  <a:ext uri="{0D108BD9-81ED-4DB2-BD59-A6C34878D82A}">
                    <a16:rowId xmlns:a16="http://schemas.microsoft.com/office/drawing/2014/main" val="4063848887"/>
                  </a:ext>
                </a:extLst>
              </a:tr>
            </a:tbl>
          </a:graphicData>
        </a:graphic>
      </p:graphicFrame>
      <p:sp>
        <p:nvSpPr>
          <p:cNvPr id="10" name="Rectangle 9">
            <a:extLst>
              <a:ext uri="{FF2B5EF4-FFF2-40B4-BE49-F238E27FC236}">
                <a16:creationId xmlns:a16="http://schemas.microsoft.com/office/drawing/2014/main" id="{C5C1EE55-280C-BB44-B353-A96C3FF5A388}"/>
              </a:ext>
            </a:extLst>
          </p:cNvPr>
          <p:cNvSpPr/>
          <p:nvPr/>
        </p:nvSpPr>
        <p:spPr>
          <a:xfrm>
            <a:off x="8890612" y="5410200"/>
            <a:ext cx="1090669" cy="5058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519243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42900" y="5217817"/>
            <a:ext cx="1714500" cy="1462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9CEB57DF-A698-44B8-999C-FF79D30FB4EE}"/>
              </a:ext>
            </a:extLst>
          </p:cNvPr>
          <p:cNvSpPr>
            <a:spLocks noGrp="1"/>
          </p:cNvSpPr>
          <p:nvPr>
            <p:ph type="ctrTitle"/>
          </p:nvPr>
        </p:nvSpPr>
        <p:spPr>
          <a:xfrm>
            <a:off x="914400" y="2205734"/>
            <a:ext cx="10543142" cy="2387600"/>
          </a:xfrm>
        </p:spPr>
        <p:txBody>
          <a:bodyPr>
            <a:normAutofit/>
          </a:bodyPr>
          <a:lstStyle/>
          <a:p>
            <a:r>
              <a:rPr lang="en-GB" sz="4800" dirty="0">
                <a:solidFill>
                  <a:schemeClr val="tx1"/>
                </a:solidFill>
              </a:rPr>
              <a:t>How we can build secure IoT devices </a:t>
            </a:r>
            <a:r>
              <a:rPr lang="en-GB" sz="4800" dirty="0">
                <a:solidFill>
                  <a:schemeClr val="bg1">
                    <a:lumMod val="75000"/>
                  </a:schemeClr>
                </a:solidFill>
              </a:rPr>
              <a:t>to meet the new legislative challenges </a:t>
            </a:r>
            <a:br>
              <a:rPr lang="en-US" sz="4900" dirty="0">
                <a:solidFill>
                  <a:schemeClr val="bg1">
                    <a:lumMod val="75000"/>
                  </a:schemeClr>
                </a:solidFill>
              </a:rPr>
            </a:br>
            <a:br>
              <a:rPr lang="en-US" sz="1800" dirty="0">
                <a:solidFill>
                  <a:schemeClr val="bg1">
                    <a:lumMod val="75000"/>
                  </a:schemeClr>
                </a:solidFill>
              </a:rPr>
            </a:br>
            <a:r>
              <a:rPr lang="en-US" sz="1800" dirty="0">
                <a:solidFill>
                  <a:schemeClr val="bg1">
                    <a:lumMod val="75000"/>
                  </a:schemeClr>
                </a:solidFill>
              </a:rPr>
              <a:t>January 2020</a:t>
            </a:r>
            <a:endParaRPr lang="en-US" sz="1800" dirty="0">
              <a:solidFill>
                <a:schemeClr val="bg1">
                  <a:lumMod val="75000"/>
                </a:schemeClr>
              </a:solidFill>
              <a:effectLst/>
            </a:endParaRPr>
          </a:p>
        </p:txBody>
      </p:sp>
      <p:sp>
        <p:nvSpPr>
          <p:cNvPr id="5" name="Subtitle 4">
            <a:extLst>
              <a:ext uri="{FF2B5EF4-FFF2-40B4-BE49-F238E27FC236}">
                <a16:creationId xmlns:a16="http://schemas.microsoft.com/office/drawing/2014/main" id="{0FF5F9D7-3A10-470C-8837-1E54C86D3673}"/>
              </a:ext>
            </a:extLst>
          </p:cNvPr>
          <p:cNvSpPr>
            <a:spLocks noGrp="1"/>
          </p:cNvSpPr>
          <p:nvPr>
            <p:ph type="subTitle" idx="1"/>
          </p:nvPr>
        </p:nvSpPr>
        <p:spPr>
          <a:xfrm>
            <a:off x="2323827" y="4246374"/>
            <a:ext cx="9607050" cy="813999"/>
          </a:xfrm>
        </p:spPr>
        <p:txBody>
          <a:bodyPr/>
          <a:lstStyle/>
          <a:p>
            <a:r>
              <a:rPr lang="en-GB" dirty="0"/>
              <a:t> </a:t>
            </a:r>
          </a:p>
          <a:p>
            <a:r>
              <a:rPr lang="en-GB" dirty="0">
                <a:solidFill>
                  <a:schemeClr val="bg1">
                    <a:lumMod val="75000"/>
                  </a:schemeClr>
                </a:solidFill>
              </a:rPr>
              <a:t>Haydn Povey </a:t>
            </a:r>
            <a:r>
              <a:rPr lang="mr-IN" dirty="0">
                <a:solidFill>
                  <a:schemeClr val="bg1">
                    <a:lumMod val="75000"/>
                  </a:schemeClr>
                </a:solidFill>
              </a:rPr>
              <a:t>–</a:t>
            </a:r>
            <a:r>
              <a:rPr lang="en-GB" dirty="0">
                <a:solidFill>
                  <a:schemeClr val="bg1">
                    <a:lumMod val="75000"/>
                  </a:schemeClr>
                </a:solidFill>
              </a:rPr>
              <a:t> CEO &amp; Founder</a:t>
            </a:r>
          </a:p>
        </p:txBody>
      </p:sp>
      <p:pic>
        <p:nvPicPr>
          <p:cNvPr id="2" name="Picture 1"/>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054386" y="5217817"/>
            <a:ext cx="1524024" cy="1531644"/>
          </a:xfrm>
          <a:prstGeom prst="rect">
            <a:avLst/>
          </a:prstGeom>
        </p:spPr>
      </p:pic>
      <p:pic>
        <p:nvPicPr>
          <p:cNvPr id="7" name="Picture 6"/>
          <p:cNvPicPr>
            <a:picLocks noChangeAspect="1"/>
          </p:cNvPicPr>
          <p:nvPr/>
        </p:nvPicPr>
        <p:blipFill>
          <a:blip r:embed="rId3"/>
          <a:stretch>
            <a:fillRect/>
          </a:stretch>
        </p:blipFill>
        <p:spPr>
          <a:xfrm>
            <a:off x="548972" y="5634046"/>
            <a:ext cx="1307846" cy="909172"/>
          </a:xfrm>
          <a:prstGeom prst="rect">
            <a:avLst/>
          </a:prstGeom>
          <a:noFill/>
        </p:spPr>
      </p:pic>
      <p:sp>
        <p:nvSpPr>
          <p:cNvPr id="3" name="TextBox 2"/>
          <p:cNvSpPr txBox="1"/>
          <p:nvPr/>
        </p:nvSpPr>
        <p:spPr>
          <a:xfrm>
            <a:off x="548972" y="5335988"/>
            <a:ext cx="1369029" cy="276999"/>
          </a:xfrm>
          <a:prstGeom prst="rect">
            <a:avLst/>
          </a:prstGeom>
          <a:noFill/>
        </p:spPr>
        <p:txBody>
          <a:bodyPr wrap="none" rtlCol="0">
            <a:spAutoFit/>
          </a:bodyPr>
          <a:lstStyle/>
          <a:p>
            <a:r>
              <a:rPr lang="en-GB" sz="1200" b="1" dirty="0">
                <a:solidFill>
                  <a:schemeClr val="tx1">
                    <a:lumMod val="50000"/>
                    <a:lumOff val="50000"/>
                  </a:schemeClr>
                </a:solidFill>
              </a:rPr>
              <a:t>Founding Member</a:t>
            </a:r>
          </a:p>
        </p:txBody>
      </p:sp>
      <p:sp>
        <p:nvSpPr>
          <p:cNvPr id="6" name="TextBox 5">
            <a:extLst>
              <a:ext uri="{FF2B5EF4-FFF2-40B4-BE49-F238E27FC236}">
                <a16:creationId xmlns:a16="http://schemas.microsoft.com/office/drawing/2014/main" id="{694A5E4C-554E-5C4D-A784-FA09432C0445}"/>
              </a:ext>
            </a:extLst>
          </p:cNvPr>
          <p:cNvSpPr txBox="1"/>
          <p:nvPr/>
        </p:nvSpPr>
        <p:spPr>
          <a:xfrm>
            <a:off x="6185971" y="6088632"/>
            <a:ext cx="5084154" cy="520142"/>
          </a:xfrm>
          <a:prstGeom prst="rect">
            <a:avLst/>
          </a:prstGeom>
          <a:noFill/>
        </p:spPr>
        <p:txBody>
          <a:bodyPr wrap="square" lIns="0" tIns="0" rIns="0" bIns="0" rtlCol="0">
            <a:spAutoFit/>
          </a:bodyPr>
          <a:lstStyle/>
          <a:p>
            <a:pPr eaLnBrk="1" hangingPunct="1">
              <a:lnSpc>
                <a:spcPct val="90000"/>
              </a:lnSpc>
              <a:spcBef>
                <a:spcPts val="0"/>
              </a:spcBef>
              <a:spcAft>
                <a:spcPts val="600"/>
              </a:spcAft>
            </a:pPr>
            <a:r>
              <a:rPr lang="en-GB" sz="1600" b="1" dirty="0">
                <a:solidFill>
                  <a:schemeClr val="bg1">
                    <a:lumMod val="75000"/>
                  </a:schemeClr>
                </a:solidFill>
              </a:rPr>
              <a:t>Third Annual Cyber Conference </a:t>
            </a:r>
          </a:p>
          <a:p>
            <a:pPr eaLnBrk="1" hangingPunct="1">
              <a:lnSpc>
                <a:spcPct val="90000"/>
              </a:lnSpc>
              <a:spcBef>
                <a:spcPts val="0"/>
              </a:spcBef>
              <a:spcAft>
                <a:spcPts val="600"/>
              </a:spcAft>
            </a:pPr>
            <a:r>
              <a:rPr lang="en-GB" sz="1600" dirty="0">
                <a:solidFill>
                  <a:schemeClr val="bg1">
                    <a:lumMod val="75000"/>
                  </a:schemeClr>
                </a:solidFill>
              </a:rPr>
              <a:t>Cyber Innovation Hub of Canterbury Christ Church University </a:t>
            </a:r>
            <a:endParaRPr lang="en-GB" sz="2000" dirty="0">
              <a:solidFill>
                <a:schemeClr val="bg1">
                  <a:lumMod val="75000"/>
                </a:schemeClr>
              </a:solidFill>
            </a:endParaRPr>
          </a:p>
        </p:txBody>
      </p:sp>
      <p:sp>
        <p:nvSpPr>
          <p:cNvPr id="8" name="TextBox 7">
            <a:extLst>
              <a:ext uri="{FF2B5EF4-FFF2-40B4-BE49-F238E27FC236}">
                <a16:creationId xmlns:a16="http://schemas.microsoft.com/office/drawing/2014/main" id="{9492E397-3B6C-E241-AD02-7AAF3FFC3828}"/>
              </a:ext>
            </a:extLst>
          </p:cNvPr>
          <p:cNvSpPr txBox="1"/>
          <p:nvPr/>
        </p:nvSpPr>
        <p:spPr>
          <a:xfrm>
            <a:off x="9632373" y="5060373"/>
            <a:ext cx="2372957" cy="193899"/>
          </a:xfrm>
          <a:prstGeom prst="rect">
            <a:avLst/>
          </a:prstGeom>
          <a:noFill/>
        </p:spPr>
        <p:txBody>
          <a:bodyPr wrap="none" lIns="0" tIns="0" rIns="0" bIns="0" rtlCol="0">
            <a:spAutoFit/>
          </a:bodyPr>
          <a:lstStyle/>
          <a:p>
            <a:pPr eaLnBrk="1" hangingPunct="1">
              <a:lnSpc>
                <a:spcPct val="90000"/>
              </a:lnSpc>
              <a:spcBef>
                <a:spcPts val="0"/>
              </a:spcBef>
              <a:spcAft>
                <a:spcPts val="600"/>
              </a:spcAft>
            </a:pPr>
            <a:r>
              <a:rPr lang="en-GB" sz="1400" dirty="0" err="1">
                <a:solidFill>
                  <a:schemeClr val="bg1">
                    <a:lumMod val="75000"/>
                  </a:schemeClr>
                </a:solidFill>
              </a:rPr>
              <a:t>haydn.povey@securethingz.com</a:t>
            </a:r>
            <a:endParaRPr lang="en-GB" sz="1400" dirty="0">
              <a:solidFill>
                <a:schemeClr val="bg1">
                  <a:lumMod val="75000"/>
                </a:schemeClr>
              </a:solidFill>
            </a:endParaRPr>
          </a:p>
        </p:txBody>
      </p:sp>
    </p:spTree>
    <p:extLst>
      <p:ext uri="{BB962C8B-B14F-4D97-AF65-F5344CB8AC3E}">
        <p14:creationId xmlns:p14="http://schemas.microsoft.com/office/powerpoint/2010/main" val="226347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picture containing indoor, person, black, photo&#10;&#10;Description automatically generated">
            <a:extLst>
              <a:ext uri="{FF2B5EF4-FFF2-40B4-BE49-F238E27FC236}">
                <a16:creationId xmlns:a16="http://schemas.microsoft.com/office/drawing/2014/main" id="{C0BFC51D-2687-FA41-8596-9885C78588DE}"/>
              </a:ext>
            </a:extLst>
          </p:cNvPr>
          <p:cNvPicPr>
            <a:picLocks noGrp="1" noChangeAspect="1"/>
          </p:cNvPicPr>
          <p:nvPr>
            <p:ph idx="1"/>
          </p:nvPr>
        </p:nvPicPr>
        <p:blipFill>
          <a:blip r:embed="rId2"/>
          <a:stretch>
            <a:fillRect/>
          </a:stretch>
        </p:blipFill>
        <p:spPr>
          <a:xfrm>
            <a:off x="6924820" y="409292"/>
            <a:ext cx="3833410" cy="2555607"/>
          </a:xfrm>
        </p:spPr>
      </p:pic>
      <p:pic>
        <p:nvPicPr>
          <p:cNvPr id="10" name="Picture 9" descr="A picture containing knife&#10;&#10;Description automatically generated">
            <a:extLst>
              <a:ext uri="{FF2B5EF4-FFF2-40B4-BE49-F238E27FC236}">
                <a16:creationId xmlns:a16="http://schemas.microsoft.com/office/drawing/2014/main" id="{B066A29D-2CC5-8444-A9F7-9ADBC714A864}"/>
              </a:ext>
            </a:extLst>
          </p:cNvPr>
          <p:cNvPicPr>
            <a:picLocks noChangeAspect="1"/>
          </p:cNvPicPr>
          <p:nvPr/>
        </p:nvPicPr>
        <p:blipFill>
          <a:blip r:embed="rId3"/>
          <a:stretch>
            <a:fillRect/>
          </a:stretch>
        </p:blipFill>
        <p:spPr>
          <a:xfrm>
            <a:off x="6924819" y="3009024"/>
            <a:ext cx="3842673" cy="884078"/>
          </a:xfrm>
          <a:prstGeom prst="rect">
            <a:avLst/>
          </a:prstGeom>
        </p:spPr>
      </p:pic>
      <p:sp>
        <p:nvSpPr>
          <p:cNvPr id="11" name="TextBox 10">
            <a:extLst>
              <a:ext uri="{FF2B5EF4-FFF2-40B4-BE49-F238E27FC236}">
                <a16:creationId xmlns:a16="http://schemas.microsoft.com/office/drawing/2014/main" id="{CE0C8E8B-8416-6644-85B9-8292666359D7}"/>
              </a:ext>
            </a:extLst>
          </p:cNvPr>
          <p:cNvSpPr txBox="1"/>
          <p:nvPr/>
        </p:nvSpPr>
        <p:spPr>
          <a:xfrm>
            <a:off x="1667987" y="1035585"/>
            <a:ext cx="3833410" cy="1018740"/>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GB" sz="4800" kern="1200" dirty="0">
                <a:solidFill>
                  <a:schemeClr val="tx2"/>
                </a:solidFill>
                <a:latin typeface="+mn-lt"/>
                <a:ea typeface="+mn-ea"/>
                <a:cs typeface="+mn-cs"/>
              </a:rPr>
              <a:t>1 Million </a:t>
            </a:r>
          </a:p>
          <a:p>
            <a:pPr marL="0" indent="0" algn="l" defTabSz="914400" rtl="0" eaLnBrk="1" latinLnBrk="0" hangingPunct="1">
              <a:lnSpc>
                <a:spcPct val="90000"/>
              </a:lnSpc>
              <a:spcBef>
                <a:spcPts val="0"/>
              </a:spcBef>
              <a:spcAft>
                <a:spcPts val="600"/>
              </a:spcAft>
              <a:buFont typeface="Arial" panose="020B0604020202020204" pitchFamily="34" charset="0"/>
              <a:buNone/>
            </a:pPr>
            <a:r>
              <a:rPr lang="en-GB" sz="2000" dirty="0">
                <a:solidFill>
                  <a:schemeClr val="tx2"/>
                </a:solidFill>
                <a:latin typeface="+mn-lt"/>
                <a:ea typeface="+mn-ea"/>
              </a:rPr>
              <a:t>u</a:t>
            </a:r>
            <a:r>
              <a:rPr lang="en-GB" sz="2000" kern="1200" dirty="0">
                <a:solidFill>
                  <a:schemeClr val="tx2"/>
                </a:solidFill>
                <a:latin typeface="+mn-lt"/>
                <a:ea typeface="+mn-ea"/>
                <a:cs typeface="+mn-cs"/>
              </a:rPr>
              <a:t>nfilled cybersecurity jobs in 2014</a:t>
            </a:r>
          </a:p>
        </p:txBody>
      </p:sp>
      <p:sp>
        <p:nvSpPr>
          <p:cNvPr id="12" name="TextBox 11">
            <a:extLst>
              <a:ext uri="{FF2B5EF4-FFF2-40B4-BE49-F238E27FC236}">
                <a16:creationId xmlns:a16="http://schemas.microsoft.com/office/drawing/2014/main" id="{F24F2D9F-E741-974C-9667-DA2BDAA0C056}"/>
              </a:ext>
            </a:extLst>
          </p:cNvPr>
          <p:cNvSpPr txBox="1"/>
          <p:nvPr/>
        </p:nvSpPr>
        <p:spPr>
          <a:xfrm>
            <a:off x="2023893" y="2558668"/>
            <a:ext cx="3833410" cy="1018740"/>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GB" sz="4800" kern="1200" dirty="0">
                <a:solidFill>
                  <a:schemeClr val="tx2"/>
                </a:solidFill>
                <a:latin typeface="+mn-lt"/>
                <a:ea typeface="+mn-ea"/>
                <a:cs typeface="+mn-cs"/>
              </a:rPr>
              <a:t>3.5 Million est.</a:t>
            </a:r>
          </a:p>
          <a:p>
            <a:pPr marL="0" indent="0" algn="l" defTabSz="914400" rtl="0" eaLnBrk="1" latinLnBrk="0" hangingPunct="1">
              <a:lnSpc>
                <a:spcPct val="90000"/>
              </a:lnSpc>
              <a:spcBef>
                <a:spcPts val="0"/>
              </a:spcBef>
              <a:spcAft>
                <a:spcPts val="600"/>
              </a:spcAft>
              <a:buFont typeface="Arial" panose="020B0604020202020204" pitchFamily="34" charset="0"/>
              <a:buNone/>
            </a:pPr>
            <a:r>
              <a:rPr lang="en-GB" sz="2000" dirty="0">
                <a:solidFill>
                  <a:schemeClr val="tx2"/>
                </a:solidFill>
                <a:latin typeface="+mn-lt"/>
                <a:ea typeface="+mn-ea"/>
              </a:rPr>
              <a:t>u</a:t>
            </a:r>
            <a:r>
              <a:rPr lang="en-GB" sz="2000" kern="1200" dirty="0">
                <a:solidFill>
                  <a:schemeClr val="tx2"/>
                </a:solidFill>
                <a:latin typeface="+mn-lt"/>
                <a:ea typeface="+mn-ea"/>
                <a:cs typeface="+mn-cs"/>
              </a:rPr>
              <a:t>nfilled cybersecurity jobs by 2021</a:t>
            </a:r>
          </a:p>
        </p:txBody>
      </p:sp>
      <p:sp>
        <p:nvSpPr>
          <p:cNvPr id="13" name="Rectangle 12">
            <a:extLst>
              <a:ext uri="{FF2B5EF4-FFF2-40B4-BE49-F238E27FC236}">
                <a16:creationId xmlns:a16="http://schemas.microsoft.com/office/drawing/2014/main" id="{B159D2CC-D195-AA45-983F-E60E6B387CA5}"/>
              </a:ext>
            </a:extLst>
          </p:cNvPr>
          <p:cNvSpPr/>
          <p:nvPr/>
        </p:nvSpPr>
        <p:spPr>
          <a:xfrm rot="16200000">
            <a:off x="9533921" y="1532156"/>
            <a:ext cx="2725618" cy="276999"/>
          </a:xfrm>
          <a:prstGeom prst="rect">
            <a:avLst/>
          </a:prstGeom>
        </p:spPr>
        <p:txBody>
          <a:bodyPr wrap="none">
            <a:spAutoFit/>
          </a:bodyPr>
          <a:lstStyle/>
          <a:p>
            <a:r>
              <a:rPr lang="en-GB" sz="1200" dirty="0">
                <a:hlinkClick r:id="rId4"/>
              </a:rPr>
              <a:t>https://cybersecurityventures.com/jobs/</a:t>
            </a:r>
            <a:endParaRPr lang="en-GB" sz="1200" dirty="0"/>
          </a:p>
        </p:txBody>
      </p:sp>
      <p:sp>
        <p:nvSpPr>
          <p:cNvPr id="14" name="TextBox 13">
            <a:extLst>
              <a:ext uri="{FF2B5EF4-FFF2-40B4-BE49-F238E27FC236}">
                <a16:creationId xmlns:a16="http://schemas.microsoft.com/office/drawing/2014/main" id="{4A78E783-C76D-FD46-843F-B07D781DAC30}"/>
              </a:ext>
            </a:extLst>
          </p:cNvPr>
          <p:cNvSpPr txBox="1"/>
          <p:nvPr/>
        </p:nvSpPr>
        <p:spPr>
          <a:xfrm>
            <a:off x="273585" y="4211995"/>
            <a:ext cx="11644829" cy="2236713"/>
          </a:xfrm>
          <a:prstGeom prst="rect">
            <a:avLst/>
          </a:prstGeom>
          <a:solidFill>
            <a:srgbClr val="0091BD"/>
          </a:solidFill>
          <a:ln>
            <a:noFill/>
          </a:ln>
        </p:spPr>
        <p:txBody>
          <a:bodyPr wrap="none" lIns="0" tIns="0" rIns="0" bIns="0" rtlCol="0" anchor="ctr">
            <a:no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endParaRPr lang="en-GB" sz="800" kern="1200" dirty="0">
              <a:solidFill>
                <a:schemeClr val="bg1"/>
              </a:solidFill>
              <a:latin typeface="+mn-lt"/>
              <a:ea typeface="+mn-ea"/>
              <a:cs typeface="+mn-cs"/>
            </a:endParaRPr>
          </a:p>
          <a:p>
            <a:pPr marL="0" indent="0" algn="ctr" defTabSz="914400" rtl="0" eaLnBrk="1" latinLnBrk="0" hangingPunct="1">
              <a:lnSpc>
                <a:spcPct val="90000"/>
              </a:lnSpc>
              <a:spcBef>
                <a:spcPts val="0"/>
              </a:spcBef>
              <a:spcAft>
                <a:spcPts val="600"/>
              </a:spcAft>
              <a:buFont typeface="Arial" panose="020B0604020202020204" pitchFamily="34" charset="0"/>
              <a:buNone/>
            </a:pPr>
            <a:r>
              <a:rPr lang="en-GB" sz="3600" dirty="0">
                <a:solidFill>
                  <a:schemeClr val="bg1"/>
                </a:solidFill>
                <a:latin typeface="+mn-lt"/>
                <a:ea typeface="+mn-ea"/>
              </a:rPr>
              <a:t>Major scalability issues within slow-adoption industries</a:t>
            </a:r>
          </a:p>
          <a:p>
            <a:pPr marL="0" indent="0" algn="ctr" defTabSz="914400" rtl="0" eaLnBrk="1" latinLnBrk="0" hangingPunct="1">
              <a:lnSpc>
                <a:spcPct val="90000"/>
              </a:lnSpc>
              <a:spcBef>
                <a:spcPts val="0"/>
              </a:spcBef>
              <a:spcAft>
                <a:spcPts val="600"/>
              </a:spcAft>
              <a:buFont typeface="Arial" panose="020B0604020202020204" pitchFamily="34" charset="0"/>
              <a:buNone/>
            </a:pPr>
            <a:endParaRPr lang="en-GB" sz="100" kern="1200" dirty="0">
              <a:solidFill>
                <a:schemeClr val="bg1"/>
              </a:solidFill>
              <a:latin typeface="+mn-lt"/>
              <a:ea typeface="+mn-ea"/>
              <a:cs typeface="+mn-cs"/>
            </a:endParaRPr>
          </a:p>
          <a:p>
            <a:pPr marL="0" indent="0" algn="ctr" defTabSz="914400" rtl="0" eaLnBrk="1" latinLnBrk="0" hangingPunct="1">
              <a:lnSpc>
                <a:spcPct val="90000"/>
              </a:lnSpc>
              <a:spcBef>
                <a:spcPts val="0"/>
              </a:spcBef>
              <a:spcAft>
                <a:spcPts val="600"/>
              </a:spcAft>
              <a:buFont typeface="Arial" panose="020B0604020202020204" pitchFamily="34" charset="0"/>
              <a:buNone/>
            </a:pPr>
            <a:r>
              <a:rPr lang="en-GB" sz="3600" kern="1200" dirty="0">
                <a:solidFill>
                  <a:schemeClr val="bg1"/>
                </a:solidFill>
                <a:latin typeface="+mn-lt"/>
                <a:ea typeface="+mn-ea"/>
                <a:cs typeface="+mn-cs"/>
              </a:rPr>
              <a:t>Stop re-inventing the wheel</a:t>
            </a:r>
          </a:p>
          <a:p>
            <a:pPr marL="0" indent="0" algn="ctr" defTabSz="914400" rtl="0" eaLnBrk="1" latinLnBrk="0" hangingPunct="1">
              <a:lnSpc>
                <a:spcPct val="90000"/>
              </a:lnSpc>
              <a:spcBef>
                <a:spcPts val="0"/>
              </a:spcBef>
              <a:spcAft>
                <a:spcPts val="600"/>
              </a:spcAft>
              <a:buFont typeface="Arial" panose="020B0604020202020204" pitchFamily="34" charset="0"/>
              <a:buNone/>
            </a:pPr>
            <a:endParaRPr lang="en-GB" sz="100" dirty="0">
              <a:solidFill>
                <a:schemeClr val="bg1"/>
              </a:solidFill>
              <a:latin typeface="+mn-lt"/>
              <a:ea typeface="+mn-ea"/>
            </a:endParaRPr>
          </a:p>
          <a:p>
            <a:pPr marL="0" indent="0" algn="ctr" defTabSz="914400" rtl="0" eaLnBrk="1" latinLnBrk="0" hangingPunct="1">
              <a:lnSpc>
                <a:spcPct val="90000"/>
              </a:lnSpc>
              <a:spcBef>
                <a:spcPts val="0"/>
              </a:spcBef>
              <a:spcAft>
                <a:spcPts val="600"/>
              </a:spcAft>
              <a:buFont typeface="Arial" panose="020B0604020202020204" pitchFamily="34" charset="0"/>
              <a:buNone/>
            </a:pPr>
            <a:r>
              <a:rPr lang="en-GB" sz="3600" kern="1200" dirty="0">
                <a:solidFill>
                  <a:schemeClr val="bg1"/>
                </a:solidFill>
                <a:latin typeface="+mn-lt"/>
                <a:ea typeface="+mn-ea"/>
                <a:cs typeface="+mn-cs"/>
              </a:rPr>
              <a:t>Transition to scalable solutions</a:t>
            </a:r>
          </a:p>
        </p:txBody>
      </p:sp>
    </p:spTree>
    <p:extLst>
      <p:ext uri="{BB962C8B-B14F-4D97-AF65-F5344CB8AC3E}">
        <p14:creationId xmlns:p14="http://schemas.microsoft.com/office/powerpoint/2010/main" val="214933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CB239-888D-4520-A62E-E659A58ED55D}"/>
              </a:ext>
            </a:extLst>
          </p:cNvPr>
          <p:cNvSpPr>
            <a:spLocks noGrp="1"/>
          </p:cNvSpPr>
          <p:nvPr>
            <p:ph type="title"/>
          </p:nvPr>
        </p:nvSpPr>
        <p:spPr/>
        <p:txBody>
          <a:bodyPr/>
          <a:lstStyle/>
          <a:p>
            <a:r>
              <a:rPr lang="en-US" dirty="0"/>
              <a:t>Leveraging PSA for Secure Devices</a:t>
            </a:r>
          </a:p>
        </p:txBody>
      </p:sp>
      <p:sp>
        <p:nvSpPr>
          <p:cNvPr id="3" name="Content Placeholder 2">
            <a:extLst>
              <a:ext uri="{FF2B5EF4-FFF2-40B4-BE49-F238E27FC236}">
                <a16:creationId xmlns:a16="http://schemas.microsoft.com/office/drawing/2014/main" id="{DEA010C5-CCB1-4A58-AF5E-A8722F530C53}"/>
              </a:ext>
            </a:extLst>
          </p:cNvPr>
          <p:cNvSpPr>
            <a:spLocks noGrp="1"/>
          </p:cNvSpPr>
          <p:nvPr>
            <p:ph idx="1"/>
          </p:nvPr>
        </p:nvSpPr>
        <p:spPr>
          <a:xfrm>
            <a:off x="736340" y="1897730"/>
            <a:ext cx="6987540" cy="3534362"/>
          </a:xfrm>
          <a:solidFill>
            <a:srgbClr val="0091BD"/>
          </a:solidFill>
          <a:ln>
            <a:noFill/>
          </a:ln>
        </p:spPr>
        <p:txBody>
          <a:bodyPr lIns="180000" tIns="180000" rIns="180000" bIns="180000">
            <a:noAutofit/>
          </a:bodyPr>
          <a:lstStyle/>
          <a:p>
            <a:pPr marL="342900" indent="-342900">
              <a:spcBef>
                <a:spcPts val="1200"/>
              </a:spcBef>
              <a:buFont typeface="Wingdings" panose="05000000000000000000" pitchFamily="2" charset="2"/>
              <a:buChar char="§"/>
            </a:pPr>
            <a:r>
              <a:rPr lang="en-US" dirty="0">
                <a:solidFill>
                  <a:schemeClr val="bg1"/>
                </a:solidFill>
                <a:ea typeface="ＭＳ Ｐゴシック" charset="-128"/>
              </a:rPr>
              <a:t>Provides a list of guidelines for secure device implementation</a:t>
            </a:r>
          </a:p>
          <a:p>
            <a:pPr marL="342900" indent="-342900">
              <a:spcBef>
                <a:spcPts val="1200"/>
              </a:spcBef>
              <a:buFont typeface="Wingdings" panose="05000000000000000000" pitchFamily="2" charset="2"/>
              <a:buChar char="§"/>
            </a:pPr>
            <a:r>
              <a:rPr lang="en-US" dirty="0">
                <a:solidFill>
                  <a:schemeClr val="bg1"/>
                </a:solidFill>
                <a:ea typeface="ＭＳ Ｐゴシック" charset="-128"/>
              </a:rPr>
              <a:t>Hardware (block level)and software guidance</a:t>
            </a:r>
          </a:p>
          <a:p>
            <a:pPr marL="342900" indent="-342900">
              <a:spcBef>
                <a:spcPts val="1200"/>
              </a:spcBef>
              <a:buFont typeface="Wingdings" panose="05000000000000000000" pitchFamily="2" charset="2"/>
              <a:buChar char="§"/>
            </a:pPr>
            <a:r>
              <a:rPr lang="en-US" dirty="0">
                <a:solidFill>
                  <a:schemeClr val="bg1"/>
                </a:solidFill>
                <a:ea typeface="ＭＳ Ｐゴシック" charset="-128"/>
              </a:rPr>
              <a:t>Systematically justify security requirements against identified attacks &amp; threat models</a:t>
            </a:r>
          </a:p>
          <a:p>
            <a:pPr marL="342900" indent="-342900">
              <a:spcBef>
                <a:spcPts val="1200"/>
              </a:spcBef>
              <a:buFont typeface="Wingdings" panose="05000000000000000000" pitchFamily="2" charset="2"/>
              <a:buChar char="§"/>
            </a:pPr>
            <a:r>
              <a:rPr lang="en-US" dirty="0">
                <a:solidFill>
                  <a:schemeClr val="bg1"/>
                </a:solidFill>
                <a:ea typeface="ＭＳ Ｐゴシック" charset="-128"/>
              </a:rPr>
              <a:t>Certification methodology (PSA-1 &amp; PSA-2)</a:t>
            </a:r>
          </a:p>
          <a:p>
            <a:pPr marL="342900" indent="-342900">
              <a:spcBef>
                <a:spcPts val="1200"/>
              </a:spcBef>
              <a:buFont typeface="Wingdings" panose="05000000000000000000" pitchFamily="2" charset="2"/>
              <a:buChar char="§"/>
            </a:pPr>
            <a:endParaRPr lang="en-US" dirty="0">
              <a:solidFill>
                <a:schemeClr val="bg1"/>
              </a:solidFill>
              <a:ea typeface="ＭＳ Ｐゴシック" charset="-128"/>
            </a:endParaRPr>
          </a:p>
        </p:txBody>
      </p:sp>
      <p:sp>
        <p:nvSpPr>
          <p:cNvPr id="4" name="Text Placeholder 3">
            <a:extLst>
              <a:ext uri="{FF2B5EF4-FFF2-40B4-BE49-F238E27FC236}">
                <a16:creationId xmlns:a16="http://schemas.microsoft.com/office/drawing/2014/main" id="{F3A98C3E-352E-4F3F-8754-18A397B02CC3}"/>
              </a:ext>
            </a:extLst>
          </p:cNvPr>
          <p:cNvSpPr>
            <a:spLocks noGrp="1"/>
          </p:cNvSpPr>
          <p:nvPr>
            <p:ph type="body" sz="quarter" idx="13"/>
          </p:nvPr>
        </p:nvSpPr>
        <p:spPr>
          <a:xfrm>
            <a:off x="419099" y="1001426"/>
            <a:ext cx="11353799" cy="344488"/>
          </a:xfrm>
        </p:spPr>
        <p:txBody>
          <a:bodyPr/>
          <a:lstStyle/>
          <a:p>
            <a:r>
              <a:rPr lang="en-US" dirty="0"/>
              <a:t>Platform Security Architecture</a:t>
            </a:r>
          </a:p>
        </p:txBody>
      </p:sp>
      <p:pic>
        <p:nvPicPr>
          <p:cNvPr id="5" name="Picture 4">
            <a:extLst>
              <a:ext uri="{FF2B5EF4-FFF2-40B4-BE49-F238E27FC236}">
                <a16:creationId xmlns:a16="http://schemas.microsoft.com/office/drawing/2014/main" id="{8E4FF3A8-2243-4B8F-92CC-8E788BE68911}"/>
              </a:ext>
            </a:extLst>
          </p:cNvPr>
          <p:cNvPicPr>
            <a:picLocks noChangeAspect="1"/>
          </p:cNvPicPr>
          <p:nvPr/>
        </p:nvPicPr>
        <p:blipFill>
          <a:blip r:embed="rId2"/>
          <a:stretch>
            <a:fillRect/>
          </a:stretch>
        </p:blipFill>
        <p:spPr>
          <a:xfrm>
            <a:off x="7501278" y="2449546"/>
            <a:ext cx="3487446" cy="3534362"/>
          </a:xfrm>
          <a:prstGeom prst="rect">
            <a:avLst/>
          </a:prstGeom>
        </p:spPr>
      </p:pic>
    </p:spTree>
    <p:extLst>
      <p:ext uri="{BB962C8B-B14F-4D97-AF65-F5344CB8AC3E}">
        <p14:creationId xmlns:p14="http://schemas.microsoft.com/office/powerpoint/2010/main" val="4143291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B8D3D916-1673-B54F-82F9-F2D8ADA44DBE}"/>
              </a:ext>
            </a:extLst>
          </p:cNvPr>
          <p:cNvSpPr/>
          <p:nvPr/>
        </p:nvSpPr>
        <p:spPr>
          <a:xfrm>
            <a:off x="1046602" y="1432193"/>
            <a:ext cx="9606709" cy="5082852"/>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7">
            <a:extLst>
              <a:ext uri="{FF2B5EF4-FFF2-40B4-BE49-F238E27FC236}">
                <a16:creationId xmlns:a16="http://schemas.microsoft.com/office/drawing/2014/main" id="{8BFCE015-1AAF-FE43-B3C6-11AC5E5770A4}"/>
              </a:ext>
            </a:extLst>
          </p:cNvPr>
          <p:cNvSpPr>
            <a:spLocks noGrp="1"/>
          </p:cNvSpPr>
          <p:nvPr>
            <p:ph type="title"/>
          </p:nvPr>
        </p:nvSpPr>
        <p:spPr/>
        <p:txBody>
          <a:bodyPr/>
          <a:lstStyle/>
          <a:p>
            <a:r>
              <a:rPr lang="en-GB" dirty="0"/>
              <a:t>Simplified PSA-compatible device architecture</a:t>
            </a:r>
          </a:p>
        </p:txBody>
      </p:sp>
      <p:grpSp>
        <p:nvGrpSpPr>
          <p:cNvPr id="12" name="Group 11">
            <a:extLst>
              <a:ext uri="{FF2B5EF4-FFF2-40B4-BE49-F238E27FC236}">
                <a16:creationId xmlns:a16="http://schemas.microsoft.com/office/drawing/2014/main" id="{5807AEAB-7C79-4046-B323-BCF21B65CA8E}"/>
              </a:ext>
            </a:extLst>
          </p:cNvPr>
          <p:cNvGrpSpPr/>
          <p:nvPr/>
        </p:nvGrpSpPr>
        <p:grpSpPr>
          <a:xfrm>
            <a:off x="2882682" y="5258745"/>
            <a:ext cx="5959423" cy="888667"/>
            <a:chOff x="6010176" y="3971553"/>
            <a:chExt cx="3416783" cy="559903"/>
          </a:xfrm>
        </p:grpSpPr>
        <p:sp>
          <p:nvSpPr>
            <p:cNvPr id="35" name="TextBox 34">
              <a:extLst>
                <a:ext uri="{FF2B5EF4-FFF2-40B4-BE49-F238E27FC236}">
                  <a16:creationId xmlns:a16="http://schemas.microsoft.com/office/drawing/2014/main" id="{717AF8F7-0E3D-8D47-94BF-753D243B5D01}"/>
                </a:ext>
              </a:extLst>
            </p:cNvPr>
            <p:cNvSpPr txBox="1"/>
            <p:nvPr/>
          </p:nvSpPr>
          <p:spPr>
            <a:xfrm>
              <a:off x="6010176" y="3971553"/>
              <a:ext cx="948405" cy="360000"/>
            </a:xfrm>
            <a:prstGeom prst="rect">
              <a:avLst/>
            </a:prstGeom>
            <a:solidFill>
              <a:schemeClr val="accent2"/>
            </a:solidFill>
            <a:ln>
              <a:noFill/>
            </a:ln>
            <a:effectLst/>
          </p:spPr>
          <p:style>
            <a:lnRef idx="3">
              <a:schemeClr val="lt1"/>
            </a:lnRef>
            <a:fillRef idx="1">
              <a:schemeClr val="accent6"/>
            </a:fillRef>
            <a:effectRef idx="1">
              <a:schemeClr val="accent6"/>
            </a:effectRef>
            <a:fontRef idx="minor">
              <a:schemeClr val="lt1"/>
            </a:fontRef>
          </p:style>
          <p:txBody>
            <a:bodyPr wrap="square" lIns="121888" tIns="60944" rIns="121888" bIns="60944" rtlCol="0" anchor="ctr" anchorCtr="0">
              <a:noAutofit/>
            </a:bodyPr>
            <a:lstStyle/>
            <a:p>
              <a:pPr algn="ctr"/>
              <a:r>
                <a:rPr lang="en-US" sz="1100" dirty="0"/>
                <a:t>ARMv8M / Cortex-M</a:t>
              </a:r>
            </a:p>
            <a:p>
              <a:pPr algn="ctr"/>
              <a:r>
                <a:rPr lang="en-US" sz="1100" dirty="0"/>
                <a:t>or other architecture</a:t>
              </a:r>
            </a:p>
          </p:txBody>
        </p:sp>
        <p:sp>
          <p:nvSpPr>
            <p:cNvPr id="36" name="TextBox 35">
              <a:extLst>
                <a:ext uri="{FF2B5EF4-FFF2-40B4-BE49-F238E27FC236}">
                  <a16:creationId xmlns:a16="http://schemas.microsoft.com/office/drawing/2014/main" id="{DFDCF370-8203-504B-AFC1-FCCF8757BF84}"/>
                </a:ext>
              </a:extLst>
            </p:cNvPr>
            <p:cNvSpPr txBox="1"/>
            <p:nvPr/>
          </p:nvSpPr>
          <p:spPr>
            <a:xfrm>
              <a:off x="7013838" y="3971554"/>
              <a:ext cx="872399" cy="360000"/>
            </a:xfrm>
            <a:prstGeom prst="rect">
              <a:avLst/>
            </a:prstGeom>
            <a:ln>
              <a:noFill/>
            </a:ln>
            <a:effectLst/>
          </p:spPr>
          <p:style>
            <a:lnRef idx="3">
              <a:schemeClr val="lt1"/>
            </a:lnRef>
            <a:fillRef idx="1">
              <a:schemeClr val="accent6"/>
            </a:fillRef>
            <a:effectRef idx="1">
              <a:schemeClr val="accent6"/>
            </a:effectRef>
            <a:fontRef idx="minor">
              <a:schemeClr val="lt1"/>
            </a:fontRef>
          </p:style>
          <p:txBody>
            <a:bodyPr wrap="square" lIns="121888" tIns="60944" rIns="121888" bIns="60944" rtlCol="0" anchor="ctr" anchorCtr="0">
              <a:noAutofit/>
            </a:bodyPr>
            <a:lstStyle/>
            <a:p>
              <a:pPr algn="ctr"/>
              <a:r>
                <a:rPr lang="en-US" sz="1100" dirty="0"/>
                <a:t>Microcontroller</a:t>
              </a:r>
            </a:p>
          </p:txBody>
        </p:sp>
        <p:sp>
          <p:nvSpPr>
            <p:cNvPr id="37" name="TextBox 36">
              <a:extLst>
                <a:ext uri="{FF2B5EF4-FFF2-40B4-BE49-F238E27FC236}">
                  <a16:creationId xmlns:a16="http://schemas.microsoft.com/office/drawing/2014/main" id="{1065B10C-DEB5-DD41-AC8C-11A7B64EC18D}"/>
                </a:ext>
              </a:extLst>
            </p:cNvPr>
            <p:cNvSpPr txBox="1"/>
            <p:nvPr/>
          </p:nvSpPr>
          <p:spPr>
            <a:xfrm>
              <a:off x="7944521" y="3984749"/>
              <a:ext cx="707086" cy="169200"/>
            </a:xfrm>
            <a:prstGeom prst="rect">
              <a:avLst/>
            </a:prstGeom>
            <a:solidFill>
              <a:srgbClr val="0091BD"/>
            </a:solidFill>
            <a:ln>
              <a:noFill/>
            </a:ln>
            <a:effectLst/>
          </p:spPr>
          <p:style>
            <a:lnRef idx="3">
              <a:schemeClr val="lt1"/>
            </a:lnRef>
            <a:fillRef idx="1">
              <a:schemeClr val="accent6"/>
            </a:fillRef>
            <a:effectRef idx="1">
              <a:schemeClr val="accent6"/>
            </a:effectRef>
            <a:fontRef idx="minor">
              <a:schemeClr val="lt1"/>
            </a:fontRef>
          </p:style>
          <p:txBody>
            <a:bodyPr wrap="square" lIns="121888" tIns="60944" rIns="121888" bIns="60944" rtlCol="0" anchor="ctr" anchorCtr="0">
              <a:noAutofit/>
            </a:bodyPr>
            <a:lstStyle>
              <a:defPPr>
                <a:defRPr lang="en-US"/>
              </a:defPPr>
              <a:lvl1pPr algn="ctr">
                <a:defRPr sz="1000"/>
              </a:lvl1pPr>
            </a:lstStyle>
            <a:p>
              <a:r>
                <a:rPr lang="en-US" sz="1100" dirty="0"/>
                <a:t>TRNG</a:t>
              </a:r>
            </a:p>
          </p:txBody>
        </p:sp>
        <p:sp>
          <p:nvSpPr>
            <p:cNvPr id="38" name="TextBox 37">
              <a:extLst>
                <a:ext uri="{FF2B5EF4-FFF2-40B4-BE49-F238E27FC236}">
                  <a16:creationId xmlns:a16="http://schemas.microsoft.com/office/drawing/2014/main" id="{A1C15B2B-6392-D841-9056-7CF252DEDF2F}"/>
                </a:ext>
              </a:extLst>
            </p:cNvPr>
            <p:cNvSpPr txBox="1"/>
            <p:nvPr/>
          </p:nvSpPr>
          <p:spPr>
            <a:xfrm>
              <a:off x="7945274" y="4182154"/>
              <a:ext cx="706331" cy="169200"/>
            </a:xfrm>
            <a:prstGeom prst="rect">
              <a:avLst/>
            </a:prstGeom>
            <a:solidFill>
              <a:srgbClr val="0091BD"/>
            </a:solidFill>
            <a:ln>
              <a:noFill/>
            </a:ln>
            <a:effectLst/>
          </p:spPr>
          <p:style>
            <a:lnRef idx="3">
              <a:schemeClr val="lt1"/>
            </a:lnRef>
            <a:fillRef idx="1">
              <a:schemeClr val="accent6"/>
            </a:fillRef>
            <a:effectRef idx="1">
              <a:schemeClr val="accent6"/>
            </a:effectRef>
            <a:fontRef idx="minor">
              <a:schemeClr val="lt1"/>
            </a:fontRef>
          </p:style>
          <p:txBody>
            <a:bodyPr wrap="square" lIns="121888" tIns="60944" rIns="121888" bIns="60944" rtlCol="0" anchor="ctr" anchorCtr="0">
              <a:noAutofit/>
            </a:bodyPr>
            <a:lstStyle>
              <a:defPPr>
                <a:defRPr lang="en-US"/>
              </a:defPPr>
              <a:lvl1pPr algn="ctr">
                <a:defRPr sz="1000"/>
              </a:lvl1pPr>
            </a:lstStyle>
            <a:p>
              <a:r>
                <a:rPr lang="en-US" sz="1100" dirty="0"/>
                <a:t>Unique ID</a:t>
              </a:r>
            </a:p>
          </p:txBody>
        </p:sp>
        <p:sp>
          <p:nvSpPr>
            <p:cNvPr id="39" name="TextBox 38">
              <a:extLst>
                <a:ext uri="{FF2B5EF4-FFF2-40B4-BE49-F238E27FC236}">
                  <a16:creationId xmlns:a16="http://schemas.microsoft.com/office/drawing/2014/main" id="{E6D476A5-DFC9-184B-90E7-DED090AD2B5D}"/>
                </a:ext>
              </a:extLst>
            </p:cNvPr>
            <p:cNvSpPr txBox="1"/>
            <p:nvPr/>
          </p:nvSpPr>
          <p:spPr>
            <a:xfrm>
              <a:off x="8675198" y="3984435"/>
              <a:ext cx="748860" cy="169200"/>
            </a:xfrm>
            <a:prstGeom prst="rect">
              <a:avLst/>
            </a:prstGeom>
            <a:solidFill>
              <a:srgbClr val="0091BD"/>
            </a:solidFill>
            <a:ln>
              <a:noFill/>
            </a:ln>
            <a:effectLst/>
          </p:spPr>
          <p:style>
            <a:lnRef idx="3">
              <a:schemeClr val="lt1"/>
            </a:lnRef>
            <a:fillRef idx="1">
              <a:schemeClr val="accent6"/>
            </a:fillRef>
            <a:effectRef idx="1">
              <a:schemeClr val="accent6"/>
            </a:effectRef>
            <a:fontRef idx="minor">
              <a:schemeClr val="lt1"/>
            </a:fontRef>
          </p:style>
          <p:txBody>
            <a:bodyPr wrap="square" lIns="121888" tIns="60944" rIns="121888" bIns="60944" rtlCol="0" anchor="ctr" anchorCtr="0">
              <a:noAutofit/>
            </a:bodyPr>
            <a:lstStyle/>
            <a:p>
              <a:pPr algn="ctr"/>
              <a:r>
                <a:rPr lang="en-US" sz="1100" dirty="0"/>
                <a:t>Crypto Accelerators</a:t>
              </a:r>
            </a:p>
          </p:txBody>
        </p:sp>
        <p:sp>
          <p:nvSpPr>
            <p:cNvPr id="40" name="TextBox 39">
              <a:extLst>
                <a:ext uri="{FF2B5EF4-FFF2-40B4-BE49-F238E27FC236}">
                  <a16:creationId xmlns:a16="http://schemas.microsoft.com/office/drawing/2014/main" id="{BA7570ED-0C4E-804F-9D88-21ABFCDA4ECC}"/>
                </a:ext>
              </a:extLst>
            </p:cNvPr>
            <p:cNvSpPr txBox="1"/>
            <p:nvPr/>
          </p:nvSpPr>
          <p:spPr>
            <a:xfrm>
              <a:off x="8675714" y="4182245"/>
              <a:ext cx="751245" cy="169200"/>
            </a:xfrm>
            <a:prstGeom prst="rect">
              <a:avLst/>
            </a:prstGeom>
            <a:solidFill>
              <a:srgbClr val="0091BD"/>
            </a:solidFill>
            <a:ln>
              <a:noFill/>
            </a:ln>
            <a:effectLst/>
          </p:spPr>
          <p:style>
            <a:lnRef idx="3">
              <a:schemeClr val="lt1"/>
            </a:lnRef>
            <a:fillRef idx="1">
              <a:schemeClr val="accent6"/>
            </a:fillRef>
            <a:effectRef idx="1">
              <a:schemeClr val="accent6"/>
            </a:effectRef>
            <a:fontRef idx="minor">
              <a:schemeClr val="lt1"/>
            </a:fontRef>
          </p:style>
          <p:txBody>
            <a:bodyPr wrap="square" lIns="0" tIns="60944" rIns="0" bIns="60944" rtlCol="0" anchor="ctr" anchorCtr="0">
              <a:noAutofit/>
            </a:bodyPr>
            <a:lstStyle/>
            <a:p>
              <a:pPr algn="ctr"/>
              <a:r>
                <a:rPr lang="en-US" sz="1100" dirty="0"/>
                <a:t>Secure storage</a:t>
              </a:r>
            </a:p>
          </p:txBody>
        </p:sp>
        <p:sp>
          <p:nvSpPr>
            <p:cNvPr id="41" name="TextBox 40">
              <a:extLst>
                <a:ext uri="{FF2B5EF4-FFF2-40B4-BE49-F238E27FC236}">
                  <a16:creationId xmlns:a16="http://schemas.microsoft.com/office/drawing/2014/main" id="{C2E64591-998F-FA41-A95F-4E2202A18B86}"/>
                </a:ext>
              </a:extLst>
            </p:cNvPr>
            <p:cNvSpPr txBox="1"/>
            <p:nvPr/>
          </p:nvSpPr>
          <p:spPr>
            <a:xfrm>
              <a:off x="6019253" y="4387456"/>
              <a:ext cx="3407706" cy="144000"/>
            </a:xfrm>
            <a:prstGeom prst="rect">
              <a:avLst/>
            </a:prstGeom>
            <a:ln>
              <a:noFill/>
            </a:ln>
            <a:effectLst/>
          </p:spPr>
          <p:style>
            <a:lnRef idx="3">
              <a:schemeClr val="lt1"/>
            </a:lnRef>
            <a:fillRef idx="1">
              <a:schemeClr val="accent6"/>
            </a:fillRef>
            <a:effectRef idx="1">
              <a:schemeClr val="accent6"/>
            </a:effectRef>
            <a:fontRef idx="minor">
              <a:schemeClr val="lt1"/>
            </a:fontRef>
          </p:style>
          <p:txBody>
            <a:bodyPr wrap="square" lIns="121888" tIns="60944" rIns="121888" bIns="60944" rtlCol="0" anchor="ctr" anchorCtr="0">
              <a:noAutofit/>
            </a:bodyPr>
            <a:lstStyle/>
            <a:p>
              <a:pPr algn="ctr"/>
              <a:r>
                <a:rPr lang="en-US" sz="1100" dirty="0">
                  <a:solidFill>
                    <a:srgbClr val="FFFFFF"/>
                  </a:solidFill>
                </a:rPr>
                <a:t>Physical IP</a:t>
              </a:r>
            </a:p>
          </p:txBody>
        </p:sp>
      </p:grpSp>
      <p:sp>
        <p:nvSpPr>
          <p:cNvPr id="13" name="TextBox 12">
            <a:extLst>
              <a:ext uri="{FF2B5EF4-FFF2-40B4-BE49-F238E27FC236}">
                <a16:creationId xmlns:a16="http://schemas.microsoft.com/office/drawing/2014/main" id="{E059D5E5-4B2D-1642-BF37-2EDFA5112CF2}"/>
              </a:ext>
            </a:extLst>
          </p:cNvPr>
          <p:cNvSpPr txBox="1"/>
          <p:nvPr/>
        </p:nvSpPr>
        <p:spPr>
          <a:xfrm>
            <a:off x="2666084" y="3472648"/>
            <a:ext cx="6356517" cy="1176136"/>
          </a:xfrm>
          <a:prstGeom prst="rect">
            <a:avLst/>
          </a:prstGeom>
          <a:ln w="12700"/>
          <a:effectLst/>
        </p:spPr>
        <p:style>
          <a:lnRef idx="3">
            <a:schemeClr val="lt1"/>
          </a:lnRef>
          <a:fillRef idx="1">
            <a:schemeClr val="accent6"/>
          </a:fillRef>
          <a:effectRef idx="1">
            <a:schemeClr val="accent6"/>
          </a:effectRef>
          <a:fontRef idx="minor">
            <a:schemeClr val="lt1"/>
          </a:fontRef>
        </p:style>
        <p:txBody>
          <a:bodyPr wrap="square" lIns="121888" tIns="60944" rIns="121888" bIns="60944" rtlCol="0" anchor="ctr" anchorCtr="0">
            <a:noAutofit/>
          </a:bodyPr>
          <a:lstStyle/>
          <a:p>
            <a:endParaRPr lang="en-US" sz="1600" dirty="0"/>
          </a:p>
        </p:txBody>
      </p:sp>
      <p:grpSp>
        <p:nvGrpSpPr>
          <p:cNvPr id="14" name="Group 13">
            <a:extLst>
              <a:ext uri="{FF2B5EF4-FFF2-40B4-BE49-F238E27FC236}">
                <a16:creationId xmlns:a16="http://schemas.microsoft.com/office/drawing/2014/main" id="{6297AD52-C58D-DA45-A096-0596EA9A0E8F}"/>
              </a:ext>
            </a:extLst>
          </p:cNvPr>
          <p:cNvGrpSpPr/>
          <p:nvPr/>
        </p:nvGrpSpPr>
        <p:grpSpPr>
          <a:xfrm>
            <a:off x="2898513" y="4839003"/>
            <a:ext cx="5811236" cy="244246"/>
            <a:chOff x="6019253" y="3696382"/>
            <a:chExt cx="3331821" cy="153887"/>
          </a:xfrm>
        </p:grpSpPr>
        <p:cxnSp>
          <p:nvCxnSpPr>
            <p:cNvPr id="33" name="Straight Connector 32">
              <a:extLst>
                <a:ext uri="{FF2B5EF4-FFF2-40B4-BE49-F238E27FC236}">
                  <a16:creationId xmlns:a16="http://schemas.microsoft.com/office/drawing/2014/main" id="{8F2DE45D-1D3A-8E43-AAF0-87FE312C8E08}"/>
                </a:ext>
              </a:extLst>
            </p:cNvPr>
            <p:cNvCxnSpPr>
              <a:cxnSpLocks/>
            </p:cNvCxnSpPr>
            <p:nvPr/>
          </p:nvCxnSpPr>
          <p:spPr>
            <a:xfrm>
              <a:off x="6019253" y="3768298"/>
              <a:ext cx="3331821" cy="13927"/>
            </a:xfrm>
            <a:prstGeom prst="line">
              <a:avLst/>
            </a:prstGeom>
            <a:ln w="25400">
              <a:solidFill>
                <a:schemeClr val="tx1">
                  <a:lumMod val="60000"/>
                  <a:lumOff val="40000"/>
                </a:schemeClr>
              </a:solidFill>
            </a:ln>
            <a:effectLst/>
          </p:spPr>
          <p:style>
            <a:lnRef idx="3">
              <a:schemeClr val="accent3"/>
            </a:lnRef>
            <a:fillRef idx="0">
              <a:schemeClr val="accent3"/>
            </a:fillRef>
            <a:effectRef idx="2">
              <a:schemeClr val="accent3"/>
            </a:effectRef>
            <a:fontRef idx="minor">
              <a:schemeClr val="tx1"/>
            </a:fontRef>
          </p:style>
        </p:cxnSp>
        <p:sp>
          <p:nvSpPr>
            <p:cNvPr id="34" name="TextBox 33">
              <a:extLst>
                <a:ext uri="{FF2B5EF4-FFF2-40B4-BE49-F238E27FC236}">
                  <a16:creationId xmlns:a16="http://schemas.microsoft.com/office/drawing/2014/main" id="{F4EC7CF9-EACC-D043-8C89-248F9B818B33}"/>
                </a:ext>
              </a:extLst>
            </p:cNvPr>
            <p:cNvSpPr txBox="1"/>
            <p:nvPr/>
          </p:nvSpPr>
          <p:spPr>
            <a:xfrm>
              <a:off x="7013838" y="3696382"/>
              <a:ext cx="1474521" cy="153887"/>
            </a:xfrm>
            <a:prstGeom prst="rect">
              <a:avLst/>
            </a:prstGeom>
            <a:solidFill>
              <a:schemeClr val="bg2"/>
            </a:solidFill>
            <a:ln>
              <a:noFill/>
            </a:ln>
            <a:effectLst/>
          </p:spPr>
          <p:style>
            <a:lnRef idx="3">
              <a:schemeClr val="lt1"/>
            </a:lnRef>
            <a:fillRef idx="1">
              <a:schemeClr val="accent6"/>
            </a:fillRef>
            <a:effectRef idx="1">
              <a:schemeClr val="accent6"/>
            </a:effectRef>
            <a:fontRef idx="minor">
              <a:schemeClr val="lt1"/>
            </a:fontRef>
          </p:style>
          <p:txBody>
            <a:bodyPr wrap="square" lIns="121888" tIns="60944" rIns="121888" bIns="60944" rtlCol="0" anchor="ctr" anchorCtr="0">
              <a:noAutofit/>
            </a:bodyPr>
            <a:lstStyle/>
            <a:p>
              <a:pPr algn="ctr"/>
              <a:r>
                <a:rPr lang="en-US" sz="1100" dirty="0">
                  <a:solidFill>
                    <a:srgbClr val="000000"/>
                  </a:solidFill>
                </a:rPr>
                <a:t>Hardware Interfaces</a:t>
              </a:r>
            </a:p>
          </p:txBody>
        </p:sp>
      </p:grpSp>
      <p:sp>
        <p:nvSpPr>
          <p:cNvPr id="15" name="TextBox 14">
            <a:extLst>
              <a:ext uri="{FF2B5EF4-FFF2-40B4-BE49-F238E27FC236}">
                <a16:creationId xmlns:a16="http://schemas.microsoft.com/office/drawing/2014/main" id="{D3516F51-C7C4-BB4C-9B78-34C7FBA39873}"/>
              </a:ext>
            </a:extLst>
          </p:cNvPr>
          <p:cNvSpPr txBox="1"/>
          <p:nvPr/>
        </p:nvSpPr>
        <p:spPr>
          <a:xfrm>
            <a:off x="2666084" y="1678649"/>
            <a:ext cx="2867981" cy="314992"/>
          </a:xfrm>
          <a:prstGeom prst="rect">
            <a:avLst/>
          </a:prstGeom>
          <a:ln w="12700"/>
          <a:effectLst/>
        </p:spPr>
        <p:style>
          <a:lnRef idx="3">
            <a:schemeClr val="lt1"/>
          </a:lnRef>
          <a:fillRef idx="1">
            <a:schemeClr val="accent6"/>
          </a:fillRef>
          <a:effectRef idx="1">
            <a:schemeClr val="accent6"/>
          </a:effectRef>
          <a:fontRef idx="minor">
            <a:schemeClr val="lt1"/>
          </a:fontRef>
        </p:style>
        <p:txBody>
          <a:bodyPr wrap="none" lIns="0" tIns="0" rIns="0" bIns="0" rtlCol="0" anchor="ctr" anchorCtr="1">
            <a:noAutofit/>
          </a:bodyPr>
          <a:lstStyle/>
          <a:p>
            <a:pPr algn="ctr"/>
            <a:r>
              <a:rPr lang="en-US" sz="1600" dirty="0">
                <a:solidFill>
                  <a:schemeClr val="bg1"/>
                </a:solidFill>
              </a:rPr>
              <a:t>Normal world code</a:t>
            </a:r>
          </a:p>
        </p:txBody>
      </p:sp>
      <p:sp>
        <p:nvSpPr>
          <p:cNvPr id="16" name="TextBox 15">
            <a:extLst>
              <a:ext uri="{FF2B5EF4-FFF2-40B4-BE49-F238E27FC236}">
                <a16:creationId xmlns:a16="http://schemas.microsoft.com/office/drawing/2014/main" id="{C958D93D-D17B-8E47-8427-4F84594CDFC0}"/>
              </a:ext>
            </a:extLst>
          </p:cNvPr>
          <p:cNvSpPr txBox="1"/>
          <p:nvPr/>
        </p:nvSpPr>
        <p:spPr>
          <a:xfrm>
            <a:off x="6154621" y="1678649"/>
            <a:ext cx="2867980" cy="314992"/>
          </a:xfrm>
          <a:prstGeom prst="rect">
            <a:avLst/>
          </a:prstGeom>
          <a:solidFill>
            <a:srgbClr val="0091BD"/>
          </a:solidFill>
          <a:ln w="12700"/>
          <a:effectLst/>
        </p:spPr>
        <p:style>
          <a:lnRef idx="3">
            <a:schemeClr val="lt1"/>
          </a:lnRef>
          <a:fillRef idx="1">
            <a:schemeClr val="accent3"/>
          </a:fillRef>
          <a:effectRef idx="1">
            <a:schemeClr val="accent3"/>
          </a:effectRef>
          <a:fontRef idx="minor">
            <a:schemeClr val="lt1"/>
          </a:fontRef>
        </p:style>
        <p:txBody>
          <a:bodyPr wrap="none" lIns="121888" tIns="60944" rIns="121888" bIns="60944" rtlCol="0" anchor="ctr" anchorCtr="0">
            <a:noAutofit/>
          </a:bodyPr>
          <a:lstStyle>
            <a:defPPr>
              <a:defRPr lang="en-US"/>
            </a:defPPr>
            <a:lvl1pPr algn="ctr">
              <a:defRPr sz="1000">
                <a:solidFill>
                  <a:schemeClr val="bg1"/>
                </a:solidFill>
              </a:defRPr>
            </a:lvl1pPr>
          </a:lstStyle>
          <a:p>
            <a:r>
              <a:rPr lang="en-US" sz="1600" dirty="0"/>
              <a:t>Trusted software</a:t>
            </a:r>
          </a:p>
        </p:txBody>
      </p:sp>
      <p:sp>
        <p:nvSpPr>
          <p:cNvPr id="17" name="TextBox 16">
            <a:extLst>
              <a:ext uri="{FF2B5EF4-FFF2-40B4-BE49-F238E27FC236}">
                <a16:creationId xmlns:a16="http://schemas.microsoft.com/office/drawing/2014/main" id="{E1CFD86F-7279-1749-A8EA-2B06F0116E32}"/>
              </a:ext>
            </a:extLst>
          </p:cNvPr>
          <p:cNvSpPr txBox="1"/>
          <p:nvPr/>
        </p:nvSpPr>
        <p:spPr>
          <a:xfrm>
            <a:off x="3253521" y="4329245"/>
            <a:ext cx="2065338" cy="222764"/>
          </a:xfrm>
          <a:prstGeom prst="rect">
            <a:avLst/>
          </a:prstGeom>
          <a:solidFill>
            <a:schemeClr val="bg1">
              <a:lumMod val="75000"/>
            </a:schemeClr>
          </a:solidFill>
          <a:ln w="12700"/>
          <a:effectLst/>
        </p:spPr>
        <p:style>
          <a:lnRef idx="3">
            <a:schemeClr val="lt1"/>
          </a:lnRef>
          <a:fillRef idx="1">
            <a:schemeClr val="accent3"/>
          </a:fillRef>
          <a:effectRef idx="1">
            <a:schemeClr val="accent3"/>
          </a:effectRef>
          <a:fontRef idx="minor">
            <a:schemeClr val="lt1"/>
          </a:fontRef>
        </p:style>
        <p:txBody>
          <a:bodyPr wrap="square" lIns="121888" tIns="60944" rIns="121888" bIns="60944" rtlCol="0" anchor="ctr" anchorCtr="0">
            <a:noAutofit/>
          </a:bodyPr>
          <a:lstStyle/>
          <a:p>
            <a:pPr algn="ctr"/>
            <a:r>
              <a:rPr lang="en-US" sz="1100" dirty="0">
                <a:solidFill>
                  <a:srgbClr val="000000"/>
                </a:solidFill>
              </a:rPr>
              <a:t>Device drivers</a:t>
            </a:r>
          </a:p>
        </p:txBody>
      </p:sp>
      <p:sp>
        <p:nvSpPr>
          <p:cNvPr id="18" name="TextBox 17">
            <a:extLst>
              <a:ext uri="{FF2B5EF4-FFF2-40B4-BE49-F238E27FC236}">
                <a16:creationId xmlns:a16="http://schemas.microsoft.com/office/drawing/2014/main" id="{E0ADD63D-CCEC-A949-8390-E09105BE97D7}"/>
              </a:ext>
            </a:extLst>
          </p:cNvPr>
          <p:cNvSpPr txBox="1"/>
          <p:nvPr/>
        </p:nvSpPr>
        <p:spPr>
          <a:xfrm>
            <a:off x="2666285" y="2314083"/>
            <a:ext cx="6356517" cy="1158566"/>
          </a:xfrm>
          <a:prstGeom prst="rect">
            <a:avLst/>
          </a:prstGeom>
          <a:ln w="12700"/>
          <a:effectLst/>
        </p:spPr>
        <p:style>
          <a:lnRef idx="3">
            <a:schemeClr val="lt1"/>
          </a:lnRef>
          <a:fillRef idx="1">
            <a:schemeClr val="accent6"/>
          </a:fillRef>
          <a:effectRef idx="1">
            <a:schemeClr val="accent6"/>
          </a:effectRef>
          <a:fontRef idx="minor">
            <a:schemeClr val="lt1"/>
          </a:fontRef>
        </p:style>
        <p:txBody>
          <a:bodyPr wrap="square" lIns="121888" tIns="60944" rIns="121888" bIns="60944" rtlCol="0" anchor="ctr" anchorCtr="0">
            <a:noAutofit/>
          </a:bodyPr>
          <a:lstStyle/>
          <a:p>
            <a:endParaRPr lang="en-US" sz="1600" dirty="0"/>
          </a:p>
        </p:txBody>
      </p:sp>
      <p:sp>
        <p:nvSpPr>
          <p:cNvPr id="19" name="TextBox 18">
            <a:extLst>
              <a:ext uri="{FF2B5EF4-FFF2-40B4-BE49-F238E27FC236}">
                <a16:creationId xmlns:a16="http://schemas.microsoft.com/office/drawing/2014/main" id="{831C9889-95D1-2B43-AD54-975713888891}"/>
              </a:ext>
            </a:extLst>
          </p:cNvPr>
          <p:cNvSpPr txBox="1"/>
          <p:nvPr/>
        </p:nvSpPr>
        <p:spPr>
          <a:xfrm>
            <a:off x="3253520" y="3621101"/>
            <a:ext cx="2051372" cy="599446"/>
          </a:xfrm>
          <a:prstGeom prst="rect">
            <a:avLst/>
          </a:prstGeom>
          <a:solidFill>
            <a:schemeClr val="bg1">
              <a:lumMod val="75000"/>
            </a:schemeClr>
          </a:solidFill>
          <a:ln w="12700"/>
          <a:effectLst/>
        </p:spPr>
        <p:style>
          <a:lnRef idx="3">
            <a:schemeClr val="lt1"/>
          </a:lnRef>
          <a:fillRef idx="1">
            <a:schemeClr val="accent3"/>
          </a:fillRef>
          <a:effectRef idx="1">
            <a:schemeClr val="accent3"/>
          </a:effectRef>
          <a:fontRef idx="minor">
            <a:schemeClr val="lt1"/>
          </a:fontRef>
        </p:style>
        <p:txBody>
          <a:bodyPr wrap="square" lIns="121888" tIns="60944" rIns="121888" bIns="60944" rtlCol="0" anchor="t" anchorCtr="0">
            <a:noAutofit/>
          </a:bodyPr>
          <a:lstStyle/>
          <a:p>
            <a:pPr algn="ctr"/>
            <a:r>
              <a:rPr lang="en-US" sz="1100" dirty="0">
                <a:solidFill>
                  <a:srgbClr val="000000"/>
                </a:solidFill>
              </a:rPr>
              <a:t>RTOS scheduler</a:t>
            </a:r>
            <a:br>
              <a:rPr lang="en-US" sz="1100" dirty="0">
                <a:solidFill>
                  <a:srgbClr val="000000"/>
                </a:solidFill>
              </a:rPr>
            </a:br>
            <a:endParaRPr lang="en-US" sz="1100" dirty="0">
              <a:solidFill>
                <a:srgbClr val="000000"/>
              </a:solidFill>
            </a:endParaRPr>
          </a:p>
        </p:txBody>
      </p:sp>
      <p:sp>
        <p:nvSpPr>
          <p:cNvPr id="20" name="TextBox 19">
            <a:extLst>
              <a:ext uri="{FF2B5EF4-FFF2-40B4-BE49-F238E27FC236}">
                <a16:creationId xmlns:a16="http://schemas.microsoft.com/office/drawing/2014/main" id="{9967E360-847A-464E-9643-2DB9C199824F}"/>
              </a:ext>
            </a:extLst>
          </p:cNvPr>
          <p:cNvSpPr txBox="1"/>
          <p:nvPr/>
        </p:nvSpPr>
        <p:spPr>
          <a:xfrm>
            <a:off x="6326645" y="4122409"/>
            <a:ext cx="2419056" cy="288254"/>
          </a:xfrm>
          <a:prstGeom prst="rect">
            <a:avLst/>
          </a:prstGeom>
          <a:solidFill>
            <a:srgbClr val="0091BD"/>
          </a:solidFill>
          <a:ln w="12700"/>
          <a:effectLst/>
        </p:spPr>
        <p:style>
          <a:lnRef idx="3">
            <a:schemeClr val="lt1"/>
          </a:lnRef>
          <a:fillRef idx="1">
            <a:schemeClr val="accent3"/>
          </a:fillRef>
          <a:effectRef idx="1">
            <a:schemeClr val="accent3"/>
          </a:effectRef>
          <a:fontRef idx="minor">
            <a:schemeClr val="lt1"/>
          </a:fontRef>
        </p:style>
        <p:txBody>
          <a:bodyPr wrap="square" lIns="121888" tIns="60944" rIns="121888" bIns="60944" rtlCol="0" anchor="ctr" anchorCtr="0">
            <a:noAutofit/>
          </a:bodyPr>
          <a:lstStyle/>
          <a:p>
            <a:pPr algn="ctr"/>
            <a:r>
              <a:rPr lang="en-US" sz="1100" dirty="0">
                <a:solidFill>
                  <a:schemeClr val="bg1"/>
                </a:solidFill>
              </a:rPr>
              <a:t>Platform code</a:t>
            </a:r>
          </a:p>
        </p:txBody>
      </p:sp>
      <p:cxnSp>
        <p:nvCxnSpPr>
          <p:cNvPr id="21" name="Straight Connector 20">
            <a:extLst>
              <a:ext uri="{FF2B5EF4-FFF2-40B4-BE49-F238E27FC236}">
                <a16:creationId xmlns:a16="http://schemas.microsoft.com/office/drawing/2014/main" id="{EDBA83C7-0A12-B24E-86AF-990A723C3033}"/>
              </a:ext>
            </a:extLst>
          </p:cNvPr>
          <p:cNvCxnSpPr>
            <a:cxnSpLocks/>
          </p:cNvCxnSpPr>
          <p:nvPr/>
        </p:nvCxnSpPr>
        <p:spPr>
          <a:xfrm>
            <a:off x="5865356" y="1625999"/>
            <a:ext cx="0" cy="3190899"/>
          </a:xfrm>
          <a:prstGeom prst="line">
            <a:avLst/>
          </a:prstGeom>
          <a:ln w="50800" cmpd="sng">
            <a:solidFill>
              <a:srgbClr val="128CAB"/>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75A3B93B-F491-2F4A-A04F-937B95B80B60}"/>
              </a:ext>
            </a:extLst>
          </p:cNvPr>
          <p:cNvSpPr txBox="1"/>
          <p:nvPr/>
        </p:nvSpPr>
        <p:spPr>
          <a:xfrm>
            <a:off x="6312877" y="3721362"/>
            <a:ext cx="2437779" cy="312091"/>
          </a:xfrm>
          <a:prstGeom prst="rect">
            <a:avLst/>
          </a:prstGeom>
          <a:solidFill>
            <a:srgbClr val="0091BD"/>
          </a:solidFill>
          <a:ln w="12700">
            <a:solidFill>
              <a:schemeClr val="bg1"/>
            </a:solidFill>
          </a:ln>
          <a:effectLst/>
        </p:spPr>
        <p:style>
          <a:lnRef idx="3">
            <a:schemeClr val="lt1"/>
          </a:lnRef>
          <a:fillRef idx="1">
            <a:schemeClr val="accent3"/>
          </a:fillRef>
          <a:effectRef idx="1">
            <a:schemeClr val="accent3"/>
          </a:effectRef>
          <a:fontRef idx="minor">
            <a:schemeClr val="lt1"/>
          </a:fontRef>
        </p:style>
        <p:txBody>
          <a:bodyPr wrap="square" lIns="121888" tIns="60944" rIns="121888" bIns="60944" rtlCol="0" anchor="ctr" anchorCtr="0">
            <a:noAutofit/>
          </a:bodyPr>
          <a:lstStyle/>
          <a:p>
            <a:pPr algn="ctr"/>
            <a:r>
              <a:rPr lang="en-US" sz="1100" dirty="0">
                <a:solidFill>
                  <a:schemeClr val="bg1"/>
                </a:solidFill>
              </a:rPr>
              <a:t>Secure Partitioning Manager</a:t>
            </a:r>
          </a:p>
        </p:txBody>
      </p:sp>
      <p:sp>
        <p:nvSpPr>
          <p:cNvPr id="23" name="TextBox 22">
            <a:extLst>
              <a:ext uri="{FF2B5EF4-FFF2-40B4-BE49-F238E27FC236}">
                <a16:creationId xmlns:a16="http://schemas.microsoft.com/office/drawing/2014/main" id="{0F893D75-FE5D-CE43-9297-3331A3427297}"/>
              </a:ext>
            </a:extLst>
          </p:cNvPr>
          <p:cNvSpPr txBox="1"/>
          <p:nvPr/>
        </p:nvSpPr>
        <p:spPr>
          <a:xfrm>
            <a:off x="6342643" y="2529102"/>
            <a:ext cx="2408013" cy="795094"/>
          </a:xfrm>
          <a:prstGeom prst="rect">
            <a:avLst/>
          </a:prstGeom>
          <a:solidFill>
            <a:srgbClr val="0091BD"/>
          </a:solidFill>
          <a:ln w="12700"/>
          <a:effectLst/>
        </p:spPr>
        <p:style>
          <a:lnRef idx="3">
            <a:schemeClr val="lt1"/>
          </a:lnRef>
          <a:fillRef idx="1">
            <a:schemeClr val="accent3"/>
          </a:fillRef>
          <a:effectRef idx="1">
            <a:schemeClr val="accent3"/>
          </a:effectRef>
          <a:fontRef idx="minor">
            <a:schemeClr val="lt1"/>
          </a:fontRef>
        </p:style>
        <p:txBody>
          <a:bodyPr wrap="square" lIns="121888" tIns="60944" rIns="121888" bIns="60944" rtlCol="0" anchor="ctr" anchorCtr="0">
            <a:noAutofit/>
          </a:bodyPr>
          <a:lstStyle>
            <a:defPPr>
              <a:defRPr lang="en-US"/>
            </a:defPPr>
            <a:lvl1pPr algn="ctr">
              <a:defRPr sz="1000">
                <a:solidFill>
                  <a:schemeClr val="bg1"/>
                </a:solidFill>
              </a:defRPr>
            </a:lvl1pPr>
          </a:lstStyle>
          <a:p>
            <a:pPr algn="r"/>
            <a:r>
              <a:rPr lang="en-US" sz="1100" dirty="0"/>
              <a:t>   			Trusted</a:t>
            </a:r>
          </a:p>
          <a:p>
            <a:pPr algn="r"/>
            <a:r>
              <a:rPr lang="en-US" sz="1100" dirty="0"/>
              <a:t>libs</a:t>
            </a:r>
          </a:p>
          <a:p>
            <a:endParaRPr lang="en-US" sz="1100" dirty="0"/>
          </a:p>
          <a:p>
            <a:pPr algn="l"/>
            <a:endParaRPr lang="en-US" sz="1100" dirty="0"/>
          </a:p>
        </p:txBody>
      </p:sp>
      <p:sp>
        <p:nvSpPr>
          <p:cNvPr id="24" name="TextBox 23">
            <a:extLst>
              <a:ext uri="{FF2B5EF4-FFF2-40B4-BE49-F238E27FC236}">
                <a16:creationId xmlns:a16="http://schemas.microsoft.com/office/drawing/2014/main" id="{EF602929-A0FA-A74B-9480-F9E6EBE2136A}"/>
              </a:ext>
            </a:extLst>
          </p:cNvPr>
          <p:cNvSpPr txBox="1"/>
          <p:nvPr/>
        </p:nvSpPr>
        <p:spPr>
          <a:xfrm>
            <a:off x="6450929" y="2675735"/>
            <a:ext cx="1039503" cy="201170"/>
          </a:xfrm>
          <a:prstGeom prst="rect">
            <a:avLst/>
          </a:prstGeom>
          <a:solidFill>
            <a:srgbClr val="0091BD"/>
          </a:solidFill>
          <a:ln w="19050" cmpd="sng">
            <a:solidFill>
              <a:schemeClr val="bg1"/>
            </a:solidFill>
          </a:ln>
          <a:effectLst/>
        </p:spPr>
        <p:style>
          <a:lnRef idx="3">
            <a:schemeClr val="lt1"/>
          </a:lnRef>
          <a:fillRef idx="1">
            <a:schemeClr val="accent3"/>
          </a:fillRef>
          <a:effectRef idx="1">
            <a:schemeClr val="accent3"/>
          </a:effectRef>
          <a:fontRef idx="minor">
            <a:schemeClr val="lt1"/>
          </a:fontRef>
        </p:style>
        <p:txBody>
          <a:bodyPr wrap="none" lIns="121888" tIns="60944" rIns="121888" bIns="60944" rtlCol="0" anchor="ctr" anchorCtr="0">
            <a:noAutofit/>
          </a:bodyPr>
          <a:lstStyle>
            <a:defPPr>
              <a:defRPr lang="en-US"/>
            </a:defPPr>
            <a:lvl1pPr algn="ctr">
              <a:defRPr sz="1000">
                <a:solidFill>
                  <a:schemeClr val="bg1"/>
                </a:solidFill>
              </a:defRPr>
            </a:lvl1pPr>
          </a:lstStyle>
          <a:p>
            <a:r>
              <a:rPr lang="en-US" sz="1100" dirty="0"/>
              <a:t>Crypto</a:t>
            </a:r>
          </a:p>
        </p:txBody>
      </p:sp>
      <p:sp>
        <p:nvSpPr>
          <p:cNvPr id="25" name="TextBox 24">
            <a:extLst>
              <a:ext uri="{FF2B5EF4-FFF2-40B4-BE49-F238E27FC236}">
                <a16:creationId xmlns:a16="http://schemas.microsoft.com/office/drawing/2014/main" id="{8FB83AAF-863D-624A-965A-0B5D344EA71C}"/>
              </a:ext>
            </a:extLst>
          </p:cNvPr>
          <p:cNvSpPr txBox="1"/>
          <p:nvPr/>
        </p:nvSpPr>
        <p:spPr>
          <a:xfrm>
            <a:off x="6443787" y="2975609"/>
            <a:ext cx="1039503" cy="201170"/>
          </a:xfrm>
          <a:prstGeom prst="rect">
            <a:avLst/>
          </a:prstGeom>
          <a:solidFill>
            <a:srgbClr val="0091BD"/>
          </a:solidFill>
          <a:ln w="19050" cmpd="sng">
            <a:solidFill>
              <a:schemeClr val="bg1"/>
            </a:solidFill>
          </a:ln>
          <a:effectLst/>
        </p:spPr>
        <p:style>
          <a:lnRef idx="3">
            <a:schemeClr val="lt1"/>
          </a:lnRef>
          <a:fillRef idx="1">
            <a:schemeClr val="accent3"/>
          </a:fillRef>
          <a:effectRef idx="1">
            <a:schemeClr val="accent3"/>
          </a:effectRef>
          <a:fontRef idx="minor">
            <a:schemeClr val="lt1"/>
          </a:fontRef>
        </p:style>
        <p:txBody>
          <a:bodyPr wrap="none" lIns="121888" tIns="60944" rIns="121888" bIns="60944" rtlCol="0" anchor="ctr" anchorCtr="0">
            <a:noAutofit/>
          </a:bodyPr>
          <a:lstStyle>
            <a:defPPr>
              <a:defRPr lang="en-US"/>
            </a:defPPr>
            <a:lvl1pPr algn="ctr">
              <a:defRPr sz="1000">
                <a:solidFill>
                  <a:schemeClr val="bg1"/>
                </a:solidFill>
              </a:defRPr>
            </a:lvl1pPr>
          </a:lstStyle>
          <a:p>
            <a:r>
              <a:rPr lang="en-US" sz="1100" dirty="0"/>
              <a:t>Attestation</a:t>
            </a:r>
          </a:p>
        </p:txBody>
      </p:sp>
      <p:sp>
        <p:nvSpPr>
          <p:cNvPr id="27" name="TextBox 26">
            <a:extLst>
              <a:ext uri="{FF2B5EF4-FFF2-40B4-BE49-F238E27FC236}">
                <a16:creationId xmlns:a16="http://schemas.microsoft.com/office/drawing/2014/main" id="{D192C614-5BF3-2145-A7F8-2716A077C5EF}"/>
              </a:ext>
            </a:extLst>
          </p:cNvPr>
          <p:cNvSpPr txBox="1"/>
          <p:nvPr/>
        </p:nvSpPr>
        <p:spPr>
          <a:xfrm>
            <a:off x="3281059" y="3019531"/>
            <a:ext cx="2010070" cy="308175"/>
          </a:xfrm>
          <a:prstGeom prst="rect">
            <a:avLst/>
          </a:prstGeom>
          <a:solidFill>
            <a:schemeClr val="bg1">
              <a:lumMod val="75000"/>
            </a:schemeClr>
          </a:solidFill>
          <a:ln w="12700"/>
          <a:effectLst/>
        </p:spPr>
        <p:style>
          <a:lnRef idx="3">
            <a:schemeClr val="lt1"/>
          </a:lnRef>
          <a:fillRef idx="1">
            <a:schemeClr val="accent3"/>
          </a:fillRef>
          <a:effectRef idx="1">
            <a:schemeClr val="accent3"/>
          </a:effectRef>
          <a:fontRef idx="minor">
            <a:schemeClr val="lt1"/>
          </a:fontRef>
        </p:style>
        <p:txBody>
          <a:bodyPr wrap="square" lIns="121888" tIns="60944" rIns="121888" bIns="60944" rtlCol="0" anchor="t" anchorCtr="0">
            <a:noAutofit/>
          </a:bodyPr>
          <a:lstStyle/>
          <a:p>
            <a:pPr algn="ctr"/>
            <a:r>
              <a:rPr lang="en-US" sz="1100" dirty="0">
                <a:solidFill>
                  <a:srgbClr val="000000"/>
                </a:solidFill>
              </a:rPr>
              <a:t>   </a:t>
            </a:r>
            <a:r>
              <a:rPr lang="en-US" sz="1100" dirty="0" err="1">
                <a:solidFill>
                  <a:srgbClr val="000000"/>
                </a:solidFill>
              </a:rPr>
              <a:t>Comms</a:t>
            </a:r>
            <a:r>
              <a:rPr lang="en-US" sz="1100" dirty="0">
                <a:solidFill>
                  <a:srgbClr val="000000"/>
                </a:solidFill>
              </a:rPr>
              <a:t> stack</a:t>
            </a:r>
            <a:br>
              <a:rPr lang="en-US" sz="1100" dirty="0">
                <a:solidFill>
                  <a:srgbClr val="000000"/>
                </a:solidFill>
              </a:rPr>
            </a:br>
            <a:endParaRPr lang="en-US" sz="1100" dirty="0">
              <a:solidFill>
                <a:srgbClr val="000000"/>
              </a:solidFill>
            </a:endParaRPr>
          </a:p>
        </p:txBody>
      </p:sp>
      <p:sp>
        <p:nvSpPr>
          <p:cNvPr id="28" name="TextBox 27">
            <a:extLst>
              <a:ext uri="{FF2B5EF4-FFF2-40B4-BE49-F238E27FC236}">
                <a16:creationId xmlns:a16="http://schemas.microsoft.com/office/drawing/2014/main" id="{07A131A4-1888-B54C-8187-A82A4E56F775}"/>
              </a:ext>
            </a:extLst>
          </p:cNvPr>
          <p:cNvSpPr txBox="1"/>
          <p:nvPr/>
        </p:nvSpPr>
        <p:spPr>
          <a:xfrm>
            <a:off x="3277759" y="2565334"/>
            <a:ext cx="2010070" cy="308175"/>
          </a:xfrm>
          <a:prstGeom prst="rect">
            <a:avLst/>
          </a:prstGeom>
          <a:solidFill>
            <a:schemeClr val="bg1">
              <a:lumMod val="75000"/>
            </a:schemeClr>
          </a:solidFill>
          <a:ln w="12700"/>
          <a:effectLst/>
        </p:spPr>
        <p:style>
          <a:lnRef idx="3">
            <a:schemeClr val="lt1"/>
          </a:lnRef>
          <a:fillRef idx="1">
            <a:schemeClr val="accent3"/>
          </a:fillRef>
          <a:effectRef idx="1">
            <a:schemeClr val="accent3"/>
          </a:effectRef>
          <a:fontRef idx="minor">
            <a:schemeClr val="lt1"/>
          </a:fontRef>
        </p:style>
        <p:txBody>
          <a:bodyPr wrap="square" lIns="121888" tIns="60944" rIns="121888" bIns="60944" rtlCol="0" anchor="t" anchorCtr="0">
            <a:noAutofit/>
          </a:bodyPr>
          <a:lstStyle/>
          <a:p>
            <a:pPr algn="ctr"/>
            <a:r>
              <a:rPr lang="en-US" sz="1100" dirty="0">
                <a:solidFill>
                  <a:srgbClr val="000000"/>
                </a:solidFill>
              </a:rPr>
              <a:t>  Apps/user</a:t>
            </a:r>
            <a:br>
              <a:rPr lang="en-US" sz="1100" dirty="0">
                <a:solidFill>
                  <a:srgbClr val="000000"/>
                </a:solidFill>
              </a:rPr>
            </a:br>
            <a:endParaRPr lang="en-US" sz="1100" dirty="0">
              <a:solidFill>
                <a:srgbClr val="000000"/>
              </a:solidFill>
            </a:endParaRPr>
          </a:p>
        </p:txBody>
      </p:sp>
      <p:sp>
        <p:nvSpPr>
          <p:cNvPr id="31" name="Pentagon 30">
            <a:extLst>
              <a:ext uri="{FF2B5EF4-FFF2-40B4-BE49-F238E27FC236}">
                <a16:creationId xmlns:a16="http://schemas.microsoft.com/office/drawing/2014/main" id="{ECCCC3C4-A8D2-314D-A5D9-1C58F6D9A28E}"/>
              </a:ext>
            </a:extLst>
          </p:cNvPr>
          <p:cNvSpPr/>
          <p:nvPr/>
        </p:nvSpPr>
        <p:spPr>
          <a:xfrm rot="10800000" flipV="1">
            <a:off x="9089213" y="5267648"/>
            <a:ext cx="2683686" cy="627717"/>
          </a:xfrm>
          <a:prstGeom prst="homePlate">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algn="ctr"/>
            <a:r>
              <a:rPr lang="en-US" sz="1600" dirty="0">
                <a:solidFill>
                  <a:schemeClr val="bg1"/>
                </a:solidFill>
                <a:latin typeface="Gill Sans MT" panose="020B0502020104020203" pitchFamily="34" charset="0"/>
              </a:rPr>
              <a:t>Initial </a:t>
            </a:r>
            <a:r>
              <a:rPr lang="en-US" sz="1600" dirty="0" err="1">
                <a:solidFill>
                  <a:schemeClr val="bg1"/>
                </a:solidFill>
                <a:latin typeface="Gill Sans MT" panose="020B0502020104020203" pitchFamily="34" charset="0"/>
              </a:rPr>
              <a:t>RoT</a:t>
            </a:r>
            <a:r>
              <a:rPr lang="en-US" sz="1600" dirty="0">
                <a:solidFill>
                  <a:schemeClr val="bg1"/>
                </a:solidFill>
                <a:latin typeface="Gill Sans MT" panose="020B0502020104020203" pitchFamily="34" charset="0"/>
              </a:rPr>
              <a:t> &amp;</a:t>
            </a:r>
            <a:br>
              <a:rPr lang="en-US" sz="1600" dirty="0">
                <a:solidFill>
                  <a:schemeClr val="bg1"/>
                </a:solidFill>
                <a:latin typeface="Gill Sans MT" panose="020B0502020104020203" pitchFamily="34" charset="0"/>
              </a:rPr>
            </a:br>
            <a:r>
              <a:rPr lang="en-US" sz="1600" dirty="0">
                <a:solidFill>
                  <a:schemeClr val="bg1"/>
                </a:solidFill>
                <a:latin typeface="Gill Sans MT" panose="020B0502020104020203" pitchFamily="34" charset="0"/>
              </a:rPr>
              <a:t> security subsystem</a:t>
            </a:r>
          </a:p>
        </p:txBody>
      </p:sp>
      <p:sp>
        <p:nvSpPr>
          <p:cNvPr id="45" name="Rectangle 44">
            <a:extLst>
              <a:ext uri="{FF2B5EF4-FFF2-40B4-BE49-F238E27FC236}">
                <a16:creationId xmlns:a16="http://schemas.microsoft.com/office/drawing/2014/main" id="{BE616114-CCDB-4347-BF66-D89B7570E72D}"/>
              </a:ext>
            </a:extLst>
          </p:cNvPr>
          <p:cNvSpPr/>
          <p:nvPr/>
        </p:nvSpPr>
        <p:spPr>
          <a:xfrm>
            <a:off x="1161214" y="2688843"/>
            <a:ext cx="1378583" cy="369332"/>
          </a:xfrm>
          <a:prstGeom prst="rect">
            <a:avLst/>
          </a:prstGeom>
        </p:spPr>
        <p:txBody>
          <a:bodyPr wrap="none">
            <a:spAutoFit/>
          </a:bodyPr>
          <a:lstStyle/>
          <a:p>
            <a:r>
              <a:rPr lang="en-US" dirty="0"/>
              <a:t>Unprivileged</a:t>
            </a:r>
          </a:p>
        </p:txBody>
      </p:sp>
      <p:sp>
        <p:nvSpPr>
          <p:cNvPr id="46" name="Rectangle 45">
            <a:extLst>
              <a:ext uri="{FF2B5EF4-FFF2-40B4-BE49-F238E27FC236}">
                <a16:creationId xmlns:a16="http://schemas.microsoft.com/office/drawing/2014/main" id="{7529152F-982A-9F4A-AEE9-44A9FFE5140D}"/>
              </a:ext>
            </a:extLst>
          </p:cNvPr>
          <p:cNvSpPr/>
          <p:nvPr/>
        </p:nvSpPr>
        <p:spPr>
          <a:xfrm>
            <a:off x="1433725" y="3799017"/>
            <a:ext cx="1106072" cy="369332"/>
          </a:xfrm>
          <a:prstGeom prst="rect">
            <a:avLst/>
          </a:prstGeom>
        </p:spPr>
        <p:txBody>
          <a:bodyPr wrap="none">
            <a:spAutoFit/>
          </a:bodyPr>
          <a:lstStyle/>
          <a:p>
            <a:r>
              <a:rPr lang="en-US" dirty="0"/>
              <a:t>Privileged</a:t>
            </a:r>
          </a:p>
        </p:txBody>
      </p:sp>
    </p:spTree>
    <p:extLst>
      <p:ext uri="{BB962C8B-B14F-4D97-AF65-F5344CB8AC3E}">
        <p14:creationId xmlns:p14="http://schemas.microsoft.com/office/powerpoint/2010/main" val="16125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dirty="0"/>
              <a:t>Why SoC-based Security?</a:t>
            </a:r>
          </a:p>
        </p:txBody>
      </p:sp>
      <p:sp>
        <p:nvSpPr>
          <p:cNvPr id="33795" name="Text Placeholder 11"/>
          <p:cNvSpPr>
            <a:spLocks noGrp="1"/>
          </p:cNvSpPr>
          <p:nvPr>
            <p:ph type="body" sz="quarter" idx="16"/>
          </p:nvPr>
        </p:nvSpPr>
        <p:spPr bwMode="auto"/>
        <p:txBody>
          <a:bodyPr wrap="square" numCol="1" compatLnSpc="1">
            <a:prstTxWarp prst="textNoShape">
              <a:avLst/>
            </a:prstTxWarp>
          </a:bodyPr>
          <a:lstStyle/>
          <a:p>
            <a:pPr algn="ctr" fontAlgn="base">
              <a:spcBef>
                <a:spcPct val="0"/>
              </a:spcBef>
              <a:buFont typeface="Arial" charset="0"/>
              <a:buNone/>
            </a:pPr>
            <a:r>
              <a:rPr lang="en-GB" altLang="en-US" b="1" dirty="0">
                <a:ea typeface="ＭＳ Ｐゴシック" charset="-128"/>
              </a:rPr>
              <a:t>Cheaper</a:t>
            </a:r>
          </a:p>
        </p:txBody>
      </p:sp>
      <p:sp>
        <p:nvSpPr>
          <p:cNvPr id="33796" name="Text Placeholder 12"/>
          <p:cNvSpPr>
            <a:spLocks noGrp="1"/>
          </p:cNvSpPr>
          <p:nvPr>
            <p:ph type="body" sz="quarter" idx="22"/>
          </p:nvPr>
        </p:nvSpPr>
        <p:spPr bwMode="auto"/>
        <p:txBody>
          <a:bodyPr wrap="square" numCol="1" compatLnSpc="1">
            <a:prstTxWarp prst="textNoShape">
              <a:avLst/>
            </a:prstTxWarp>
          </a:bodyPr>
          <a:lstStyle/>
          <a:p>
            <a:pPr algn="ctr"/>
            <a:r>
              <a:rPr lang="en-GB" altLang="en-US" dirty="0">
                <a:ea typeface="ＭＳ Ｐゴシック" charset="-128"/>
              </a:rPr>
              <a:t>More Flexible</a:t>
            </a:r>
          </a:p>
        </p:txBody>
      </p:sp>
      <p:sp>
        <p:nvSpPr>
          <p:cNvPr id="33797" name="Text Placeholder 13"/>
          <p:cNvSpPr>
            <a:spLocks noGrp="1"/>
          </p:cNvSpPr>
          <p:nvPr>
            <p:ph type="body" sz="quarter" idx="23"/>
          </p:nvPr>
        </p:nvSpPr>
        <p:spPr bwMode="auto"/>
        <p:txBody>
          <a:bodyPr wrap="square" numCol="1" compatLnSpc="1">
            <a:prstTxWarp prst="textNoShape">
              <a:avLst/>
            </a:prstTxWarp>
          </a:bodyPr>
          <a:lstStyle/>
          <a:p>
            <a:pPr algn="ctr"/>
            <a:r>
              <a:rPr lang="en-GB" altLang="en-US" dirty="0">
                <a:ea typeface="ＭＳ Ｐゴシック" charset="-128"/>
              </a:rPr>
              <a:t>More Functional</a:t>
            </a:r>
          </a:p>
        </p:txBody>
      </p:sp>
      <p:pic>
        <p:nvPicPr>
          <p:cNvPr id="1027" name="Picture 3" descr="Bildergebnis für SIM">
            <a:hlinkClick r:id="rId2"/>
            <a:extLst>
              <a:ext uri="{FF2B5EF4-FFF2-40B4-BE49-F238E27FC236}">
                <a16:creationId xmlns:a16="http://schemas.microsoft.com/office/drawing/2014/main" id="{6837307C-B9B6-48DE-8D48-A0FED65796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5798" y="2342743"/>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B68AB7D-8199-4240-91F3-81C4AD5ABC8E}"/>
              </a:ext>
            </a:extLst>
          </p:cNvPr>
          <p:cNvSpPr txBox="1"/>
          <p:nvPr/>
        </p:nvSpPr>
        <p:spPr>
          <a:xfrm>
            <a:off x="432102" y="4585780"/>
            <a:ext cx="2813701" cy="1026435"/>
          </a:xfrm>
          <a:prstGeom prst="rect">
            <a:avLst/>
          </a:prstGeom>
          <a:noFill/>
        </p:spPr>
        <p:txBody>
          <a:bodyPr wrap="square" lIns="0" tIns="0" rIns="0" bIns="0" rtlCol="0">
            <a:spAutoFit/>
          </a:bodyPr>
          <a:lstStyle/>
          <a:p>
            <a:pPr marL="342900" indent="-342900" algn="l" defTabSz="914400" rtl="0" eaLnBrk="1" latinLnBrk="0" hangingPunct="1">
              <a:lnSpc>
                <a:spcPct val="90000"/>
              </a:lnSpc>
              <a:spcBef>
                <a:spcPts val="0"/>
              </a:spcBef>
              <a:spcAft>
                <a:spcPts val="600"/>
              </a:spcAft>
              <a:buClr>
                <a:srgbClr val="00C1DE"/>
              </a:buClr>
              <a:buFont typeface="Wingdings" panose="05000000000000000000" pitchFamily="2" charset="2"/>
              <a:buChar char="§"/>
            </a:pPr>
            <a:r>
              <a:rPr lang="en-GB" sz="2100" kern="1200" dirty="0">
                <a:solidFill>
                  <a:schemeClr val="tx2"/>
                </a:solidFill>
                <a:latin typeface="+mn-lt"/>
                <a:ea typeface="+mn-ea"/>
              </a:rPr>
              <a:t>Real-estate costs</a:t>
            </a:r>
            <a:endParaRPr lang="en-GB" sz="2100" dirty="0">
              <a:solidFill>
                <a:schemeClr val="tx2"/>
              </a:solidFill>
              <a:latin typeface="+mn-lt"/>
              <a:ea typeface="+mn-ea"/>
            </a:endParaRPr>
          </a:p>
          <a:p>
            <a:pPr marL="342900" indent="-342900" algn="l" defTabSz="914400" rtl="0" eaLnBrk="1" latinLnBrk="0" hangingPunct="1">
              <a:lnSpc>
                <a:spcPct val="90000"/>
              </a:lnSpc>
              <a:spcBef>
                <a:spcPts val="0"/>
              </a:spcBef>
              <a:spcAft>
                <a:spcPts val="600"/>
              </a:spcAft>
              <a:buClr>
                <a:srgbClr val="00C1DE"/>
              </a:buClr>
              <a:buFont typeface="Wingdings" panose="05000000000000000000" pitchFamily="2" charset="2"/>
              <a:buChar char="§"/>
            </a:pPr>
            <a:r>
              <a:rPr lang="en-GB" sz="2100" dirty="0">
                <a:solidFill>
                  <a:schemeClr val="tx2"/>
                </a:solidFill>
                <a:latin typeface="+mn-lt"/>
                <a:ea typeface="+mn-ea"/>
              </a:rPr>
              <a:t>Material costs</a:t>
            </a:r>
          </a:p>
          <a:p>
            <a:pPr marL="342900" indent="-342900" algn="l" defTabSz="914400" rtl="0" eaLnBrk="1" latinLnBrk="0" hangingPunct="1">
              <a:lnSpc>
                <a:spcPct val="90000"/>
              </a:lnSpc>
              <a:spcBef>
                <a:spcPts val="0"/>
              </a:spcBef>
              <a:spcAft>
                <a:spcPts val="600"/>
              </a:spcAft>
              <a:buClr>
                <a:srgbClr val="00C1DE"/>
              </a:buClr>
              <a:buFont typeface="Wingdings" panose="05000000000000000000" pitchFamily="2" charset="2"/>
              <a:buChar char="§"/>
            </a:pPr>
            <a:r>
              <a:rPr lang="en-GB" sz="2100" kern="1200" dirty="0">
                <a:solidFill>
                  <a:schemeClr val="tx2"/>
                </a:solidFill>
                <a:latin typeface="+mn-lt"/>
                <a:ea typeface="+mn-ea"/>
              </a:rPr>
              <a:t>Handling costs</a:t>
            </a:r>
          </a:p>
        </p:txBody>
      </p:sp>
      <p:pic>
        <p:nvPicPr>
          <p:cNvPr id="1029" name="Picture 5" descr="Bildergebnis für Embedded SIM">
            <a:hlinkClick r:id="rId4"/>
            <a:extLst>
              <a:ext uri="{FF2B5EF4-FFF2-40B4-BE49-F238E27FC236}">
                <a16:creationId xmlns:a16="http://schemas.microsoft.com/office/drawing/2014/main" id="{E000EA32-A7AC-4ACF-AE92-60645E985B1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49213" y="2631548"/>
            <a:ext cx="2847975" cy="1609725"/>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F24A9854-85AB-49CC-B70C-F27E0DEA4ACA}"/>
              </a:ext>
            </a:extLst>
          </p:cNvPr>
          <p:cNvSpPr txBox="1"/>
          <p:nvPr/>
        </p:nvSpPr>
        <p:spPr>
          <a:xfrm>
            <a:off x="4549213" y="4485868"/>
            <a:ext cx="3228005" cy="1898981"/>
          </a:xfrm>
          <a:prstGeom prst="rect">
            <a:avLst/>
          </a:prstGeom>
          <a:noFill/>
        </p:spPr>
        <p:txBody>
          <a:bodyPr wrap="square" lIns="0" tIns="0" rIns="0" bIns="0" rtlCol="0">
            <a:spAutoFit/>
          </a:bodyPr>
          <a:lstStyle/>
          <a:p>
            <a:pPr marL="342900" indent="-342900" algn="l" defTabSz="914400" rtl="0" eaLnBrk="1" latinLnBrk="0" hangingPunct="1">
              <a:lnSpc>
                <a:spcPct val="90000"/>
              </a:lnSpc>
              <a:spcBef>
                <a:spcPts val="0"/>
              </a:spcBef>
              <a:spcAft>
                <a:spcPts val="600"/>
              </a:spcAft>
              <a:buClr>
                <a:srgbClr val="00C1DE"/>
              </a:buClr>
              <a:buFont typeface="Wingdings" panose="05000000000000000000" pitchFamily="2" charset="2"/>
              <a:buChar char="§"/>
            </a:pPr>
            <a:r>
              <a:rPr lang="en-GB" sz="2100" dirty="0">
                <a:solidFill>
                  <a:schemeClr val="tx2"/>
                </a:solidFill>
                <a:latin typeface="+mn-lt"/>
                <a:ea typeface="+mn-ea"/>
              </a:rPr>
              <a:t>Not limited to old ISO7816 low-bandwidth protocols</a:t>
            </a:r>
          </a:p>
          <a:p>
            <a:pPr marL="342900" indent="-342900" algn="l" defTabSz="914400" rtl="0" eaLnBrk="1" latinLnBrk="0" hangingPunct="1">
              <a:lnSpc>
                <a:spcPct val="90000"/>
              </a:lnSpc>
              <a:spcBef>
                <a:spcPts val="0"/>
              </a:spcBef>
              <a:spcAft>
                <a:spcPts val="600"/>
              </a:spcAft>
              <a:buClr>
                <a:srgbClr val="00C1DE"/>
              </a:buClr>
              <a:buFont typeface="Wingdings" panose="05000000000000000000" pitchFamily="2" charset="2"/>
              <a:buChar char="§"/>
            </a:pPr>
            <a:r>
              <a:rPr lang="en-GB" sz="2100" dirty="0">
                <a:solidFill>
                  <a:schemeClr val="tx2"/>
                </a:solidFill>
                <a:latin typeface="+mn-lt"/>
                <a:ea typeface="+mn-ea"/>
              </a:rPr>
              <a:t>Not limited to only Java Applets</a:t>
            </a:r>
          </a:p>
          <a:p>
            <a:pPr marL="342900" indent="-342900" algn="l" defTabSz="914400" rtl="0" eaLnBrk="1" latinLnBrk="0" hangingPunct="1">
              <a:lnSpc>
                <a:spcPct val="90000"/>
              </a:lnSpc>
              <a:spcBef>
                <a:spcPts val="0"/>
              </a:spcBef>
              <a:spcAft>
                <a:spcPts val="600"/>
              </a:spcAft>
              <a:buClr>
                <a:srgbClr val="00C1DE"/>
              </a:buClr>
              <a:buFont typeface="Wingdings" panose="05000000000000000000" pitchFamily="2" charset="2"/>
              <a:buChar char="§"/>
            </a:pPr>
            <a:r>
              <a:rPr lang="en-GB" sz="2100" kern="1200" dirty="0">
                <a:solidFill>
                  <a:schemeClr val="tx2"/>
                </a:solidFill>
                <a:latin typeface="+mn-lt"/>
                <a:ea typeface="+mn-ea"/>
              </a:rPr>
              <a:t>Not limited to </a:t>
            </a:r>
            <a:r>
              <a:rPr lang="en-GB" sz="2100" dirty="0">
                <a:solidFill>
                  <a:schemeClr val="tx2"/>
                </a:solidFill>
                <a:latin typeface="+mn-lt"/>
                <a:ea typeface="+mn-ea"/>
              </a:rPr>
              <a:t>a single-thread OS</a:t>
            </a:r>
            <a:endParaRPr lang="en-GB" sz="2100" kern="1200" dirty="0">
              <a:solidFill>
                <a:schemeClr val="tx2"/>
              </a:solidFill>
              <a:latin typeface="+mn-lt"/>
              <a:ea typeface="+mn-ea"/>
            </a:endParaRPr>
          </a:p>
        </p:txBody>
      </p:sp>
      <p:sp>
        <p:nvSpPr>
          <p:cNvPr id="25" name="TextBox 24">
            <a:extLst>
              <a:ext uri="{FF2B5EF4-FFF2-40B4-BE49-F238E27FC236}">
                <a16:creationId xmlns:a16="http://schemas.microsoft.com/office/drawing/2014/main" id="{ABBAC482-50D0-4112-B7C3-8500D9F2CA13}"/>
              </a:ext>
            </a:extLst>
          </p:cNvPr>
          <p:cNvSpPr txBox="1"/>
          <p:nvPr/>
        </p:nvSpPr>
        <p:spPr>
          <a:xfrm>
            <a:off x="8414781" y="4569220"/>
            <a:ext cx="3228005" cy="1454244"/>
          </a:xfrm>
          <a:prstGeom prst="rect">
            <a:avLst/>
          </a:prstGeom>
          <a:noFill/>
        </p:spPr>
        <p:txBody>
          <a:bodyPr wrap="square" lIns="0" tIns="0" rIns="0" bIns="0" rtlCol="0">
            <a:spAutoFit/>
          </a:bodyPr>
          <a:lstStyle/>
          <a:p>
            <a:pPr marL="342900" indent="-342900" algn="l" defTabSz="914400" rtl="0" eaLnBrk="1" latinLnBrk="0" hangingPunct="1">
              <a:lnSpc>
                <a:spcPct val="90000"/>
              </a:lnSpc>
              <a:spcBef>
                <a:spcPts val="0"/>
              </a:spcBef>
              <a:spcAft>
                <a:spcPts val="600"/>
              </a:spcAft>
              <a:buClr>
                <a:srgbClr val="00C1DE"/>
              </a:buClr>
              <a:buFont typeface="Wingdings" panose="05000000000000000000" pitchFamily="2" charset="2"/>
              <a:buChar char="§"/>
            </a:pPr>
            <a:r>
              <a:rPr lang="en-GB" sz="2100" kern="1200" dirty="0">
                <a:solidFill>
                  <a:schemeClr val="tx2"/>
                </a:solidFill>
                <a:latin typeface="+mn-lt"/>
                <a:ea typeface="+mn-ea"/>
              </a:rPr>
              <a:t>Support of mobile payment, mobile network authentication</a:t>
            </a:r>
            <a:r>
              <a:rPr lang="en-GB" sz="2100" dirty="0">
                <a:solidFill>
                  <a:schemeClr val="tx2"/>
                </a:solidFill>
                <a:latin typeface="+mn-lt"/>
                <a:ea typeface="+mn-ea"/>
              </a:rPr>
              <a:t>,</a:t>
            </a:r>
            <a:r>
              <a:rPr lang="en-GB" sz="2100" kern="1200" dirty="0">
                <a:solidFill>
                  <a:schemeClr val="tx2"/>
                </a:solidFill>
                <a:latin typeface="+mn-lt"/>
                <a:ea typeface="+mn-ea"/>
              </a:rPr>
              <a:t> company security, … with one security subsystem</a:t>
            </a:r>
          </a:p>
        </p:txBody>
      </p:sp>
      <p:pic>
        <p:nvPicPr>
          <p:cNvPr id="1031" name="Picture 7" descr="Bildergebnis für Payment Card">
            <a:hlinkClick r:id="rId6"/>
            <a:extLst>
              <a:ext uri="{FF2B5EF4-FFF2-40B4-BE49-F238E27FC236}">
                <a16:creationId xmlns:a16="http://schemas.microsoft.com/office/drawing/2014/main" id="{6B344B7C-8B4A-458E-B94E-EFD110EED13A}"/>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414781" y="2557462"/>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007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4806944"/>
            <a:ext cx="12192000" cy="1403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628423" y="350360"/>
            <a:ext cx="11353799" cy="666750"/>
          </a:xfrm>
        </p:spPr>
        <p:txBody>
          <a:bodyPr/>
          <a:lstStyle/>
          <a:p>
            <a:r>
              <a:rPr lang="en-GB" dirty="0"/>
              <a:t>Driving Security Best Practices </a:t>
            </a:r>
          </a:p>
        </p:txBody>
      </p:sp>
      <p:sp>
        <p:nvSpPr>
          <p:cNvPr id="3" name="Content Placeholder 2"/>
          <p:cNvSpPr>
            <a:spLocks noGrp="1"/>
          </p:cNvSpPr>
          <p:nvPr>
            <p:ph idx="1"/>
          </p:nvPr>
        </p:nvSpPr>
        <p:spPr>
          <a:xfrm>
            <a:off x="838200" y="1584961"/>
            <a:ext cx="10515600" cy="3407169"/>
          </a:xfrm>
        </p:spPr>
        <p:txBody>
          <a:bodyPr anchor="t">
            <a:noAutofit/>
          </a:bodyPr>
          <a:lstStyle/>
          <a:p>
            <a:pPr marL="112395" indent="0">
              <a:buNone/>
            </a:pPr>
            <a:r>
              <a:rPr lang="en-GB" dirty="0"/>
              <a:t>IoT Security Foundation </a:t>
            </a:r>
            <a:r>
              <a:rPr lang="en-GB" dirty="0">
                <a:hlinkClick r:id="rId2"/>
              </a:rPr>
              <a:t>www.iotsecurityfoundation.org</a:t>
            </a:r>
            <a:endParaRPr lang="en-GB" dirty="0"/>
          </a:p>
          <a:p>
            <a:pPr indent="-229870"/>
            <a:r>
              <a:rPr lang="en-GB" dirty="0"/>
              <a:t> Working Groups</a:t>
            </a:r>
          </a:p>
          <a:p>
            <a:pPr marL="741680" lvl="1" indent="-285750">
              <a:buFont typeface="Arial" panose="020B0604020202020204" pitchFamily="34" charset="0"/>
              <a:buChar char="•"/>
            </a:pPr>
            <a:r>
              <a:rPr lang="en-GB" sz="1600" dirty="0"/>
              <a:t>Self Certification </a:t>
            </a:r>
            <a:r>
              <a:rPr lang="mr-IN" sz="1600" dirty="0"/>
              <a:t>–</a:t>
            </a:r>
            <a:r>
              <a:rPr lang="en-GB" sz="1600" dirty="0"/>
              <a:t> Enabling OEMs to rapidly certify products</a:t>
            </a:r>
          </a:p>
          <a:p>
            <a:pPr marL="741680" lvl="1" indent="-285750">
              <a:buFont typeface="Arial" panose="020B0604020202020204" pitchFamily="34" charset="0"/>
              <a:buChar char="•"/>
            </a:pPr>
            <a:r>
              <a:rPr lang="en-GB" sz="1600" dirty="0"/>
              <a:t>Trustmark </a:t>
            </a:r>
            <a:r>
              <a:rPr lang="mr-IN" sz="1600" dirty="0"/>
              <a:t>–</a:t>
            </a:r>
            <a:r>
              <a:rPr lang="en-GB" sz="1600" dirty="0"/>
              <a:t> Effective communication of trust &amp; confidence</a:t>
            </a:r>
          </a:p>
          <a:p>
            <a:pPr marL="741680" lvl="1" indent="-285750">
              <a:buFont typeface="Arial" panose="020B0604020202020204" pitchFamily="34" charset="0"/>
              <a:buChar char="•"/>
            </a:pPr>
            <a:r>
              <a:rPr lang="en-GB" sz="1600" dirty="0"/>
              <a:t>Compliance Validation &amp; Test </a:t>
            </a:r>
            <a:r>
              <a:rPr lang="mr-IN" sz="1600" dirty="0"/>
              <a:t>–</a:t>
            </a:r>
            <a:r>
              <a:rPr lang="en-GB" sz="1600" dirty="0"/>
              <a:t> Ensuring devices meet formal test </a:t>
            </a:r>
          </a:p>
          <a:p>
            <a:pPr marL="741680" lvl="1" indent="-285750">
              <a:buFont typeface="Arial" panose="020B0604020202020204" pitchFamily="34" charset="0"/>
              <a:buChar char="•"/>
            </a:pPr>
            <a:r>
              <a:rPr lang="en-GB" sz="1600" dirty="0"/>
              <a:t>Update &amp; Patching Best Practice </a:t>
            </a:r>
            <a:r>
              <a:rPr lang="mr-IN" sz="1600" dirty="0"/>
              <a:t>–</a:t>
            </a:r>
            <a:r>
              <a:rPr lang="en-GB" sz="1600" dirty="0"/>
              <a:t> Delivering updates to constrained devices</a:t>
            </a:r>
          </a:p>
          <a:p>
            <a:pPr marL="741680" lvl="1" indent="-285750">
              <a:buFont typeface="Arial" panose="020B0604020202020204" pitchFamily="34" charset="0"/>
              <a:buChar char="•"/>
            </a:pPr>
            <a:r>
              <a:rPr lang="en-GB" sz="1600" dirty="0"/>
              <a:t>Vulnerability Disclosure </a:t>
            </a:r>
            <a:r>
              <a:rPr lang="mr-IN" sz="1600" dirty="0"/>
              <a:t>–</a:t>
            </a:r>
            <a:r>
              <a:rPr lang="en-GB" sz="1600" dirty="0"/>
              <a:t> Best practices to identify and manage exploits</a:t>
            </a:r>
          </a:p>
          <a:p>
            <a:pPr marL="741680" lvl="1" indent="-285750">
              <a:buFont typeface="Arial" panose="020B0604020202020204" pitchFamily="34" charset="0"/>
              <a:buChar char="•"/>
            </a:pPr>
            <a:r>
              <a:rPr lang="en-GB" sz="1600" dirty="0"/>
              <a:t>Connected Consumer Products </a:t>
            </a:r>
            <a:r>
              <a:rPr lang="mr-IN" sz="1600" dirty="0"/>
              <a:t>–</a:t>
            </a:r>
            <a:r>
              <a:rPr lang="en-GB" sz="1600" dirty="0"/>
              <a:t> Evolving consumer devices</a:t>
            </a:r>
          </a:p>
        </p:txBody>
      </p:sp>
      <p:pic>
        <p:nvPicPr>
          <p:cNvPr id="5" name="Picture 4"/>
          <p:cNvPicPr>
            <a:picLocks noChangeAspect="1"/>
          </p:cNvPicPr>
          <p:nvPr/>
        </p:nvPicPr>
        <p:blipFill>
          <a:blip r:embed="rId3"/>
          <a:stretch>
            <a:fillRect/>
          </a:stretch>
        </p:blipFill>
        <p:spPr>
          <a:xfrm>
            <a:off x="9368970" y="168617"/>
            <a:ext cx="2707894" cy="1882439"/>
          </a:xfrm>
          <a:prstGeom prst="rect">
            <a:avLst/>
          </a:prstGeom>
          <a:noFill/>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80829" y="4933945"/>
            <a:ext cx="925714" cy="540000"/>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06372" y="4933945"/>
            <a:ext cx="925714" cy="540000"/>
          </a:xfrm>
          <a:prstGeom prst="rect">
            <a:avLst/>
          </a:prstGeom>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43426" y="4933945"/>
            <a:ext cx="925714" cy="540000"/>
          </a:xfrm>
          <a:prstGeom prst="rect">
            <a:avLst/>
          </a:prstGeom>
        </p:spPr>
      </p:pic>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31915" y="4933945"/>
            <a:ext cx="720000" cy="540000"/>
          </a:xfrm>
          <a:prstGeom prst="rect">
            <a:avLst/>
          </a:prstGeom>
        </p:spPr>
      </p:pic>
      <p:pic>
        <p:nvPicPr>
          <p:cNvPr id="11" name="Picture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717883" y="4933945"/>
            <a:ext cx="925714" cy="540000"/>
          </a:xfrm>
          <a:prstGeom prst="rect">
            <a:avLst/>
          </a:prstGeom>
        </p:spPr>
      </p:pic>
      <p:pic>
        <p:nvPicPr>
          <p:cNvPr id="12" name="Picture 1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0200" y="5515029"/>
            <a:ext cx="925714" cy="540000"/>
          </a:xfrm>
          <a:prstGeom prst="rect">
            <a:avLst/>
          </a:prstGeom>
        </p:spPr>
      </p:pic>
      <p:pic>
        <p:nvPicPr>
          <p:cNvPr id="13" name="Picture 1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466184" y="5515029"/>
            <a:ext cx="925714" cy="540000"/>
          </a:xfrm>
          <a:prstGeom prst="rect">
            <a:avLst/>
          </a:prstGeom>
        </p:spPr>
      </p:pic>
      <p:pic>
        <p:nvPicPr>
          <p:cNvPr id="14" name="Picture 1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182188" y="5515029"/>
            <a:ext cx="925714" cy="540000"/>
          </a:xfrm>
          <a:prstGeom prst="rect">
            <a:avLst/>
          </a:prstGeom>
        </p:spPr>
      </p:pic>
      <p:pic>
        <p:nvPicPr>
          <p:cNvPr id="15" name="Picture 14"/>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451744" y="4933945"/>
            <a:ext cx="866310" cy="540000"/>
          </a:xfrm>
          <a:prstGeom prst="rect">
            <a:avLst/>
          </a:prstGeom>
        </p:spPr>
      </p:pic>
      <p:pic>
        <p:nvPicPr>
          <p:cNvPr id="16" name="Picture 15"/>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034176" y="5515029"/>
            <a:ext cx="925714" cy="540000"/>
          </a:xfrm>
          <a:prstGeom prst="rect">
            <a:avLst/>
          </a:prstGeom>
        </p:spPr>
      </p:pic>
      <p:pic>
        <p:nvPicPr>
          <p:cNvPr id="17" name="Picture 16"/>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368970" y="4933945"/>
            <a:ext cx="925714" cy="540000"/>
          </a:xfrm>
          <a:prstGeom prst="rect">
            <a:avLst/>
          </a:prstGeom>
        </p:spPr>
      </p:pic>
      <p:pic>
        <p:nvPicPr>
          <p:cNvPr id="18" name="Picture 17"/>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750180" y="5515029"/>
            <a:ext cx="925714" cy="540000"/>
          </a:xfrm>
          <a:prstGeom prst="rect">
            <a:avLst/>
          </a:prstGeom>
        </p:spPr>
      </p:pic>
      <p:pic>
        <p:nvPicPr>
          <p:cNvPr id="19" name="Picture 18"/>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614196" y="5515029"/>
            <a:ext cx="925714" cy="540000"/>
          </a:xfrm>
          <a:prstGeom prst="rect">
            <a:avLst/>
          </a:prstGeom>
        </p:spPr>
      </p:pic>
      <p:pic>
        <p:nvPicPr>
          <p:cNvPr id="20" name="Picture 19"/>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2898192" y="5515029"/>
            <a:ext cx="925714" cy="540000"/>
          </a:xfrm>
          <a:prstGeom prst="rect">
            <a:avLst/>
          </a:prstGeom>
        </p:spPr>
      </p:pic>
      <p:pic>
        <p:nvPicPr>
          <p:cNvPr id="22" name="Picture 21"/>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9318170" y="5515029"/>
            <a:ext cx="925714" cy="540000"/>
          </a:xfrm>
          <a:prstGeom prst="rect">
            <a:avLst/>
          </a:prstGeom>
        </p:spPr>
      </p:pic>
      <p:sp>
        <p:nvSpPr>
          <p:cNvPr id="24" name="TextBox 23"/>
          <p:cNvSpPr txBox="1"/>
          <p:nvPr/>
        </p:nvSpPr>
        <p:spPr>
          <a:xfrm>
            <a:off x="10643714" y="5200254"/>
            <a:ext cx="1339128" cy="584775"/>
          </a:xfrm>
          <a:prstGeom prst="rect">
            <a:avLst/>
          </a:prstGeom>
          <a:noFill/>
        </p:spPr>
        <p:txBody>
          <a:bodyPr wrap="square" rtlCol="0">
            <a:spAutoFit/>
          </a:bodyPr>
          <a:lstStyle/>
          <a:p>
            <a:r>
              <a:rPr lang="en-GB" sz="1600" b="1" dirty="0">
                <a:solidFill>
                  <a:srgbClr val="008DA3"/>
                </a:solidFill>
              </a:rPr>
              <a:t>And many more …</a:t>
            </a:r>
          </a:p>
        </p:txBody>
      </p:sp>
      <p:pic>
        <p:nvPicPr>
          <p:cNvPr id="25" name="Picture 24">
            <a:extLst>
              <a:ext uri="{FF2B5EF4-FFF2-40B4-BE49-F238E27FC236}">
                <a16:creationId xmlns:a16="http://schemas.microsoft.com/office/drawing/2014/main" id="{A2675D63-BEE8-A841-BB7F-19CA31E4EF35}"/>
              </a:ext>
            </a:extLst>
          </p:cNvPr>
          <p:cNvPicPr>
            <a:picLocks noChangeAspect="1"/>
          </p:cNvPicPr>
          <p:nvPr/>
        </p:nvPicPr>
        <p:blipFill rotWithShape="1">
          <a:blip r:embed="rId19"/>
          <a:srcRect l="28089" t="38990" r="30341" b="41561"/>
          <a:stretch/>
        </p:blipFill>
        <p:spPr>
          <a:xfrm>
            <a:off x="140221" y="5007802"/>
            <a:ext cx="1140778" cy="412267"/>
          </a:xfrm>
          <a:prstGeom prst="rect">
            <a:avLst/>
          </a:prstGeom>
        </p:spPr>
      </p:pic>
    </p:spTree>
    <p:extLst>
      <p:ext uri="{BB962C8B-B14F-4D97-AF65-F5344CB8AC3E}">
        <p14:creationId xmlns:p14="http://schemas.microsoft.com/office/powerpoint/2010/main" val="42333992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F08AE-92D8-4C65-9D8F-E312B60C7DA1}"/>
              </a:ext>
            </a:extLst>
          </p:cNvPr>
          <p:cNvSpPr>
            <a:spLocks noGrp="1"/>
          </p:cNvSpPr>
          <p:nvPr>
            <p:ph type="title"/>
          </p:nvPr>
        </p:nvSpPr>
        <p:spPr/>
        <p:txBody>
          <a:bodyPr/>
          <a:lstStyle/>
          <a:p>
            <a:r>
              <a:rPr lang="en-GB" dirty="0"/>
              <a:t>Chip based security solutions are evolving</a:t>
            </a:r>
          </a:p>
        </p:txBody>
      </p:sp>
      <p:sp>
        <p:nvSpPr>
          <p:cNvPr id="6" name="TextBox 5">
            <a:extLst>
              <a:ext uri="{FF2B5EF4-FFF2-40B4-BE49-F238E27FC236}">
                <a16:creationId xmlns:a16="http://schemas.microsoft.com/office/drawing/2014/main" id="{8F1BDE00-D3EB-4A2B-96D0-4CE3CF7DEB15}"/>
              </a:ext>
            </a:extLst>
          </p:cNvPr>
          <p:cNvSpPr txBox="1"/>
          <p:nvPr/>
        </p:nvSpPr>
        <p:spPr>
          <a:xfrm>
            <a:off x="4573049" y="2207766"/>
            <a:ext cx="3263009" cy="1077218"/>
          </a:xfrm>
          <a:prstGeom prst="rect">
            <a:avLst/>
          </a:prstGeom>
          <a:noFill/>
        </p:spPr>
        <p:txBody>
          <a:bodyPr wrap="square" rtlCol="0">
            <a:spAutoFit/>
          </a:bodyPr>
          <a:lstStyle/>
          <a:p>
            <a:r>
              <a:rPr lang="en-GB" sz="1600" dirty="0">
                <a:latin typeface="Verdana" panose="020B0604030504040204" pitchFamily="34" charset="0"/>
                <a:ea typeface="Verdana" panose="020B0604030504040204" pitchFamily="34" charset="0"/>
                <a:cs typeface="Verdana" panose="020B0604030504040204" pitchFamily="34" charset="0"/>
              </a:rPr>
              <a:t>Secure Key generation (PUF) </a:t>
            </a:r>
          </a:p>
          <a:p>
            <a:r>
              <a:rPr lang="en-GB" sz="1600" dirty="0">
                <a:latin typeface="Verdana" panose="020B0604030504040204" pitchFamily="34" charset="0"/>
                <a:ea typeface="Verdana" panose="020B0604030504040204" pitchFamily="34" charset="0"/>
                <a:cs typeface="Verdana" panose="020B0604030504040204" pitchFamily="34" charset="0"/>
              </a:rPr>
              <a:t>Immutable identity </a:t>
            </a:r>
          </a:p>
          <a:p>
            <a:r>
              <a:rPr lang="en-GB" sz="1600" dirty="0">
                <a:latin typeface="Verdana" panose="020B0604030504040204" pitchFamily="34" charset="0"/>
                <a:ea typeface="Verdana" panose="020B0604030504040204" pitchFamily="34" charset="0"/>
                <a:cs typeface="Verdana" panose="020B0604030504040204" pitchFamily="34" charset="0"/>
              </a:rPr>
              <a:t>TrustZone-M </a:t>
            </a:r>
          </a:p>
          <a:p>
            <a:r>
              <a:rPr lang="en-GB" sz="1600" dirty="0">
                <a:latin typeface="Verdana" panose="020B0604030504040204" pitchFamily="34" charset="0"/>
                <a:ea typeface="Verdana" panose="020B0604030504040204" pitchFamily="34" charset="0"/>
                <a:cs typeface="Verdana" panose="020B0604030504040204" pitchFamily="34" charset="0"/>
              </a:rPr>
              <a:t>SE Authenticated Updates </a:t>
            </a:r>
          </a:p>
        </p:txBody>
      </p:sp>
      <p:sp>
        <p:nvSpPr>
          <p:cNvPr id="7" name="TextBox 6">
            <a:extLst>
              <a:ext uri="{FF2B5EF4-FFF2-40B4-BE49-F238E27FC236}">
                <a16:creationId xmlns:a16="http://schemas.microsoft.com/office/drawing/2014/main" id="{C3F52CB8-7927-4F49-B3E8-A769C6BF23BA}"/>
              </a:ext>
            </a:extLst>
          </p:cNvPr>
          <p:cNvSpPr txBox="1"/>
          <p:nvPr/>
        </p:nvSpPr>
        <p:spPr>
          <a:xfrm>
            <a:off x="4573051" y="3638732"/>
            <a:ext cx="3263010" cy="830997"/>
          </a:xfrm>
          <a:prstGeom prst="rect">
            <a:avLst/>
          </a:prstGeom>
          <a:noFill/>
        </p:spPr>
        <p:txBody>
          <a:bodyPr wrap="square" rtlCol="0">
            <a:spAutoFit/>
          </a:bodyPr>
          <a:lstStyle/>
          <a:p>
            <a:r>
              <a:rPr lang="en-GB" sz="1600" dirty="0">
                <a:latin typeface="Verdana" panose="020B0604030504040204" pitchFamily="34" charset="0"/>
                <a:ea typeface="Verdana" panose="020B0604030504040204" pitchFamily="34" charset="0"/>
                <a:cs typeface="Verdana" panose="020B0604030504040204" pitchFamily="34" charset="0"/>
              </a:rPr>
              <a:t>Robust device authentication.</a:t>
            </a:r>
          </a:p>
          <a:p>
            <a:r>
              <a:rPr lang="en-GB" sz="1600" dirty="0">
                <a:latin typeface="Verdana" panose="020B0604030504040204" pitchFamily="34" charset="0"/>
                <a:ea typeface="Verdana" panose="020B0604030504040204" pitchFamily="34" charset="0"/>
                <a:cs typeface="Verdana" panose="020B0604030504040204" pitchFamily="34" charset="0"/>
              </a:rPr>
              <a:t>Ensures keys are protected against physical attack</a:t>
            </a:r>
          </a:p>
        </p:txBody>
      </p:sp>
      <p:sp>
        <p:nvSpPr>
          <p:cNvPr id="8" name="TextBox 7">
            <a:extLst>
              <a:ext uri="{FF2B5EF4-FFF2-40B4-BE49-F238E27FC236}">
                <a16:creationId xmlns:a16="http://schemas.microsoft.com/office/drawing/2014/main" id="{7227D61B-3D43-4EA8-84AE-198F7E6BD13E}"/>
              </a:ext>
            </a:extLst>
          </p:cNvPr>
          <p:cNvSpPr txBox="1"/>
          <p:nvPr/>
        </p:nvSpPr>
        <p:spPr>
          <a:xfrm>
            <a:off x="8097353" y="2207766"/>
            <a:ext cx="3812775" cy="830997"/>
          </a:xfrm>
          <a:prstGeom prst="rect">
            <a:avLst/>
          </a:prstGeom>
          <a:noFill/>
        </p:spPr>
        <p:txBody>
          <a:bodyPr wrap="square" rtlCol="0">
            <a:spAutoFit/>
          </a:bodyPr>
          <a:lstStyle/>
          <a:p>
            <a:r>
              <a:rPr lang="en-GB" sz="1600" dirty="0">
                <a:latin typeface="Verdana" panose="020B0604030504040204" pitchFamily="34" charset="0"/>
                <a:ea typeface="Verdana" panose="020B0604030504040204" pitchFamily="34" charset="0"/>
                <a:cs typeface="Verdana" panose="020B0604030504040204" pitchFamily="34" charset="0"/>
              </a:rPr>
              <a:t>Modular Secure Update.</a:t>
            </a:r>
          </a:p>
          <a:p>
            <a:r>
              <a:rPr lang="en-GB" sz="1600" dirty="0">
                <a:latin typeface="Verdana" panose="020B0604030504040204" pitchFamily="34" charset="0"/>
                <a:ea typeface="Verdana" panose="020B0604030504040204" pitchFamily="34" charset="0"/>
                <a:cs typeface="Verdana" panose="020B0604030504040204" pitchFamily="34" charset="0"/>
              </a:rPr>
              <a:t>Secure Key provisioning into MCU.</a:t>
            </a:r>
          </a:p>
          <a:p>
            <a:r>
              <a:rPr lang="en-GB" sz="1600" dirty="0">
                <a:latin typeface="Verdana" panose="020B0604030504040204" pitchFamily="34" charset="0"/>
                <a:ea typeface="Verdana" panose="020B0604030504040204" pitchFamily="34" charset="0"/>
                <a:cs typeface="Verdana" panose="020B0604030504040204" pitchFamily="34" charset="0"/>
              </a:rPr>
              <a:t>Authenticating to the Secure MCU.</a:t>
            </a:r>
          </a:p>
        </p:txBody>
      </p:sp>
      <p:sp>
        <p:nvSpPr>
          <p:cNvPr id="9" name="TextBox 8">
            <a:extLst>
              <a:ext uri="{FF2B5EF4-FFF2-40B4-BE49-F238E27FC236}">
                <a16:creationId xmlns:a16="http://schemas.microsoft.com/office/drawing/2014/main" id="{ED257439-0A63-4646-AB83-58D89C707299}"/>
              </a:ext>
            </a:extLst>
          </p:cNvPr>
          <p:cNvSpPr txBox="1"/>
          <p:nvPr/>
        </p:nvSpPr>
        <p:spPr>
          <a:xfrm>
            <a:off x="8097354" y="3638732"/>
            <a:ext cx="3794244" cy="830997"/>
          </a:xfrm>
          <a:prstGeom prst="rect">
            <a:avLst/>
          </a:prstGeom>
          <a:noFill/>
        </p:spPr>
        <p:txBody>
          <a:bodyPr wrap="none" rtlCol="0">
            <a:spAutoFit/>
          </a:bodyPr>
          <a:lstStyle/>
          <a:p>
            <a:r>
              <a:rPr lang="en-GB" sz="1600" dirty="0">
                <a:latin typeface="Verdana" panose="020B0604030504040204" pitchFamily="34" charset="0"/>
                <a:ea typeface="Verdana" panose="020B0604030504040204" pitchFamily="34" charset="0"/>
                <a:cs typeface="Verdana" panose="020B0604030504040204" pitchFamily="34" charset="0"/>
              </a:rPr>
              <a:t>Ensuring best in class security</a:t>
            </a:r>
          </a:p>
          <a:p>
            <a:r>
              <a:rPr lang="en-GB" sz="1600" dirty="0">
                <a:latin typeface="Verdana" panose="020B0604030504040204" pitchFamily="34" charset="0"/>
                <a:ea typeface="Verdana" panose="020B0604030504040204" pitchFamily="34" charset="0"/>
                <a:cs typeface="Verdana" panose="020B0604030504040204" pitchFamily="34" charset="0"/>
              </a:rPr>
              <a:t>Best &amp; modular secure updates.</a:t>
            </a:r>
          </a:p>
          <a:p>
            <a:r>
              <a:rPr lang="en-GB" sz="1600" dirty="0">
                <a:latin typeface="Verdana" panose="020B0604030504040204" pitchFamily="34" charset="0"/>
                <a:ea typeface="Verdana" panose="020B0604030504040204" pitchFamily="34" charset="0"/>
                <a:cs typeface="Verdana" panose="020B0604030504040204" pitchFamily="34" charset="0"/>
              </a:rPr>
              <a:t>Full integrated single chip solution.</a:t>
            </a:r>
          </a:p>
        </p:txBody>
      </p:sp>
      <p:sp>
        <p:nvSpPr>
          <p:cNvPr id="10" name="TextBox 9">
            <a:extLst>
              <a:ext uri="{FF2B5EF4-FFF2-40B4-BE49-F238E27FC236}">
                <a16:creationId xmlns:a16="http://schemas.microsoft.com/office/drawing/2014/main" id="{69F6B5DF-6FDF-4B2C-B6CC-8A4345297BF2}"/>
              </a:ext>
            </a:extLst>
          </p:cNvPr>
          <p:cNvSpPr txBox="1"/>
          <p:nvPr/>
        </p:nvSpPr>
        <p:spPr>
          <a:xfrm>
            <a:off x="1023016" y="3638732"/>
            <a:ext cx="3031518" cy="830997"/>
          </a:xfrm>
          <a:prstGeom prst="rect">
            <a:avLst/>
          </a:prstGeom>
          <a:noFill/>
        </p:spPr>
        <p:txBody>
          <a:bodyPr wrap="square" rtlCol="0">
            <a:spAutoFit/>
          </a:bodyPr>
          <a:lstStyle/>
          <a:p>
            <a:r>
              <a:rPr lang="en-GB" sz="1600" dirty="0">
                <a:latin typeface="Verdana" panose="020B0604030504040204" pitchFamily="34" charset="0"/>
                <a:ea typeface="Verdana" panose="020B0604030504040204" pitchFamily="34" charset="0"/>
                <a:cs typeface="Verdana" panose="020B0604030504040204" pitchFamily="34" charset="0"/>
              </a:rPr>
              <a:t>Initial IP Protection</a:t>
            </a:r>
          </a:p>
          <a:p>
            <a:r>
              <a:rPr lang="en-GB" sz="1600" dirty="0">
                <a:latin typeface="Verdana" panose="020B0604030504040204" pitchFamily="34" charset="0"/>
                <a:ea typeface="Verdana" panose="020B0604030504040204" pitchFamily="34" charset="0"/>
                <a:cs typeface="Verdana" panose="020B0604030504040204" pitchFamily="34" charset="0"/>
              </a:rPr>
              <a:t>Secured Updates</a:t>
            </a:r>
          </a:p>
          <a:p>
            <a:r>
              <a:rPr lang="en-GB" sz="1600" dirty="0">
                <a:latin typeface="Verdana" panose="020B0604030504040204" pitchFamily="34" charset="0"/>
                <a:ea typeface="Verdana" panose="020B0604030504040204" pitchFamily="34" charset="0"/>
                <a:cs typeface="Verdana" panose="020B0604030504040204" pitchFamily="34" charset="0"/>
              </a:rPr>
              <a:t>Remote attack protection</a:t>
            </a:r>
          </a:p>
        </p:txBody>
      </p:sp>
      <p:sp>
        <p:nvSpPr>
          <p:cNvPr id="11" name="TextBox 10">
            <a:extLst>
              <a:ext uri="{FF2B5EF4-FFF2-40B4-BE49-F238E27FC236}">
                <a16:creationId xmlns:a16="http://schemas.microsoft.com/office/drawing/2014/main" id="{54367060-9C22-4141-B1A2-05DE3DB53EC2}"/>
              </a:ext>
            </a:extLst>
          </p:cNvPr>
          <p:cNvSpPr txBox="1"/>
          <p:nvPr/>
        </p:nvSpPr>
        <p:spPr>
          <a:xfrm>
            <a:off x="1023015" y="2207766"/>
            <a:ext cx="3456388" cy="830997"/>
          </a:xfrm>
          <a:prstGeom prst="rect">
            <a:avLst/>
          </a:prstGeom>
          <a:noFill/>
        </p:spPr>
        <p:txBody>
          <a:bodyPr wrap="square" rtlCol="0">
            <a:spAutoFit/>
          </a:bodyPr>
          <a:lstStyle/>
          <a:p>
            <a:r>
              <a:rPr lang="en-GB" sz="1600" dirty="0">
                <a:latin typeface="Verdana" panose="020B0604030504040204" pitchFamily="34" charset="0"/>
                <a:ea typeface="Verdana" panose="020B0604030504040204" pitchFamily="34" charset="0"/>
                <a:cs typeface="Verdana" panose="020B0604030504040204" pitchFamily="34" charset="0"/>
              </a:rPr>
              <a:t>Encrypted software installation</a:t>
            </a:r>
          </a:p>
          <a:p>
            <a:r>
              <a:rPr lang="en-GB" sz="1600" dirty="0">
                <a:latin typeface="Verdana" panose="020B0604030504040204" pitchFamily="34" charset="0"/>
                <a:ea typeface="Verdana" panose="020B0604030504040204" pitchFamily="34" charset="0"/>
                <a:cs typeface="Verdana" panose="020B0604030504040204" pitchFamily="34" charset="0"/>
              </a:rPr>
              <a:t>Signed updates</a:t>
            </a:r>
          </a:p>
          <a:p>
            <a:r>
              <a:rPr lang="en-GB" sz="1600" dirty="0">
                <a:latin typeface="Verdana" panose="020B0604030504040204" pitchFamily="34" charset="0"/>
                <a:ea typeface="Verdana" panose="020B0604030504040204" pitchFamily="34" charset="0"/>
                <a:cs typeface="Verdana" panose="020B0604030504040204" pitchFamily="34" charset="0"/>
              </a:rPr>
              <a:t>Code isolation (TZ-M, etc)</a:t>
            </a:r>
          </a:p>
        </p:txBody>
      </p:sp>
      <p:grpSp>
        <p:nvGrpSpPr>
          <p:cNvPr id="14" name="Group 13">
            <a:extLst>
              <a:ext uri="{FF2B5EF4-FFF2-40B4-BE49-F238E27FC236}">
                <a16:creationId xmlns:a16="http://schemas.microsoft.com/office/drawing/2014/main" id="{B2026CD9-A84A-435A-B261-8248710201A2}"/>
              </a:ext>
            </a:extLst>
          </p:cNvPr>
          <p:cNvGrpSpPr/>
          <p:nvPr/>
        </p:nvGrpSpPr>
        <p:grpSpPr>
          <a:xfrm>
            <a:off x="881545" y="1473249"/>
            <a:ext cx="10573856" cy="467891"/>
            <a:chOff x="838200" y="1425792"/>
            <a:chExt cx="10573856" cy="467891"/>
          </a:xfrm>
        </p:grpSpPr>
        <p:sp>
          <p:nvSpPr>
            <p:cNvPr id="12" name="Rectangle 11">
              <a:extLst>
                <a:ext uri="{FF2B5EF4-FFF2-40B4-BE49-F238E27FC236}">
                  <a16:creationId xmlns:a16="http://schemas.microsoft.com/office/drawing/2014/main" id="{265DAE56-2C67-40D1-A8DE-870CFA047494}"/>
                </a:ext>
              </a:extLst>
            </p:cNvPr>
            <p:cNvSpPr/>
            <p:nvPr/>
          </p:nvSpPr>
          <p:spPr>
            <a:xfrm>
              <a:off x="838200" y="1430430"/>
              <a:ext cx="10573856" cy="463253"/>
            </a:xfrm>
            <a:prstGeom prst="rect">
              <a:avLst/>
            </a:prstGeom>
            <a:gradFill>
              <a:gsLst>
                <a:gs pos="0">
                  <a:schemeClr val="accent6">
                    <a:lumMod val="40000"/>
                    <a:lumOff val="60000"/>
                  </a:schemeClr>
                </a:gs>
                <a:gs pos="46000">
                  <a:srgbClr val="008DA3">
                    <a:alpha val="58000"/>
                  </a:srgbClr>
                </a:gs>
                <a:gs pos="100000">
                  <a:srgbClr val="008DA3"/>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rgbClr val="008DA3"/>
                </a:solidFill>
                <a:latin typeface="Verdana" panose="020B0604030504040204" pitchFamily="34" charset="0"/>
                <a:ea typeface="Verdana" panose="020B0604030504040204" pitchFamily="34" charset="0"/>
                <a:cs typeface="Verdana" panose="020B0604030504040204" pitchFamily="34" charset="0"/>
              </a:endParaRPr>
            </a:p>
          </p:txBody>
        </p:sp>
        <p:sp>
          <p:nvSpPr>
            <p:cNvPr id="13" name="TextBox 12">
              <a:extLst>
                <a:ext uri="{FF2B5EF4-FFF2-40B4-BE49-F238E27FC236}">
                  <a16:creationId xmlns:a16="http://schemas.microsoft.com/office/drawing/2014/main" id="{E68BFE8B-51C1-4766-86E6-A14136D8229B}"/>
                </a:ext>
              </a:extLst>
            </p:cNvPr>
            <p:cNvSpPr txBox="1"/>
            <p:nvPr/>
          </p:nvSpPr>
          <p:spPr>
            <a:xfrm>
              <a:off x="1654994" y="1425792"/>
              <a:ext cx="8940268" cy="461665"/>
            </a:xfrm>
            <a:prstGeom prst="rect">
              <a:avLst/>
            </a:prstGeom>
            <a:noFill/>
            <a:ln>
              <a:noFill/>
            </a:ln>
          </p:spPr>
          <p:txBody>
            <a:bodyPr wrap="none" rtlCol="0" anchor="ctr">
              <a:spAutoFit/>
            </a:bodyPr>
            <a:lstStyle/>
            <a:p>
              <a:r>
                <a:rPr lang="en-GB" sz="2400" b="1" dirty="0">
                  <a:solidFill>
                    <a:schemeClr val="bg1"/>
                  </a:solidFill>
                  <a:latin typeface="Verdana" panose="020B0604030504040204" pitchFamily="34" charset="0"/>
                  <a:ea typeface="Verdana" panose="020B0604030504040204" pitchFamily="34" charset="0"/>
                  <a:cs typeface="Verdana" panose="020B0604030504040204" pitchFamily="34" charset="0"/>
                </a:rPr>
                <a:t>Good                              Better                           Best</a:t>
              </a:r>
            </a:p>
          </p:txBody>
        </p:sp>
      </p:grpSp>
      <p:sp>
        <p:nvSpPr>
          <p:cNvPr id="15" name="TextBox 14">
            <a:extLst>
              <a:ext uri="{FF2B5EF4-FFF2-40B4-BE49-F238E27FC236}">
                <a16:creationId xmlns:a16="http://schemas.microsoft.com/office/drawing/2014/main" id="{197FFE89-00DC-4D87-A2D8-09AF96B91498}"/>
              </a:ext>
            </a:extLst>
          </p:cNvPr>
          <p:cNvSpPr txBox="1"/>
          <p:nvPr/>
        </p:nvSpPr>
        <p:spPr>
          <a:xfrm rot="16200000">
            <a:off x="58073" y="3951103"/>
            <a:ext cx="932520" cy="307777"/>
          </a:xfrm>
          <a:prstGeom prst="rect">
            <a:avLst/>
          </a:prstGeom>
          <a:noFill/>
        </p:spPr>
        <p:txBody>
          <a:bodyPr wrap="square" rtlCol="0">
            <a:spAutoFit/>
          </a:bodyPr>
          <a:lstStyle/>
          <a:p>
            <a:r>
              <a:rPr lang="en-GB" sz="1400" b="1" dirty="0">
                <a:solidFill>
                  <a:schemeClr val="accent2">
                    <a:lumMod val="75000"/>
                  </a:schemeClr>
                </a:solidFill>
                <a:latin typeface="Verdana" panose="020B0604030504040204" pitchFamily="34" charset="0"/>
                <a:ea typeface="Verdana" panose="020B0604030504040204" pitchFamily="34" charset="0"/>
                <a:cs typeface="Verdana" panose="020B0604030504040204" pitchFamily="34" charset="0"/>
              </a:rPr>
              <a:t>Benefit</a:t>
            </a:r>
          </a:p>
        </p:txBody>
      </p:sp>
      <p:cxnSp>
        <p:nvCxnSpPr>
          <p:cNvPr id="17" name="Straight Connector 16">
            <a:extLst>
              <a:ext uri="{FF2B5EF4-FFF2-40B4-BE49-F238E27FC236}">
                <a16:creationId xmlns:a16="http://schemas.microsoft.com/office/drawing/2014/main" id="{72041DC3-6B7D-460C-9A6A-A51D61BE5242}"/>
              </a:ext>
            </a:extLst>
          </p:cNvPr>
          <p:cNvCxnSpPr/>
          <p:nvPr/>
        </p:nvCxnSpPr>
        <p:spPr>
          <a:xfrm>
            <a:off x="881545" y="3388147"/>
            <a:ext cx="10274300"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C23500F-2E74-4032-8088-BB04409BF3A3}"/>
              </a:ext>
            </a:extLst>
          </p:cNvPr>
          <p:cNvSpPr txBox="1"/>
          <p:nvPr/>
        </p:nvSpPr>
        <p:spPr>
          <a:xfrm rot="16200000">
            <a:off x="-47663" y="5446067"/>
            <a:ext cx="1175322" cy="307777"/>
          </a:xfrm>
          <a:prstGeom prst="rect">
            <a:avLst/>
          </a:prstGeom>
          <a:noFill/>
        </p:spPr>
        <p:txBody>
          <a:bodyPr wrap="none" rtlCol="0">
            <a:spAutoFit/>
          </a:bodyPr>
          <a:lstStyle/>
          <a:p>
            <a:r>
              <a:rPr lang="en-GB" sz="1400" b="1" dirty="0">
                <a:solidFill>
                  <a:schemeClr val="accent2">
                    <a:lumMod val="75000"/>
                  </a:schemeClr>
                </a:solidFill>
                <a:latin typeface="Verdana" panose="020B0604030504040204" pitchFamily="34" charset="0"/>
                <a:ea typeface="Verdana" panose="020B0604030504040204" pitchFamily="34" charset="0"/>
                <a:cs typeface="Verdana" panose="020B0604030504040204" pitchFamily="34" charset="0"/>
              </a:rPr>
              <a:t>Hardware</a:t>
            </a:r>
          </a:p>
        </p:txBody>
      </p:sp>
      <p:cxnSp>
        <p:nvCxnSpPr>
          <p:cNvPr id="21" name="Straight Connector 20">
            <a:extLst>
              <a:ext uri="{FF2B5EF4-FFF2-40B4-BE49-F238E27FC236}">
                <a16:creationId xmlns:a16="http://schemas.microsoft.com/office/drawing/2014/main" id="{35C31FD3-72EF-4272-9841-FFCAC6C6281E}"/>
              </a:ext>
            </a:extLst>
          </p:cNvPr>
          <p:cNvCxnSpPr/>
          <p:nvPr/>
        </p:nvCxnSpPr>
        <p:spPr>
          <a:xfrm>
            <a:off x="825107" y="4886747"/>
            <a:ext cx="10274300"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D2A0769-E1ED-48A2-8073-8E30E267F513}"/>
              </a:ext>
            </a:extLst>
          </p:cNvPr>
          <p:cNvSpPr txBox="1"/>
          <p:nvPr/>
        </p:nvSpPr>
        <p:spPr>
          <a:xfrm>
            <a:off x="1023014" y="5150843"/>
            <a:ext cx="3031519" cy="830997"/>
          </a:xfrm>
          <a:prstGeom prst="rect">
            <a:avLst/>
          </a:prstGeom>
          <a:noFill/>
        </p:spPr>
        <p:txBody>
          <a:bodyPr wrap="square" rtlCol="0">
            <a:spAutoFit/>
          </a:bodyPr>
          <a:lstStyle/>
          <a:p>
            <a:r>
              <a:rPr lang="en-GB" sz="1600" dirty="0">
                <a:latin typeface="Verdana" panose="020B0604030504040204" pitchFamily="34" charset="0"/>
                <a:ea typeface="Verdana" panose="020B0604030504040204" pitchFamily="34" charset="0"/>
                <a:cs typeface="Verdana" panose="020B0604030504040204" pitchFamily="34" charset="0"/>
              </a:rPr>
              <a:t>Isolated On-chip Memory</a:t>
            </a:r>
          </a:p>
          <a:p>
            <a:r>
              <a:rPr lang="en-GB" sz="1600" dirty="0">
                <a:latin typeface="Verdana" panose="020B0604030504040204" pitchFamily="34" charset="0"/>
                <a:ea typeface="Verdana" panose="020B0604030504040204" pitchFamily="34" charset="0"/>
                <a:cs typeface="Verdana" panose="020B0604030504040204" pitchFamily="34" charset="0"/>
              </a:rPr>
              <a:t>MPU </a:t>
            </a:r>
          </a:p>
          <a:p>
            <a:r>
              <a:rPr lang="en-GB" sz="1600" dirty="0">
                <a:latin typeface="Verdana" panose="020B0604030504040204" pitchFamily="34" charset="0"/>
                <a:ea typeface="Verdana" panose="020B0604030504040204" pitchFamily="34" charset="0"/>
                <a:cs typeface="Verdana" panose="020B0604030504040204" pitchFamily="34" charset="0"/>
              </a:rPr>
              <a:t>Debug control</a:t>
            </a:r>
          </a:p>
        </p:txBody>
      </p:sp>
      <p:sp>
        <p:nvSpPr>
          <p:cNvPr id="23" name="TextBox 22">
            <a:extLst>
              <a:ext uri="{FF2B5EF4-FFF2-40B4-BE49-F238E27FC236}">
                <a16:creationId xmlns:a16="http://schemas.microsoft.com/office/drawing/2014/main" id="{652F33DA-4CD1-4CFA-91FA-14096C20CCF0}"/>
              </a:ext>
            </a:extLst>
          </p:cNvPr>
          <p:cNvSpPr txBox="1"/>
          <p:nvPr/>
        </p:nvSpPr>
        <p:spPr>
          <a:xfrm>
            <a:off x="4573050" y="5150843"/>
            <a:ext cx="3031518" cy="830997"/>
          </a:xfrm>
          <a:prstGeom prst="rect">
            <a:avLst/>
          </a:prstGeom>
          <a:noFill/>
        </p:spPr>
        <p:txBody>
          <a:bodyPr wrap="square" rtlCol="0">
            <a:spAutoFit/>
          </a:bodyPr>
          <a:lstStyle/>
          <a:p>
            <a:r>
              <a:rPr lang="en-GB" sz="1600" dirty="0">
                <a:latin typeface="Verdana" panose="020B0604030504040204" pitchFamily="34" charset="0"/>
                <a:ea typeface="Verdana" panose="020B0604030504040204" pitchFamily="34" charset="0"/>
                <a:cs typeface="Verdana" panose="020B0604030504040204" pitchFamily="34" charset="0"/>
              </a:rPr>
              <a:t>Separate or integrated</a:t>
            </a:r>
          </a:p>
          <a:p>
            <a:r>
              <a:rPr lang="en-GB" sz="1600" dirty="0">
                <a:latin typeface="Verdana" panose="020B0604030504040204" pitchFamily="34" charset="0"/>
                <a:ea typeface="Verdana" panose="020B0604030504040204" pitchFamily="34" charset="0"/>
                <a:cs typeface="Verdana" panose="020B0604030504040204" pitchFamily="34" charset="0"/>
              </a:rPr>
              <a:t>Secure Element</a:t>
            </a:r>
          </a:p>
          <a:p>
            <a:r>
              <a:rPr lang="en-GB" sz="1600" dirty="0">
                <a:latin typeface="Verdana" panose="020B0604030504040204" pitchFamily="34" charset="0"/>
                <a:ea typeface="Verdana" panose="020B0604030504040204" pitchFamily="34" charset="0"/>
                <a:cs typeface="Verdana" panose="020B0604030504040204" pitchFamily="34" charset="0"/>
              </a:rPr>
              <a:t>TrustZone-M</a:t>
            </a:r>
          </a:p>
        </p:txBody>
      </p:sp>
      <p:sp>
        <p:nvSpPr>
          <p:cNvPr id="24" name="TextBox 23">
            <a:extLst>
              <a:ext uri="{FF2B5EF4-FFF2-40B4-BE49-F238E27FC236}">
                <a16:creationId xmlns:a16="http://schemas.microsoft.com/office/drawing/2014/main" id="{73B0996B-1590-41DC-9EE8-5964822D3C65}"/>
              </a:ext>
            </a:extLst>
          </p:cNvPr>
          <p:cNvSpPr txBox="1"/>
          <p:nvPr/>
        </p:nvSpPr>
        <p:spPr>
          <a:xfrm>
            <a:off x="8097354" y="5150843"/>
            <a:ext cx="2605200" cy="830997"/>
          </a:xfrm>
          <a:prstGeom prst="rect">
            <a:avLst/>
          </a:prstGeom>
          <a:noFill/>
        </p:spPr>
        <p:txBody>
          <a:bodyPr wrap="none" rtlCol="0">
            <a:spAutoFit/>
          </a:bodyPr>
          <a:lstStyle/>
          <a:p>
            <a:r>
              <a:rPr lang="en-GB" sz="1600" dirty="0">
                <a:latin typeface="Verdana" panose="020B0604030504040204" pitchFamily="34" charset="0"/>
                <a:ea typeface="Verdana" panose="020B0604030504040204" pitchFamily="34" charset="0"/>
                <a:cs typeface="Verdana" panose="020B0604030504040204" pitchFamily="34" charset="0"/>
              </a:rPr>
              <a:t>Secure Enclave </a:t>
            </a:r>
          </a:p>
          <a:p>
            <a:r>
              <a:rPr lang="en-GB" sz="1600" dirty="0">
                <a:latin typeface="Verdana" panose="020B0604030504040204" pitchFamily="34" charset="0"/>
                <a:ea typeface="Verdana" panose="020B0604030504040204" pitchFamily="34" charset="0"/>
                <a:cs typeface="Verdana" panose="020B0604030504040204" pitchFamily="34" charset="0"/>
              </a:rPr>
              <a:t>Secured Flash Memory </a:t>
            </a:r>
          </a:p>
          <a:p>
            <a:r>
              <a:rPr lang="en-GB" sz="1600" dirty="0">
                <a:latin typeface="Verdana" panose="020B0604030504040204" pitchFamily="34" charset="0"/>
                <a:ea typeface="Verdana" panose="020B0604030504040204" pitchFamily="34" charset="0"/>
                <a:cs typeface="Verdana" panose="020B0604030504040204" pitchFamily="34" charset="0"/>
              </a:rPr>
              <a:t>Secure OTP Memory</a:t>
            </a:r>
          </a:p>
        </p:txBody>
      </p:sp>
      <p:sp>
        <p:nvSpPr>
          <p:cNvPr id="19" name="TextBox 18">
            <a:extLst>
              <a:ext uri="{FF2B5EF4-FFF2-40B4-BE49-F238E27FC236}">
                <a16:creationId xmlns:a16="http://schemas.microsoft.com/office/drawing/2014/main" id="{BC23500F-2E74-4032-8088-BB04409BF3A3}"/>
              </a:ext>
            </a:extLst>
          </p:cNvPr>
          <p:cNvSpPr txBox="1"/>
          <p:nvPr/>
        </p:nvSpPr>
        <p:spPr>
          <a:xfrm rot="16200000">
            <a:off x="31684" y="2469375"/>
            <a:ext cx="1016625" cy="307777"/>
          </a:xfrm>
          <a:prstGeom prst="rect">
            <a:avLst/>
          </a:prstGeom>
          <a:noFill/>
        </p:spPr>
        <p:txBody>
          <a:bodyPr wrap="none" rtlCol="0">
            <a:spAutoFit/>
          </a:bodyPr>
          <a:lstStyle/>
          <a:p>
            <a:r>
              <a:rPr lang="en-GB" sz="1400" b="1" dirty="0">
                <a:solidFill>
                  <a:schemeClr val="accent2">
                    <a:lumMod val="75000"/>
                  </a:schemeClr>
                </a:solidFill>
                <a:latin typeface="Verdana" panose="020B0604030504040204" pitchFamily="34" charset="0"/>
                <a:ea typeface="Verdana" panose="020B0604030504040204" pitchFamily="34" charset="0"/>
                <a:cs typeface="Verdana" panose="020B0604030504040204" pitchFamily="34" charset="0"/>
              </a:rPr>
              <a:t>Demand</a:t>
            </a:r>
          </a:p>
        </p:txBody>
      </p:sp>
    </p:spTree>
    <p:extLst>
      <p:ext uri="{BB962C8B-B14F-4D97-AF65-F5344CB8AC3E}">
        <p14:creationId xmlns:p14="http://schemas.microsoft.com/office/powerpoint/2010/main" val="1896216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B90DD-43B8-4F91-8C1E-8043DD31833A}"/>
              </a:ext>
            </a:extLst>
          </p:cNvPr>
          <p:cNvSpPr>
            <a:spLocks noGrp="1"/>
          </p:cNvSpPr>
          <p:nvPr>
            <p:ph type="title"/>
          </p:nvPr>
        </p:nvSpPr>
        <p:spPr/>
        <p:txBody>
          <a:bodyPr/>
          <a:lstStyle/>
          <a:p>
            <a:r>
              <a:rPr lang="en-GB" dirty="0"/>
              <a:t>Legacy software development flows also need to evolve</a:t>
            </a:r>
          </a:p>
        </p:txBody>
      </p:sp>
      <p:grpSp>
        <p:nvGrpSpPr>
          <p:cNvPr id="4" name="Group 3">
            <a:extLst>
              <a:ext uri="{FF2B5EF4-FFF2-40B4-BE49-F238E27FC236}">
                <a16:creationId xmlns:a16="http://schemas.microsoft.com/office/drawing/2014/main" id="{FA86A77E-0645-3243-8376-32E154913002}"/>
              </a:ext>
            </a:extLst>
          </p:cNvPr>
          <p:cNvGrpSpPr/>
          <p:nvPr/>
        </p:nvGrpSpPr>
        <p:grpSpPr>
          <a:xfrm>
            <a:off x="1520249" y="2025533"/>
            <a:ext cx="9088994" cy="4164730"/>
            <a:chOff x="1520249" y="2025533"/>
            <a:chExt cx="8480032" cy="3741738"/>
          </a:xfrm>
        </p:grpSpPr>
        <p:sp>
          <p:nvSpPr>
            <p:cNvPr id="44" name="Curved Right Arrow 37">
              <a:extLst>
                <a:ext uri="{FF2B5EF4-FFF2-40B4-BE49-F238E27FC236}">
                  <a16:creationId xmlns:a16="http://schemas.microsoft.com/office/drawing/2014/main" id="{F24D239F-9AC5-42B1-A5C9-D7DD008805B5}"/>
                </a:ext>
              </a:extLst>
            </p:cNvPr>
            <p:cNvSpPr/>
            <p:nvPr/>
          </p:nvSpPr>
          <p:spPr>
            <a:xfrm rot="10800000">
              <a:off x="6949504" y="4260341"/>
              <a:ext cx="617295" cy="816641"/>
            </a:xfrm>
            <a:prstGeom prst="curvedRightArrow">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latin typeface="Arial" panose="020B0604020202020204" pitchFamily="34" charset="0"/>
                <a:cs typeface="Arial" panose="020B0604020202020204" pitchFamily="34" charset="0"/>
              </a:endParaRPr>
            </a:p>
          </p:txBody>
        </p:sp>
        <p:sp>
          <p:nvSpPr>
            <p:cNvPr id="45" name="Arrow: Pentagon 4">
              <a:extLst>
                <a:ext uri="{FF2B5EF4-FFF2-40B4-BE49-F238E27FC236}">
                  <a16:creationId xmlns:a16="http://schemas.microsoft.com/office/drawing/2014/main" id="{6E361F9D-F7A3-4E35-9B6B-A45614451E12}"/>
                </a:ext>
              </a:extLst>
            </p:cNvPr>
            <p:cNvSpPr/>
            <p:nvPr/>
          </p:nvSpPr>
          <p:spPr>
            <a:xfrm>
              <a:off x="2628197" y="2030245"/>
              <a:ext cx="1460874" cy="593775"/>
            </a:xfrm>
            <a:prstGeom prst="homePlate">
              <a:avLst/>
            </a:prstGeom>
            <a:solidFill>
              <a:srgbClr val="0091BD">
                <a:alpha val="6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t>Develop</a:t>
              </a:r>
              <a:br>
                <a:rPr lang="en-GB" sz="1350" dirty="0"/>
              </a:br>
              <a:r>
                <a:rPr lang="en-GB" sz="1350" dirty="0"/>
                <a:t>application</a:t>
              </a:r>
            </a:p>
          </p:txBody>
        </p:sp>
        <p:sp>
          <p:nvSpPr>
            <p:cNvPr id="46" name="Arrow: Chevron 5">
              <a:extLst>
                <a:ext uri="{FF2B5EF4-FFF2-40B4-BE49-F238E27FC236}">
                  <a16:creationId xmlns:a16="http://schemas.microsoft.com/office/drawing/2014/main" id="{3456964F-5EF7-41A6-B770-37EE8A8C0714}"/>
                </a:ext>
              </a:extLst>
            </p:cNvPr>
            <p:cNvSpPr/>
            <p:nvPr/>
          </p:nvSpPr>
          <p:spPr>
            <a:xfrm>
              <a:off x="3872296" y="2030245"/>
              <a:ext cx="1460874" cy="593775"/>
            </a:xfrm>
            <a:prstGeom prst="chevron">
              <a:avLst/>
            </a:prstGeom>
            <a:solidFill>
              <a:srgbClr val="0091BD">
                <a:alpha val="6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solidFill>
                    <a:schemeClr val="bg1"/>
                  </a:solidFill>
                </a:rPr>
                <a:t>Test</a:t>
              </a:r>
            </a:p>
          </p:txBody>
        </p:sp>
        <p:sp>
          <p:nvSpPr>
            <p:cNvPr id="47" name="Arrow: Chevron 46">
              <a:extLst>
                <a:ext uri="{FF2B5EF4-FFF2-40B4-BE49-F238E27FC236}">
                  <a16:creationId xmlns:a16="http://schemas.microsoft.com/office/drawing/2014/main" id="{7447CA45-0B84-4B44-AEFC-1DFF2BE62EEC}"/>
                </a:ext>
              </a:extLst>
            </p:cNvPr>
            <p:cNvSpPr/>
            <p:nvPr/>
          </p:nvSpPr>
          <p:spPr>
            <a:xfrm>
              <a:off x="5113938" y="2025533"/>
              <a:ext cx="1460874" cy="593775"/>
            </a:xfrm>
            <a:prstGeom prst="chevron">
              <a:avLst/>
            </a:prstGeom>
            <a:solidFill>
              <a:srgbClr val="0091BD">
                <a:alpha val="6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solidFill>
                    <a:schemeClr val="bg1"/>
                  </a:solidFill>
                </a:rPr>
                <a:t>Release</a:t>
              </a:r>
            </a:p>
          </p:txBody>
        </p:sp>
        <p:grpSp>
          <p:nvGrpSpPr>
            <p:cNvPr id="48" name="Group 47">
              <a:extLst>
                <a:ext uri="{FF2B5EF4-FFF2-40B4-BE49-F238E27FC236}">
                  <a16:creationId xmlns:a16="http://schemas.microsoft.com/office/drawing/2014/main" id="{51E60CB2-3F90-4960-AEFC-1036977E3C62}"/>
                </a:ext>
              </a:extLst>
            </p:cNvPr>
            <p:cNvGrpSpPr/>
            <p:nvPr/>
          </p:nvGrpSpPr>
          <p:grpSpPr>
            <a:xfrm>
              <a:off x="6741081" y="2025533"/>
              <a:ext cx="2717177" cy="593775"/>
              <a:chOff x="4911415" y="1253183"/>
              <a:chExt cx="2717177" cy="593775"/>
            </a:xfrm>
          </p:grpSpPr>
          <p:grpSp>
            <p:nvGrpSpPr>
              <p:cNvPr id="49" name="Group 48">
                <a:extLst>
                  <a:ext uri="{FF2B5EF4-FFF2-40B4-BE49-F238E27FC236}">
                    <a16:creationId xmlns:a16="http://schemas.microsoft.com/office/drawing/2014/main" id="{405AE1B9-ED29-44D3-9B1C-A85F79EBE4D9}"/>
                  </a:ext>
                </a:extLst>
              </p:cNvPr>
              <p:cNvGrpSpPr/>
              <p:nvPr/>
            </p:nvGrpSpPr>
            <p:grpSpPr>
              <a:xfrm>
                <a:off x="4911415" y="1253183"/>
                <a:ext cx="2717177" cy="593775"/>
                <a:chOff x="6996370" y="1231900"/>
                <a:chExt cx="3622903" cy="791700"/>
              </a:xfrm>
              <a:solidFill>
                <a:schemeClr val="accent5"/>
              </a:solidFill>
              <a:effectLst>
                <a:outerShdw blurRad="50800" dist="38100" dir="2700000" algn="tl" rotWithShape="0">
                  <a:prstClr val="black">
                    <a:alpha val="40000"/>
                  </a:prstClr>
                </a:outerShdw>
              </a:effectLst>
            </p:grpSpPr>
            <p:sp>
              <p:nvSpPr>
                <p:cNvPr id="51" name="Arrow: Chevron 14">
                  <a:extLst>
                    <a:ext uri="{FF2B5EF4-FFF2-40B4-BE49-F238E27FC236}">
                      <a16:creationId xmlns:a16="http://schemas.microsoft.com/office/drawing/2014/main" id="{7CEB3C6B-6E24-4F6A-A1BA-4DBAC56AAE7C}"/>
                    </a:ext>
                  </a:extLst>
                </p:cNvPr>
                <p:cNvSpPr/>
                <p:nvPr/>
              </p:nvSpPr>
              <p:spPr>
                <a:xfrm>
                  <a:off x="8671441" y="1231900"/>
                  <a:ext cx="1947832" cy="791700"/>
                </a:xfrm>
                <a:prstGeom prst="chevron">
                  <a:avLst/>
                </a:prstGeom>
                <a:solidFill>
                  <a:srgbClr val="0091B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solidFill>
                        <a:schemeClr val="bg1"/>
                      </a:solidFill>
                    </a:rPr>
                    <a:t>Manage</a:t>
                  </a:r>
                </a:p>
              </p:txBody>
            </p:sp>
            <p:sp>
              <p:nvSpPr>
                <p:cNvPr id="52" name="Arrow: Chevron 13">
                  <a:extLst>
                    <a:ext uri="{FF2B5EF4-FFF2-40B4-BE49-F238E27FC236}">
                      <a16:creationId xmlns:a16="http://schemas.microsoft.com/office/drawing/2014/main" id="{8BF62D04-D635-4FA0-85F7-74E8B3403D9C}"/>
                    </a:ext>
                  </a:extLst>
                </p:cNvPr>
                <p:cNvSpPr/>
                <p:nvPr/>
              </p:nvSpPr>
              <p:spPr>
                <a:xfrm>
                  <a:off x="6996370" y="1231900"/>
                  <a:ext cx="1947832" cy="791700"/>
                </a:xfrm>
                <a:prstGeom prst="chevron">
                  <a:avLst/>
                </a:prstGeom>
                <a:solidFill>
                  <a:srgbClr val="0091B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solidFill>
                      <a:schemeClr val="bg1"/>
                    </a:solidFill>
                  </a:endParaRPr>
                </a:p>
              </p:txBody>
            </p:sp>
          </p:grpSp>
          <p:sp>
            <p:nvSpPr>
              <p:cNvPr id="50" name="TextBox 49">
                <a:extLst>
                  <a:ext uri="{FF2B5EF4-FFF2-40B4-BE49-F238E27FC236}">
                    <a16:creationId xmlns:a16="http://schemas.microsoft.com/office/drawing/2014/main" id="{888A57D6-4385-4EF6-B1A4-85D3EEEA4087}"/>
                  </a:ext>
                </a:extLst>
              </p:cNvPr>
              <p:cNvSpPr txBox="1"/>
              <p:nvPr/>
            </p:nvSpPr>
            <p:spPr>
              <a:xfrm>
                <a:off x="5138513" y="1399701"/>
                <a:ext cx="1146468" cy="300082"/>
              </a:xfrm>
              <a:prstGeom prst="rect">
                <a:avLst/>
              </a:prstGeom>
              <a:noFill/>
            </p:spPr>
            <p:txBody>
              <a:bodyPr wrap="none" rtlCol="0">
                <a:spAutoFit/>
              </a:bodyPr>
              <a:lstStyle/>
              <a:p>
                <a:r>
                  <a:rPr lang="en-GB" sz="1350" dirty="0">
                    <a:solidFill>
                      <a:schemeClr val="bg1"/>
                    </a:solidFill>
                  </a:rPr>
                  <a:t>Manufacture</a:t>
                </a:r>
              </a:p>
            </p:txBody>
          </p:sp>
        </p:grpSp>
        <p:sp>
          <p:nvSpPr>
            <p:cNvPr id="53" name="Rectangle 52">
              <a:extLst>
                <a:ext uri="{FF2B5EF4-FFF2-40B4-BE49-F238E27FC236}">
                  <a16:creationId xmlns:a16="http://schemas.microsoft.com/office/drawing/2014/main" id="{40978BA2-E5E6-4235-B591-33C34FD24F43}"/>
                </a:ext>
              </a:extLst>
            </p:cNvPr>
            <p:cNvSpPr/>
            <p:nvPr/>
          </p:nvSpPr>
          <p:spPr>
            <a:xfrm>
              <a:off x="5757884" y="2605794"/>
              <a:ext cx="2086202" cy="81912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sv-SE" sz="1050" dirty="0">
                <a:solidFill>
                  <a:schemeClr val="tx1"/>
                </a:solidFill>
                <a:latin typeface="Arial" panose="020B0604020202020204" pitchFamily="34" charset="0"/>
                <a:cs typeface="Arial" panose="020B0604020202020204" pitchFamily="34" charset="0"/>
              </a:endParaRPr>
            </a:p>
          </p:txBody>
        </p:sp>
        <p:sp>
          <p:nvSpPr>
            <p:cNvPr id="54" name="Arrow: Striped Right 51">
              <a:extLst>
                <a:ext uri="{FF2B5EF4-FFF2-40B4-BE49-F238E27FC236}">
                  <a16:creationId xmlns:a16="http://schemas.microsoft.com/office/drawing/2014/main" id="{A5FD2513-F408-4E01-899D-E65EFBD2E693}"/>
                </a:ext>
              </a:extLst>
            </p:cNvPr>
            <p:cNvSpPr/>
            <p:nvPr/>
          </p:nvSpPr>
          <p:spPr>
            <a:xfrm>
              <a:off x="5054442" y="3745361"/>
              <a:ext cx="540366" cy="593775"/>
            </a:xfrm>
            <a:prstGeom prst="stripedRightArrow">
              <a:avLst/>
            </a:prstGeom>
            <a:solidFill>
              <a:srgbClr val="008D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5" name="Rectangle 54">
              <a:extLst>
                <a:ext uri="{FF2B5EF4-FFF2-40B4-BE49-F238E27FC236}">
                  <a16:creationId xmlns:a16="http://schemas.microsoft.com/office/drawing/2014/main" id="{83F30C9F-9D8F-46D9-88F1-CC24249B6737}"/>
                </a:ext>
              </a:extLst>
            </p:cNvPr>
            <p:cNvSpPr/>
            <p:nvPr/>
          </p:nvSpPr>
          <p:spPr>
            <a:xfrm>
              <a:off x="5289895" y="2888319"/>
              <a:ext cx="2559090" cy="50485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sv-SE" sz="1400" b="1" dirty="0">
                  <a:solidFill>
                    <a:schemeClr val="tx1"/>
                  </a:solidFill>
                  <a:latin typeface="Arial" panose="020B0604020202020204" pitchFamily="34" charset="0"/>
                  <a:cs typeface="Arial" panose="020B0604020202020204" pitchFamily="34" charset="0"/>
                </a:rPr>
                <a:t>Build and debug the application</a:t>
              </a:r>
            </a:p>
          </p:txBody>
        </p:sp>
        <p:sp>
          <p:nvSpPr>
            <p:cNvPr id="56" name="Rectangle 55">
              <a:extLst>
                <a:ext uri="{FF2B5EF4-FFF2-40B4-BE49-F238E27FC236}">
                  <a16:creationId xmlns:a16="http://schemas.microsoft.com/office/drawing/2014/main" id="{3EFD85CD-C085-4BD9-88ED-14E8D15F0631}"/>
                </a:ext>
              </a:extLst>
            </p:cNvPr>
            <p:cNvSpPr/>
            <p:nvPr/>
          </p:nvSpPr>
          <p:spPr>
            <a:xfrm>
              <a:off x="1520249" y="2971500"/>
              <a:ext cx="3761977" cy="58206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sv-SE" sz="1400" b="1" dirty="0">
                  <a:solidFill>
                    <a:schemeClr val="tx1"/>
                  </a:solidFill>
                  <a:latin typeface="Arial" panose="020B0604020202020204" pitchFamily="34" charset="0"/>
                  <a:cs typeface="Arial" panose="020B0604020202020204" pitchFamily="34" charset="0"/>
                </a:rPr>
                <a:t>Design and develop the application code</a:t>
              </a:r>
            </a:p>
          </p:txBody>
        </p:sp>
        <p:sp>
          <p:nvSpPr>
            <p:cNvPr id="57" name="Arrow: Striped Right 51">
              <a:extLst>
                <a:ext uri="{FF2B5EF4-FFF2-40B4-BE49-F238E27FC236}">
                  <a16:creationId xmlns:a16="http://schemas.microsoft.com/office/drawing/2014/main" id="{C7B22993-AFAA-4051-A8F0-C463750A6A36}"/>
                </a:ext>
              </a:extLst>
            </p:cNvPr>
            <p:cNvSpPr/>
            <p:nvPr/>
          </p:nvSpPr>
          <p:spPr>
            <a:xfrm>
              <a:off x="7930936" y="3745361"/>
              <a:ext cx="540366" cy="593775"/>
            </a:xfrm>
            <a:prstGeom prst="stripedRightArrow">
              <a:avLst/>
            </a:prstGeom>
            <a:solidFill>
              <a:srgbClr val="008D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nvGrpSpPr>
            <p:cNvPr id="58" name="Group 57">
              <a:extLst>
                <a:ext uri="{FF2B5EF4-FFF2-40B4-BE49-F238E27FC236}">
                  <a16:creationId xmlns:a16="http://schemas.microsoft.com/office/drawing/2014/main" id="{529AF239-D24A-4DC3-86F0-D89CF8B9800E}"/>
                </a:ext>
              </a:extLst>
            </p:cNvPr>
            <p:cNvGrpSpPr/>
            <p:nvPr/>
          </p:nvGrpSpPr>
          <p:grpSpPr>
            <a:xfrm>
              <a:off x="8739294" y="3508172"/>
              <a:ext cx="1002889" cy="796412"/>
              <a:chOff x="9076336" y="3313884"/>
              <a:chExt cx="1231633" cy="978060"/>
            </a:xfrm>
          </p:grpSpPr>
          <p:sp>
            <p:nvSpPr>
              <p:cNvPr id="59" name="Rectangle 58">
                <a:extLst>
                  <a:ext uri="{FF2B5EF4-FFF2-40B4-BE49-F238E27FC236}">
                    <a16:creationId xmlns:a16="http://schemas.microsoft.com/office/drawing/2014/main" id="{31AD6199-D974-4673-A113-8083D30256F6}"/>
                  </a:ext>
                </a:extLst>
              </p:cNvPr>
              <p:cNvSpPr/>
              <p:nvPr/>
            </p:nvSpPr>
            <p:spPr>
              <a:xfrm>
                <a:off x="9076336" y="3471820"/>
                <a:ext cx="698741" cy="820124"/>
              </a:xfrm>
              <a:prstGeom prst="rect">
                <a:avLst/>
              </a:prstGeom>
              <a:solidFill>
                <a:schemeClr val="tx1"/>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sv-SE" sz="375" dirty="0">
                    <a:solidFill>
                      <a:schemeClr val="bg1"/>
                    </a:solidFill>
                    <a:latin typeface="Courier New" panose="02070309020205020404" pitchFamily="49" charset="0"/>
                    <a:cs typeface="Courier New" panose="02070309020205020404" pitchFamily="49" charset="0"/>
                  </a:rPr>
                  <a:t>010101111011101010101010010101110101010100000110101010101010101010101001010101010100101111110000011010111101001111010100100010111101001111011011</a:t>
                </a:r>
              </a:p>
              <a:p>
                <a:pPr algn="ctr"/>
                <a:r>
                  <a:rPr lang="sv-SE" sz="375" dirty="0">
                    <a:solidFill>
                      <a:schemeClr val="bg1"/>
                    </a:solidFill>
                    <a:latin typeface="Courier New" panose="02070309020205020404" pitchFamily="49" charset="0"/>
                    <a:cs typeface="Courier New" panose="02070309020205020404" pitchFamily="49" charset="0"/>
                  </a:rPr>
                  <a:t>00101111010010010111100101110011100</a:t>
                </a:r>
              </a:p>
            </p:txBody>
          </p:sp>
          <p:sp>
            <p:nvSpPr>
              <p:cNvPr id="60" name="Rectangle 59">
                <a:extLst>
                  <a:ext uri="{FF2B5EF4-FFF2-40B4-BE49-F238E27FC236}">
                    <a16:creationId xmlns:a16="http://schemas.microsoft.com/office/drawing/2014/main" id="{FABACEB5-1669-4F98-9837-B64FB9D7FC23}"/>
                  </a:ext>
                </a:extLst>
              </p:cNvPr>
              <p:cNvSpPr/>
              <p:nvPr/>
            </p:nvSpPr>
            <p:spPr>
              <a:xfrm>
                <a:off x="9444466" y="3313884"/>
                <a:ext cx="736718" cy="575173"/>
              </a:xfrm>
              <a:prstGeom prst="rect">
                <a:avLst/>
              </a:prstGeom>
              <a:solidFill>
                <a:schemeClr val="tx1"/>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sv-SE" sz="375" dirty="0">
                    <a:solidFill>
                      <a:schemeClr val="bg1"/>
                    </a:solidFill>
                    <a:latin typeface="Courier New" panose="02070309020205020404" pitchFamily="49" charset="0"/>
                    <a:cs typeface="Courier New" panose="02070309020205020404" pitchFamily="49" charset="0"/>
                  </a:rPr>
                  <a:t>11111001001010101010101001010011001010101010101010101000101011111001010111010111100101010101010010010100001111010011110101001000101111010011110011110101</a:t>
                </a:r>
              </a:p>
              <a:p>
                <a:pPr algn="ctr"/>
                <a:r>
                  <a:rPr lang="sv-SE" sz="375" dirty="0">
                    <a:solidFill>
                      <a:schemeClr val="bg1"/>
                    </a:solidFill>
                    <a:latin typeface="Courier New" panose="02070309020205020404" pitchFamily="49" charset="0"/>
                    <a:cs typeface="Courier New" panose="02070309020205020404" pitchFamily="49" charset="0"/>
                  </a:rPr>
                  <a:t>0010111100</a:t>
                </a:r>
              </a:p>
            </p:txBody>
          </p:sp>
          <p:sp>
            <p:nvSpPr>
              <p:cNvPr id="61" name="Rectangle 60">
                <a:extLst>
                  <a:ext uri="{FF2B5EF4-FFF2-40B4-BE49-F238E27FC236}">
                    <a16:creationId xmlns:a16="http://schemas.microsoft.com/office/drawing/2014/main" id="{801B193F-BFE5-46CB-BF0D-15C80C4CD753}"/>
                  </a:ext>
                </a:extLst>
              </p:cNvPr>
              <p:cNvSpPr/>
              <p:nvPr/>
            </p:nvSpPr>
            <p:spPr>
              <a:xfrm>
                <a:off x="9604282" y="3701758"/>
                <a:ext cx="703687" cy="508681"/>
              </a:xfrm>
              <a:prstGeom prst="rect">
                <a:avLst/>
              </a:prstGeom>
              <a:solidFill>
                <a:schemeClr val="tx1"/>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sv-SE" sz="375" dirty="0">
                    <a:solidFill>
                      <a:schemeClr val="bg1"/>
                    </a:solidFill>
                    <a:latin typeface="Courier New" panose="02070309020205020404" pitchFamily="49" charset="0"/>
                    <a:cs typeface="Courier New" panose="02070309020205020404" pitchFamily="49" charset="0"/>
                  </a:rPr>
                  <a:t>11010100101010111100100111001010000010010010110000101000101000101001011</a:t>
                </a:r>
              </a:p>
              <a:p>
                <a:pPr algn="ctr"/>
                <a:r>
                  <a:rPr lang="sv-SE" sz="375" dirty="0">
                    <a:solidFill>
                      <a:schemeClr val="bg1"/>
                    </a:solidFill>
                    <a:latin typeface="Courier New" panose="02070309020205020404" pitchFamily="49" charset="0"/>
                    <a:cs typeface="Courier New" panose="02070309020205020404" pitchFamily="49" charset="0"/>
                  </a:rPr>
                  <a:t>001011110100111101</a:t>
                </a:r>
              </a:p>
              <a:p>
                <a:pPr algn="ctr"/>
                <a:r>
                  <a:rPr lang="sv-SE" sz="375" dirty="0">
                    <a:solidFill>
                      <a:schemeClr val="bg1"/>
                    </a:solidFill>
                    <a:latin typeface="Courier New" panose="02070309020205020404" pitchFamily="49" charset="0"/>
                    <a:cs typeface="Courier New" panose="02070309020205020404" pitchFamily="49" charset="0"/>
                  </a:rPr>
                  <a:t>001011110000001110101100001010101111</a:t>
                </a:r>
              </a:p>
            </p:txBody>
          </p:sp>
        </p:grpSp>
        <p:sp>
          <p:nvSpPr>
            <p:cNvPr id="62" name="Rectangle 61">
              <a:extLst>
                <a:ext uri="{FF2B5EF4-FFF2-40B4-BE49-F238E27FC236}">
                  <a16:creationId xmlns:a16="http://schemas.microsoft.com/office/drawing/2014/main" id="{0B16405D-9B90-495E-A315-90C318CD0A82}"/>
                </a:ext>
              </a:extLst>
            </p:cNvPr>
            <p:cNvSpPr/>
            <p:nvPr/>
          </p:nvSpPr>
          <p:spPr>
            <a:xfrm>
              <a:off x="8333714" y="2957007"/>
              <a:ext cx="1666567" cy="702648"/>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sv-SE" sz="1400" b="1" dirty="0">
                  <a:solidFill>
                    <a:schemeClr val="tx1"/>
                  </a:solidFill>
                  <a:latin typeface="Arial" panose="020B0604020202020204" pitchFamily="34" charset="0"/>
                  <a:cs typeface="Arial" panose="020B0604020202020204" pitchFamily="34" charset="0"/>
                </a:rPr>
                <a:t>Release image to manufacturing</a:t>
              </a:r>
            </a:p>
          </p:txBody>
        </p:sp>
        <p:pic>
          <p:nvPicPr>
            <p:cNvPr id="63" name="Picture 62">
              <a:extLst>
                <a:ext uri="{FF2B5EF4-FFF2-40B4-BE49-F238E27FC236}">
                  <a16:creationId xmlns:a16="http://schemas.microsoft.com/office/drawing/2014/main" id="{A94E217F-DD78-47EC-BE27-4A7C580329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3120" y="3415651"/>
              <a:ext cx="2865223" cy="1530492"/>
            </a:xfrm>
            <a:prstGeom prst="rect">
              <a:avLst/>
            </a:prstGeom>
            <a:ln>
              <a:noFill/>
            </a:ln>
            <a:effectLst>
              <a:outerShdw blurRad="292100" dist="139700" dir="2700000" algn="tl" rotWithShape="0">
                <a:srgbClr val="333333">
                  <a:alpha val="65000"/>
                </a:srgbClr>
              </a:outerShdw>
            </a:effectLst>
          </p:spPr>
        </p:pic>
        <p:pic>
          <p:nvPicPr>
            <p:cNvPr id="64" name="Picture 2" descr="Q:\Marketing\Corporate Marketing\Corporate PPTs\Embedded World 2017\IDE_final.jpg">
              <a:extLst>
                <a:ext uri="{FF2B5EF4-FFF2-40B4-BE49-F238E27FC236}">
                  <a16:creationId xmlns:a16="http://schemas.microsoft.com/office/drawing/2014/main" id="{75E01523-B59B-4A51-88EB-89B3598D2D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89658" y="3449182"/>
              <a:ext cx="1759418" cy="6952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5" name="Picture 3" descr="Q:\Marketing\Corporate Marketing\Web\Web 2015 images\Måns high-res C-STAT C-RUN\CRUNcircle.png">
              <a:extLst>
                <a:ext uri="{FF2B5EF4-FFF2-40B4-BE49-F238E27FC236}">
                  <a16:creationId xmlns:a16="http://schemas.microsoft.com/office/drawing/2014/main" id="{75050D22-4088-46C3-8269-70BDBF85F02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35277" y="4197699"/>
              <a:ext cx="999531" cy="1050789"/>
            </a:xfrm>
            <a:prstGeom prst="rect">
              <a:avLst/>
            </a:prstGeom>
            <a:noFill/>
            <a:extLst>
              <a:ext uri="{909E8E84-426E-40DD-AFC4-6F175D3DCCD1}">
                <a14:hiddenFill xmlns:a14="http://schemas.microsoft.com/office/drawing/2010/main">
                  <a:solidFill>
                    <a:srgbClr val="FFFFFF"/>
                  </a:solidFill>
                </a14:hiddenFill>
              </a:ext>
            </a:extLst>
          </p:spPr>
        </p:pic>
        <p:sp>
          <p:nvSpPr>
            <p:cNvPr id="66" name="Curved Right Arrow 38">
              <a:extLst>
                <a:ext uri="{FF2B5EF4-FFF2-40B4-BE49-F238E27FC236}">
                  <a16:creationId xmlns:a16="http://schemas.microsoft.com/office/drawing/2014/main" id="{99ED362F-B972-43E1-9118-7DF3532CD836}"/>
                </a:ext>
              </a:extLst>
            </p:cNvPr>
            <p:cNvSpPr/>
            <p:nvPr/>
          </p:nvSpPr>
          <p:spPr>
            <a:xfrm rot="21436005">
              <a:off x="5759799" y="4316875"/>
              <a:ext cx="617295" cy="816641"/>
            </a:xfrm>
            <a:prstGeom prst="curvedRightArrow">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latin typeface="Arial" panose="020B0604020202020204" pitchFamily="34" charset="0"/>
                <a:cs typeface="Arial" panose="020B0604020202020204" pitchFamily="34" charset="0"/>
              </a:endParaRPr>
            </a:p>
          </p:txBody>
        </p:sp>
        <p:sp>
          <p:nvSpPr>
            <p:cNvPr id="67" name="Rectangle 66">
              <a:extLst>
                <a:ext uri="{FF2B5EF4-FFF2-40B4-BE49-F238E27FC236}">
                  <a16:creationId xmlns:a16="http://schemas.microsoft.com/office/drawing/2014/main" id="{0C8DF7AF-663D-4F5F-885C-146A9EB5ECE0}"/>
                </a:ext>
              </a:extLst>
            </p:cNvPr>
            <p:cNvSpPr/>
            <p:nvPr/>
          </p:nvSpPr>
          <p:spPr>
            <a:xfrm>
              <a:off x="5421974" y="5262421"/>
              <a:ext cx="2559090" cy="50485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sv-SE" sz="1400" dirty="0">
                  <a:solidFill>
                    <a:schemeClr val="tx1"/>
                  </a:solidFill>
                  <a:latin typeface="Arial" panose="020B0604020202020204" pitchFamily="34" charset="0"/>
                  <a:cs typeface="Arial" panose="020B0604020202020204" pitchFamily="34" charset="0"/>
                </a:rPr>
                <a:t>Find and investigate runtime errors</a:t>
              </a:r>
            </a:p>
          </p:txBody>
        </p:sp>
        <p:sp>
          <p:nvSpPr>
            <p:cNvPr id="68" name="Rectangle 67">
              <a:extLst>
                <a:ext uri="{FF2B5EF4-FFF2-40B4-BE49-F238E27FC236}">
                  <a16:creationId xmlns:a16="http://schemas.microsoft.com/office/drawing/2014/main" id="{A1740C73-1646-4718-AD7F-6C0648477814}"/>
                </a:ext>
              </a:extLst>
            </p:cNvPr>
            <p:cNvSpPr/>
            <p:nvPr/>
          </p:nvSpPr>
          <p:spPr>
            <a:xfrm>
              <a:off x="2167494" y="5232924"/>
              <a:ext cx="2559090" cy="50485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sv-SE" sz="1400" dirty="0">
                  <a:solidFill>
                    <a:schemeClr val="tx1"/>
                  </a:solidFill>
                  <a:latin typeface="Arial" panose="020B0604020202020204" pitchFamily="34" charset="0"/>
                  <a:cs typeface="Arial" panose="020B0604020202020204" pitchFamily="34" charset="0"/>
                </a:rPr>
                <a:t>Review issues using static code analysis</a:t>
              </a:r>
            </a:p>
          </p:txBody>
        </p:sp>
        <p:pic>
          <p:nvPicPr>
            <p:cNvPr id="69" name="Picture 16" descr="Image result for iar ijet">
              <a:extLst>
                <a:ext uri="{FF2B5EF4-FFF2-40B4-BE49-F238E27FC236}">
                  <a16:creationId xmlns:a16="http://schemas.microsoft.com/office/drawing/2014/main" id="{6319324C-3A91-46B2-BFAA-E17152B202C9}"/>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rot="20818877">
              <a:off x="5582623" y="3739936"/>
              <a:ext cx="663646" cy="54689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491491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B90DD-43B8-4F91-8C1E-8043DD31833A}"/>
              </a:ext>
            </a:extLst>
          </p:cNvPr>
          <p:cNvSpPr>
            <a:spLocks noGrp="1"/>
          </p:cNvSpPr>
          <p:nvPr>
            <p:ph type="title"/>
          </p:nvPr>
        </p:nvSpPr>
        <p:spPr/>
        <p:txBody>
          <a:bodyPr/>
          <a:lstStyle/>
          <a:p>
            <a:r>
              <a:rPr lang="en-GB" dirty="0"/>
              <a:t>Security Centric Development Flow</a:t>
            </a:r>
          </a:p>
        </p:txBody>
      </p:sp>
      <p:sp>
        <p:nvSpPr>
          <p:cNvPr id="3" name="Footer Placeholder 2">
            <a:extLst>
              <a:ext uri="{FF2B5EF4-FFF2-40B4-BE49-F238E27FC236}">
                <a16:creationId xmlns:a16="http://schemas.microsoft.com/office/drawing/2014/main" id="{B75891C2-B9F3-425D-A6B3-39E58A8FCF39}"/>
              </a:ext>
            </a:extLst>
          </p:cNvPr>
          <p:cNvSpPr>
            <a:spLocks noGrp="1"/>
          </p:cNvSpPr>
          <p:nvPr>
            <p:ph type="ftr" sz="quarter" idx="11"/>
          </p:nvPr>
        </p:nvSpPr>
        <p:spPr/>
        <p:txBody>
          <a:bodyPr/>
          <a:lstStyle/>
          <a:p>
            <a:endParaRPr lang="en-US" dirty="0"/>
          </a:p>
        </p:txBody>
      </p:sp>
      <p:pic>
        <p:nvPicPr>
          <p:cNvPr id="45" name="Picture 44">
            <a:extLst>
              <a:ext uri="{FF2B5EF4-FFF2-40B4-BE49-F238E27FC236}">
                <a16:creationId xmlns:a16="http://schemas.microsoft.com/office/drawing/2014/main" id="{40975595-6F08-44F8-B573-8D093FF1D09B}"/>
              </a:ext>
            </a:extLst>
          </p:cNvPr>
          <p:cNvPicPr>
            <a:picLocks noChangeAspect="1"/>
          </p:cNvPicPr>
          <p:nvPr/>
        </p:nvPicPr>
        <p:blipFill>
          <a:blip r:embed="rId3"/>
          <a:stretch>
            <a:fillRect/>
          </a:stretch>
        </p:blipFill>
        <p:spPr>
          <a:xfrm>
            <a:off x="203460" y="2027104"/>
            <a:ext cx="11569439" cy="3431613"/>
          </a:xfrm>
          <a:prstGeom prst="rect">
            <a:avLst/>
          </a:prstGeom>
        </p:spPr>
      </p:pic>
    </p:spTree>
    <p:extLst>
      <p:ext uri="{BB962C8B-B14F-4D97-AF65-F5344CB8AC3E}">
        <p14:creationId xmlns:p14="http://schemas.microsoft.com/office/powerpoint/2010/main" val="38222118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37447-6619-42B8-8B68-155CB7C7FE5A}"/>
              </a:ext>
            </a:extLst>
          </p:cNvPr>
          <p:cNvSpPr>
            <a:spLocks noGrp="1"/>
          </p:cNvSpPr>
          <p:nvPr>
            <p:ph type="title"/>
          </p:nvPr>
        </p:nvSpPr>
        <p:spPr/>
        <p:txBody>
          <a:bodyPr/>
          <a:lstStyle/>
          <a:p>
            <a:r>
              <a:rPr lang="en-GB" dirty="0"/>
              <a:t>Organizational Based Security Contexts</a:t>
            </a:r>
            <a:endParaRPr lang="en-US" dirty="0"/>
          </a:p>
        </p:txBody>
      </p:sp>
      <p:sp>
        <p:nvSpPr>
          <p:cNvPr id="16" name="Content Placeholder 15">
            <a:extLst>
              <a:ext uri="{FF2B5EF4-FFF2-40B4-BE49-F238E27FC236}">
                <a16:creationId xmlns:a16="http://schemas.microsoft.com/office/drawing/2014/main" id="{AF8BE33D-D4DD-4822-9914-8F3941CB75EC}"/>
              </a:ext>
            </a:extLst>
          </p:cNvPr>
          <p:cNvSpPr>
            <a:spLocks noGrp="1"/>
          </p:cNvSpPr>
          <p:nvPr>
            <p:ph idx="1"/>
          </p:nvPr>
        </p:nvSpPr>
        <p:spPr>
          <a:xfrm>
            <a:off x="456287" y="1336533"/>
            <a:ext cx="8145624" cy="4086426"/>
          </a:xfrm>
        </p:spPr>
        <p:txBody>
          <a:bodyPr/>
          <a:lstStyle/>
          <a:p>
            <a:pPr marL="342900" indent="-342900">
              <a:buFont typeface="Wingdings" panose="05000000000000000000" pitchFamily="2" charset="2"/>
              <a:buChar char="§"/>
            </a:pPr>
            <a:r>
              <a:rPr lang="en-US" dirty="0">
                <a:solidFill>
                  <a:schemeClr val="tx1"/>
                </a:solidFill>
              </a:rPr>
              <a:t>Widespread acceptance in the industry that for IoT devices to be secure, </a:t>
            </a:r>
            <a:r>
              <a:rPr lang="en-US" b="1" dirty="0">
                <a:solidFill>
                  <a:schemeClr val="tx1"/>
                </a:solidFill>
              </a:rPr>
              <a:t>each and every</a:t>
            </a:r>
            <a:r>
              <a:rPr lang="en-US" dirty="0">
                <a:solidFill>
                  <a:schemeClr val="tx1"/>
                </a:solidFill>
              </a:rPr>
              <a:t> device needs a truly </a:t>
            </a:r>
            <a:r>
              <a:rPr lang="en-US" dirty="0">
                <a:solidFill>
                  <a:srgbClr val="FF0000"/>
                </a:solidFill>
              </a:rPr>
              <a:t>unique identity</a:t>
            </a:r>
            <a:endParaRPr lang="en-GB" dirty="0">
              <a:solidFill>
                <a:srgbClr val="FF0000"/>
              </a:solidFill>
            </a:endParaRPr>
          </a:p>
          <a:p>
            <a:pPr marL="741363" lvl="1" indent="-342900">
              <a:buFont typeface="Wingdings" panose="05000000000000000000" pitchFamily="2" charset="2"/>
              <a:buChar char="§"/>
            </a:pPr>
            <a:r>
              <a:rPr lang="en-GB" dirty="0">
                <a:solidFill>
                  <a:schemeClr val="tx1"/>
                </a:solidFill>
              </a:rPr>
              <a:t>Transition from simple ID and passwords to x.509 PKI solutions – even for simplest of devices</a:t>
            </a:r>
            <a:endParaRPr lang="en-GB" sz="800" dirty="0">
              <a:solidFill>
                <a:schemeClr val="tx1"/>
              </a:solidFill>
            </a:endParaRPr>
          </a:p>
          <a:p>
            <a:pPr marL="342900" indent="-342900">
              <a:buFont typeface="Wingdings" panose="05000000000000000000" pitchFamily="2" charset="2"/>
              <a:buChar char="§"/>
            </a:pPr>
            <a:r>
              <a:rPr lang="en-GB" dirty="0">
                <a:solidFill>
                  <a:schemeClr val="tx1"/>
                </a:solidFill>
              </a:rPr>
              <a:t>Secure immutable boot process leveraging SoC hardware security features</a:t>
            </a:r>
            <a:endParaRPr lang="en-GB" dirty="0">
              <a:solidFill>
                <a:prstClr val="black"/>
              </a:solidFill>
              <a:latin typeface="Calibri" panose="020F0502020204030204" pitchFamily="34" charset="0"/>
              <a:ea typeface="Verdana" panose="020B0604030504040204" pitchFamily="34" charset="0"/>
              <a:cs typeface="Calibri" panose="020F0502020204030204" pitchFamily="34" charset="0"/>
            </a:endParaRPr>
          </a:p>
          <a:p>
            <a:pPr marL="741363" lvl="1" indent="-230400" eaLnBrk="1" fontAlgn="auto" hangingPunct="1">
              <a:lnSpc>
                <a:spcPct val="100000"/>
              </a:lnSpc>
              <a:spcBef>
                <a:spcPts val="0"/>
              </a:spcBef>
              <a:spcAft>
                <a:spcPts val="600"/>
              </a:spcAft>
              <a:buClr>
                <a:srgbClr val="008DA3"/>
              </a:buClr>
              <a:buFont typeface="Wingdings" panose="05000000000000000000" pitchFamily="2" charset="2"/>
              <a:buChar char="§"/>
              <a:defRPr/>
            </a:pPr>
            <a:r>
              <a:rPr lang="en-GB" dirty="0">
                <a:solidFill>
                  <a:prstClr val="black"/>
                </a:solidFill>
                <a:latin typeface="Calibri" panose="020F0502020204030204" pitchFamily="34" charset="0"/>
                <a:ea typeface="Verdana" panose="020B0604030504040204" pitchFamily="34" charset="0"/>
                <a:cs typeface="Calibri" panose="020F0502020204030204" pitchFamily="34" charset="0"/>
              </a:rPr>
              <a:t>Integrity &amp; authentications checks on the system firmware, RTOS and apps</a:t>
            </a:r>
          </a:p>
          <a:p>
            <a:pPr marL="741363" lvl="1" indent="-230400" eaLnBrk="1" fontAlgn="auto" hangingPunct="1">
              <a:lnSpc>
                <a:spcPct val="100000"/>
              </a:lnSpc>
              <a:spcBef>
                <a:spcPts val="0"/>
              </a:spcBef>
              <a:spcAft>
                <a:spcPts val="600"/>
              </a:spcAft>
              <a:buClr>
                <a:srgbClr val="008DA3"/>
              </a:buClr>
              <a:buFont typeface="Wingdings" panose="05000000000000000000" pitchFamily="2" charset="2"/>
              <a:buChar char="§"/>
              <a:defRPr/>
            </a:pPr>
            <a:r>
              <a:rPr lang="en-GB" dirty="0">
                <a:solidFill>
                  <a:prstClr val="black"/>
                </a:solidFill>
                <a:latin typeface="Calibri" panose="020F0502020204030204" pitchFamily="34" charset="0"/>
                <a:ea typeface="Verdana" panose="020B0604030504040204" pitchFamily="34" charset="0"/>
                <a:cs typeface="Calibri" panose="020F0502020204030204" pitchFamily="34" charset="0"/>
              </a:rPr>
              <a:t>Prevent fraudulent software from execution</a:t>
            </a:r>
          </a:p>
          <a:p>
            <a:pPr marL="741363" lvl="1" indent="-230400" eaLnBrk="1" fontAlgn="auto" hangingPunct="1">
              <a:lnSpc>
                <a:spcPct val="100000"/>
              </a:lnSpc>
              <a:spcBef>
                <a:spcPts val="0"/>
              </a:spcBef>
              <a:spcAft>
                <a:spcPts val="600"/>
              </a:spcAft>
              <a:buClr>
                <a:srgbClr val="008DA3"/>
              </a:buClr>
              <a:buFont typeface="Wingdings" panose="05000000000000000000" pitchFamily="2" charset="2"/>
              <a:buChar char="§"/>
              <a:defRPr/>
            </a:pPr>
            <a:r>
              <a:rPr lang="en-GB" dirty="0">
                <a:solidFill>
                  <a:prstClr val="black"/>
                </a:solidFill>
                <a:latin typeface="Calibri" panose="020F0502020204030204" pitchFamily="34" charset="0"/>
                <a:ea typeface="Verdana" panose="020B0604030504040204" pitchFamily="34" charset="0"/>
                <a:cs typeface="Calibri" panose="020F0502020204030204" pitchFamily="34" charset="0"/>
              </a:rPr>
              <a:t>Protect confidentiality of the firmware </a:t>
            </a:r>
          </a:p>
          <a:p>
            <a:pPr marL="741363" lvl="1" indent="-230400" eaLnBrk="1" fontAlgn="auto" hangingPunct="1">
              <a:lnSpc>
                <a:spcPct val="100000"/>
              </a:lnSpc>
              <a:spcBef>
                <a:spcPts val="0"/>
              </a:spcBef>
              <a:spcAft>
                <a:spcPts val="600"/>
              </a:spcAft>
              <a:buClr>
                <a:srgbClr val="008DA3"/>
              </a:buClr>
              <a:buFont typeface="Wingdings" panose="05000000000000000000" pitchFamily="2" charset="2"/>
              <a:buChar char="§"/>
              <a:defRPr/>
            </a:pPr>
            <a:r>
              <a:rPr lang="en-GB" dirty="0">
                <a:solidFill>
                  <a:prstClr val="black"/>
                </a:solidFill>
                <a:latin typeface="Calibri" panose="020F0502020204030204" pitchFamily="34" charset="0"/>
                <a:ea typeface="Verdana" panose="020B0604030504040204" pitchFamily="34" charset="0"/>
                <a:cs typeface="Calibri" panose="020F0502020204030204" pitchFamily="34" charset="0"/>
              </a:rPr>
              <a:t>Offers applications an interface to a secure key storage in the hardware </a:t>
            </a:r>
          </a:p>
          <a:p>
            <a:pPr marL="342900" indent="-230400" eaLnBrk="1" fontAlgn="auto" hangingPunct="1">
              <a:lnSpc>
                <a:spcPct val="100000"/>
              </a:lnSpc>
              <a:spcBef>
                <a:spcPts val="0"/>
              </a:spcBef>
              <a:spcAft>
                <a:spcPts val="600"/>
              </a:spcAft>
              <a:buClr>
                <a:srgbClr val="008DA3"/>
              </a:buClr>
              <a:buFont typeface="Wingdings" panose="05000000000000000000" pitchFamily="2" charset="2"/>
              <a:buChar char="§"/>
              <a:defRPr/>
            </a:pPr>
            <a:r>
              <a:rPr lang="en-GB" dirty="0">
                <a:solidFill>
                  <a:prstClr val="black"/>
                </a:solidFill>
                <a:latin typeface="Calibri" panose="020F0502020204030204" pitchFamily="34" charset="0"/>
                <a:ea typeface="Verdana" panose="020B0604030504040204" pitchFamily="34" charset="0"/>
                <a:cs typeface="Calibri" panose="020F0502020204030204" pitchFamily="34" charset="0"/>
              </a:rPr>
              <a:t>Manage updates from reset</a:t>
            </a:r>
          </a:p>
          <a:p>
            <a:pPr marL="741363" lvl="1" indent="-230400" eaLnBrk="1" fontAlgn="auto" hangingPunct="1">
              <a:lnSpc>
                <a:spcPct val="100000"/>
              </a:lnSpc>
              <a:spcBef>
                <a:spcPts val="0"/>
              </a:spcBef>
              <a:spcAft>
                <a:spcPts val="600"/>
              </a:spcAft>
              <a:buClr>
                <a:srgbClr val="008DA3"/>
              </a:buClr>
              <a:buFont typeface="Wingdings" panose="05000000000000000000" pitchFamily="2" charset="2"/>
              <a:buChar char="§"/>
              <a:defRPr/>
            </a:pPr>
            <a:r>
              <a:rPr lang="en-GB" dirty="0">
                <a:solidFill>
                  <a:prstClr val="black"/>
                </a:solidFill>
                <a:latin typeface="Calibri" panose="020F0502020204030204" pitchFamily="34" charset="0"/>
                <a:ea typeface="Verdana" panose="020B0604030504040204" pitchFamily="34" charset="0"/>
                <a:cs typeface="Calibri" panose="020F0502020204030204" pitchFamily="34" charset="0"/>
              </a:rPr>
              <a:t>Encryption &amp; Decryption of all update material</a:t>
            </a:r>
          </a:p>
          <a:p>
            <a:pPr marL="741363" lvl="1" indent="-230400" eaLnBrk="1" fontAlgn="auto" hangingPunct="1">
              <a:lnSpc>
                <a:spcPct val="100000"/>
              </a:lnSpc>
              <a:spcBef>
                <a:spcPts val="0"/>
              </a:spcBef>
              <a:spcAft>
                <a:spcPts val="600"/>
              </a:spcAft>
              <a:buClr>
                <a:srgbClr val="008DA3"/>
              </a:buClr>
              <a:buFont typeface="Wingdings" panose="05000000000000000000" pitchFamily="2" charset="2"/>
              <a:buChar char="§"/>
              <a:defRPr/>
            </a:pPr>
            <a:r>
              <a:rPr lang="en-GB" dirty="0">
                <a:solidFill>
                  <a:prstClr val="black"/>
                </a:solidFill>
                <a:latin typeface="Calibri" panose="020F0502020204030204" pitchFamily="34" charset="0"/>
                <a:ea typeface="Verdana" panose="020B0604030504040204" pitchFamily="34" charset="0"/>
                <a:cs typeface="Calibri" panose="020F0502020204030204" pitchFamily="34" charset="0"/>
              </a:rPr>
              <a:t>Authentication and anti-rollback protection</a:t>
            </a:r>
          </a:p>
        </p:txBody>
      </p:sp>
      <p:sp>
        <p:nvSpPr>
          <p:cNvPr id="6" name="Content Placeholder 4">
            <a:extLst>
              <a:ext uri="{FF2B5EF4-FFF2-40B4-BE49-F238E27FC236}">
                <a16:creationId xmlns:a16="http://schemas.microsoft.com/office/drawing/2014/main" id="{F01583CA-CEB5-4260-8A3E-FF5C60B342BC}"/>
              </a:ext>
            </a:extLst>
          </p:cNvPr>
          <p:cNvSpPr txBox="1">
            <a:spLocks/>
          </p:cNvSpPr>
          <p:nvPr/>
        </p:nvSpPr>
        <p:spPr>
          <a:xfrm>
            <a:off x="5087983" y="1714500"/>
            <a:ext cx="7373983" cy="4511040"/>
          </a:xfrm>
          <a:prstGeom prst="rect">
            <a:avLst/>
          </a:prstGeom>
        </p:spPr>
        <p:txBody>
          <a:bodyPr anchor="t" anchorCtr="0"/>
          <a:lstStyle>
            <a:lvl1pPr marL="342900" indent="-230400" algn="l" defTabSz="914400" rtl="0" eaLnBrk="1" latinLnBrk="0" hangingPunct="1">
              <a:lnSpc>
                <a:spcPct val="100000"/>
              </a:lnSpc>
              <a:spcBef>
                <a:spcPts val="200"/>
              </a:spcBef>
              <a:buClr>
                <a:srgbClr val="008DA3"/>
              </a:buClr>
              <a:buFont typeface="Wingdings" panose="05000000000000000000" pitchFamily="2" charset="2"/>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30400" algn="l" defTabSz="914400" rtl="0" eaLnBrk="1" latinLnBrk="0" hangingPunct="1">
              <a:lnSpc>
                <a:spcPct val="100000"/>
              </a:lnSpc>
              <a:spcBef>
                <a:spcPts val="200"/>
              </a:spcBef>
              <a:buClr>
                <a:srgbClr val="008DA3"/>
              </a:buClr>
              <a:buFont typeface="Verdana" panose="020B060403050404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30400" algn="l" defTabSz="914400" rtl="0" eaLnBrk="1" latinLnBrk="0" hangingPunct="1">
              <a:lnSpc>
                <a:spcPct val="100000"/>
              </a:lnSpc>
              <a:spcBef>
                <a:spcPts val="200"/>
              </a:spcBef>
              <a:buClr>
                <a:srgbClr val="008DA3"/>
              </a:buClr>
              <a:buFont typeface="Verdana" panose="020B060403050404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30400" algn="l" defTabSz="914400" rtl="0" eaLnBrk="1" latinLnBrk="0" hangingPunct="1">
              <a:lnSpc>
                <a:spcPct val="100000"/>
              </a:lnSpc>
              <a:spcBef>
                <a:spcPts val="200"/>
              </a:spcBef>
              <a:buClr>
                <a:srgbClr val="008DA3"/>
              </a:buClr>
              <a:buFont typeface="Verdana" panose="020B060403050404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50000"/>
              </a:lnSpc>
              <a:spcBef>
                <a:spcPts val="500"/>
              </a:spcBef>
              <a:buClr>
                <a:srgbClr val="008DA3"/>
              </a:buClr>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19" name="Picture 18">
            <a:extLst>
              <a:ext uri="{FF2B5EF4-FFF2-40B4-BE49-F238E27FC236}">
                <a16:creationId xmlns:a16="http://schemas.microsoft.com/office/drawing/2014/main" id="{AF8373D5-0647-4C38-849B-9017B0C3A2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36894" y="2581930"/>
            <a:ext cx="3590089" cy="2559169"/>
          </a:xfrm>
          <a:prstGeom prst="rect">
            <a:avLst/>
          </a:prstGeom>
        </p:spPr>
      </p:pic>
      <p:pic>
        <p:nvPicPr>
          <p:cNvPr id="3074" name="Picture 2" descr="Image result for fingerprint icon">
            <a:extLst>
              <a:ext uri="{FF2B5EF4-FFF2-40B4-BE49-F238E27FC236}">
                <a16:creationId xmlns:a16="http://schemas.microsoft.com/office/drawing/2014/main" id="{16870EA3-E86A-4B50-83E2-FE556FF1562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232693" y="1295895"/>
            <a:ext cx="1813145" cy="1813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401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CFF73D4F-95FA-2549-84A1-605931E4F09B}"/>
              </a:ext>
            </a:extLst>
          </p:cNvPr>
          <p:cNvSpPr/>
          <p:nvPr/>
        </p:nvSpPr>
        <p:spPr>
          <a:xfrm>
            <a:off x="2414164" y="4509837"/>
            <a:ext cx="5197612" cy="632726"/>
          </a:xfrm>
          <a:prstGeom prst="roundRect">
            <a:avLst>
              <a:gd name="adj" fmla="val 19762"/>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ea typeface="Verdana" panose="020B0604030504040204" pitchFamily="34" charset="0"/>
                <a:cs typeface="Arial" panose="020B0604020202020204" pitchFamily="34" charset="0"/>
              </a:rPr>
              <a:t>Encrypt, sign and deploy to targeting production </a:t>
            </a:r>
            <a:endParaRPr lang="en-GB" sz="600" dirty="0">
              <a:ea typeface="Verdana" panose="020B0604030504040204" pitchFamily="34" charset="0"/>
              <a:cs typeface="Arial" panose="020B0604020202020204" pitchFamily="34" charset="0"/>
            </a:endParaRPr>
          </a:p>
          <a:p>
            <a:r>
              <a:rPr lang="en-GB" dirty="0">
                <a:ea typeface="Verdana" panose="020B0604030504040204" pitchFamily="34" charset="0"/>
                <a:cs typeface="Arial" panose="020B0604020202020204" pitchFamily="34" charset="0"/>
              </a:rPr>
              <a:t>Build using HSM generated Production Keys</a:t>
            </a:r>
            <a:endParaRPr lang="en-GB" sz="2400" dirty="0">
              <a:solidFill>
                <a:schemeClr val="tx2"/>
              </a:solidFill>
            </a:endParaRPr>
          </a:p>
        </p:txBody>
      </p:sp>
      <p:sp>
        <p:nvSpPr>
          <p:cNvPr id="24" name="Rounded Rectangle 23">
            <a:extLst>
              <a:ext uri="{FF2B5EF4-FFF2-40B4-BE49-F238E27FC236}">
                <a16:creationId xmlns:a16="http://schemas.microsoft.com/office/drawing/2014/main" id="{5FCBF207-D9CF-F049-8299-CC7A53B339CB}"/>
              </a:ext>
            </a:extLst>
          </p:cNvPr>
          <p:cNvSpPr/>
          <p:nvPr/>
        </p:nvSpPr>
        <p:spPr>
          <a:xfrm>
            <a:off x="6597417" y="2785333"/>
            <a:ext cx="4844665" cy="632726"/>
          </a:xfrm>
          <a:prstGeom prst="roundRect">
            <a:avLst>
              <a:gd name="adj" fmla="val 19762"/>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ea typeface="Verdana" panose="020B0604030504040204" pitchFamily="34" charset="0"/>
                <a:cs typeface="Arial" panose="020B0604020202020204" pitchFamily="34" charset="0"/>
              </a:rPr>
              <a:t>	Lifecycle aware development</a:t>
            </a:r>
            <a:endParaRPr lang="en-GB" sz="600" dirty="0">
              <a:ea typeface="Verdana" panose="020B0604030504040204" pitchFamily="34" charset="0"/>
              <a:cs typeface="Arial" panose="020B0604020202020204" pitchFamily="34" charset="0"/>
            </a:endParaRPr>
          </a:p>
          <a:p>
            <a:r>
              <a:rPr lang="en-GB" dirty="0">
                <a:ea typeface="Verdana" panose="020B0604030504040204" pitchFamily="34" charset="0"/>
                <a:cs typeface="Arial" panose="020B0604020202020204" pitchFamily="34" charset="0"/>
              </a:rPr>
              <a:t>	Development Keys ONLY</a:t>
            </a:r>
            <a:endParaRPr lang="en-GB" sz="2400" dirty="0">
              <a:solidFill>
                <a:schemeClr val="tx2"/>
              </a:solidFill>
            </a:endParaRPr>
          </a:p>
        </p:txBody>
      </p:sp>
      <p:sp>
        <p:nvSpPr>
          <p:cNvPr id="3" name="Rounded Rectangle 2">
            <a:extLst>
              <a:ext uri="{FF2B5EF4-FFF2-40B4-BE49-F238E27FC236}">
                <a16:creationId xmlns:a16="http://schemas.microsoft.com/office/drawing/2014/main" id="{7C866B72-A9D0-094E-9981-A499A2555BD2}"/>
              </a:ext>
            </a:extLst>
          </p:cNvPr>
          <p:cNvSpPr/>
          <p:nvPr/>
        </p:nvSpPr>
        <p:spPr>
          <a:xfrm>
            <a:off x="3419879" y="1339235"/>
            <a:ext cx="4844665" cy="632726"/>
          </a:xfrm>
          <a:prstGeom prst="roundRect">
            <a:avLst>
              <a:gd name="adj" fmla="val 19762"/>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ea typeface="Verdana" panose="020B0604030504040204" pitchFamily="34" charset="0"/>
                <a:cs typeface="Arial" panose="020B0604020202020204" pitchFamily="34" charset="0"/>
              </a:rPr>
              <a:t>	Create organizational Security Context</a:t>
            </a:r>
            <a:endParaRPr lang="en-GB" sz="600" dirty="0">
              <a:ea typeface="Verdana" panose="020B0604030504040204" pitchFamily="34" charset="0"/>
              <a:cs typeface="Arial" panose="020B0604020202020204" pitchFamily="34" charset="0"/>
            </a:endParaRPr>
          </a:p>
          <a:p>
            <a:r>
              <a:rPr lang="en-GB" dirty="0">
                <a:ea typeface="Verdana" panose="020B0604030504040204" pitchFamily="34" charset="0"/>
                <a:cs typeface="Arial" panose="020B0604020202020204" pitchFamily="34" charset="0"/>
              </a:rPr>
              <a:t>	Define  the application Root of Trust</a:t>
            </a:r>
            <a:endParaRPr lang="en-GB" sz="2400" dirty="0">
              <a:solidFill>
                <a:schemeClr val="tx2"/>
              </a:solidFill>
            </a:endParaRPr>
          </a:p>
        </p:txBody>
      </p:sp>
      <p:sp>
        <p:nvSpPr>
          <p:cNvPr id="4" name="Title 3"/>
          <p:cNvSpPr>
            <a:spLocks noGrp="1"/>
          </p:cNvSpPr>
          <p:nvPr>
            <p:ph type="title"/>
          </p:nvPr>
        </p:nvSpPr>
        <p:spPr/>
        <p:txBody>
          <a:bodyPr/>
          <a:lstStyle/>
          <a:p>
            <a:pPr>
              <a:defRPr/>
            </a:pPr>
            <a:r>
              <a:rPr lang="en-US" dirty="0"/>
              <a:t>A Workflow for Safeguarding the IoT Supply Chain</a:t>
            </a:r>
          </a:p>
        </p:txBody>
      </p:sp>
      <p:sp>
        <p:nvSpPr>
          <p:cNvPr id="12" name="Title 1">
            <a:extLst>
              <a:ext uri="{FF2B5EF4-FFF2-40B4-BE49-F238E27FC236}">
                <a16:creationId xmlns:a16="http://schemas.microsoft.com/office/drawing/2014/main" id="{53D7E76A-661B-42BE-9C67-1BEBF3212F16}"/>
              </a:ext>
            </a:extLst>
          </p:cNvPr>
          <p:cNvSpPr txBox="1">
            <a:spLocks/>
          </p:cNvSpPr>
          <p:nvPr/>
        </p:nvSpPr>
        <p:spPr>
          <a:xfrm>
            <a:off x="282535" y="383513"/>
            <a:ext cx="9230816" cy="716403"/>
          </a:xfrm>
          <a:prstGeom prst="rect">
            <a:avLst/>
          </a:prstGeom>
        </p:spPr>
        <p:txBody>
          <a:bodyPr vert="horz" lIns="0" tIns="0" rIns="0" bIns="0" rtlCol="0" anchor="b">
            <a:normAutofit fontScale="97500"/>
          </a:bodyPr>
          <a:lstStyle>
            <a:lvl1pPr algn="l" rtl="0" eaLnBrk="0" fontAlgn="base" hangingPunct="0">
              <a:lnSpc>
                <a:spcPct val="85000"/>
              </a:lnSpc>
              <a:spcBef>
                <a:spcPct val="0"/>
              </a:spcBef>
              <a:spcAft>
                <a:spcPct val="0"/>
              </a:spcAft>
              <a:defRPr sz="3600" b="1" kern="1200" spc="-50">
                <a:solidFill>
                  <a:schemeClr val="tx2"/>
                </a:solidFill>
                <a:latin typeface="+mn-lt"/>
                <a:ea typeface="ＭＳ Ｐゴシック" charset="0"/>
                <a:cs typeface="ＭＳ Ｐゴシック" charset="0"/>
              </a:defRPr>
            </a:lvl1pPr>
            <a:lvl2pPr algn="l" rtl="0" eaLnBrk="0" fontAlgn="base" hangingPunct="0">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2pPr>
            <a:lvl3pPr algn="l" rtl="0" eaLnBrk="0" fontAlgn="base" hangingPunct="0">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3pPr>
            <a:lvl4pPr algn="l" rtl="0" eaLnBrk="0" fontAlgn="base" hangingPunct="0">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4pPr>
            <a:lvl5pPr algn="l" rtl="0" eaLnBrk="0" fontAlgn="base" hangingPunct="0">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5pPr>
            <a:lvl6pPr marL="457200" algn="l" rtl="0" fontAlgn="base">
              <a:lnSpc>
                <a:spcPct val="85000"/>
              </a:lnSpc>
              <a:spcBef>
                <a:spcPct val="0"/>
              </a:spcBef>
              <a:spcAft>
                <a:spcPct val="0"/>
              </a:spcAft>
              <a:defRPr sz="3600" b="1">
                <a:solidFill>
                  <a:schemeClr val="accent1"/>
                </a:solidFill>
                <a:latin typeface="Calibri" charset="0"/>
              </a:defRPr>
            </a:lvl6pPr>
            <a:lvl7pPr marL="914400" algn="l" rtl="0" fontAlgn="base">
              <a:lnSpc>
                <a:spcPct val="85000"/>
              </a:lnSpc>
              <a:spcBef>
                <a:spcPct val="0"/>
              </a:spcBef>
              <a:spcAft>
                <a:spcPct val="0"/>
              </a:spcAft>
              <a:defRPr sz="3600" b="1">
                <a:solidFill>
                  <a:schemeClr val="accent1"/>
                </a:solidFill>
                <a:latin typeface="Calibri" charset="0"/>
              </a:defRPr>
            </a:lvl7pPr>
            <a:lvl8pPr marL="1371600" algn="l" rtl="0" fontAlgn="base">
              <a:lnSpc>
                <a:spcPct val="85000"/>
              </a:lnSpc>
              <a:spcBef>
                <a:spcPct val="0"/>
              </a:spcBef>
              <a:spcAft>
                <a:spcPct val="0"/>
              </a:spcAft>
              <a:defRPr sz="3600" b="1">
                <a:solidFill>
                  <a:schemeClr val="accent1"/>
                </a:solidFill>
                <a:latin typeface="Calibri" charset="0"/>
              </a:defRPr>
            </a:lvl8pPr>
            <a:lvl9pPr marL="1828800" algn="l" rtl="0" fontAlgn="base">
              <a:lnSpc>
                <a:spcPct val="85000"/>
              </a:lnSpc>
              <a:spcBef>
                <a:spcPct val="0"/>
              </a:spcBef>
              <a:spcAft>
                <a:spcPct val="0"/>
              </a:spcAft>
              <a:defRPr sz="3600" b="1">
                <a:solidFill>
                  <a:schemeClr val="accent1"/>
                </a:solidFill>
                <a:latin typeface="Calibri" charset="0"/>
              </a:defRPr>
            </a:lvl9pPr>
          </a:lstStyle>
          <a:p>
            <a:pPr marL="0" marR="0" lvl="0" indent="0" algn="l" defTabSz="914400" rtl="0" eaLnBrk="0" fontAlgn="base" latinLnBrk="0" hangingPunct="0">
              <a:lnSpc>
                <a:spcPct val="85000"/>
              </a:lnSpc>
              <a:spcBef>
                <a:spcPct val="0"/>
              </a:spcBef>
              <a:spcAft>
                <a:spcPct val="0"/>
              </a:spcAft>
              <a:buClrTx/>
              <a:buSzTx/>
              <a:buFontTx/>
              <a:buNone/>
              <a:tabLst/>
              <a:defRPr/>
            </a:pPr>
            <a:endParaRPr kumimoji="0" lang="en-GB" sz="4267" b="1" i="0" u="none" strike="noStrike" kern="1200" cap="none" spc="-50" normalizeH="0" baseline="0" noProof="0" dirty="0">
              <a:ln>
                <a:noFill/>
              </a:ln>
              <a:solidFill>
                <a:srgbClr val="333E48"/>
              </a:solidFill>
              <a:effectLst/>
              <a:uLnTx/>
              <a:uFillTx/>
              <a:latin typeface="Calibri" panose="020F0502020204030204"/>
              <a:ea typeface="ＭＳ Ｐゴシック" charset="0"/>
            </a:endParaRPr>
          </a:p>
        </p:txBody>
      </p:sp>
      <p:grpSp>
        <p:nvGrpSpPr>
          <p:cNvPr id="14" name="Group 13">
            <a:extLst>
              <a:ext uri="{FF2B5EF4-FFF2-40B4-BE49-F238E27FC236}">
                <a16:creationId xmlns:a16="http://schemas.microsoft.com/office/drawing/2014/main" id="{885B7067-8969-44A7-9F9C-7CC985888572}"/>
              </a:ext>
            </a:extLst>
          </p:cNvPr>
          <p:cNvGrpSpPr/>
          <p:nvPr/>
        </p:nvGrpSpPr>
        <p:grpSpPr>
          <a:xfrm>
            <a:off x="7173719" y="4456659"/>
            <a:ext cx="4722300" cy="729207"/>
            <a:chOff x="7129130" y="1242648"/>
            <a:chExt cx="4722298" cy="729207"/>
          </a:xfrm>
          <a:solidFill>
            <a:srgbClr val="008DA3"/>
          </a:solidFill>
        </p:grpSpPr>
        <p:sp>
          <p:nvSpPr>
            <p:cNvPr id="21" name="Arrow: Chevron 20">
              <a:extLst>
                <a:ext uri="{FF2B5EF4-FFF2-40B4-BE49-F238E27FC236}">
                  <a16:creationId xmlns:a16="http://schemas.microsoft.com/office/drawing/2014/main" id="{78E5D904-4BAA-412B-976F-5559C841B19B}"/>
                </a:ext>
              </a:extLst>
            </p:cNvPr>
            <p:cNvSpPr/>
            <p:nvPr/>
          </p:nvSpPr>
          <p:spPr>
            <a:xfrm>
              <a:off x="7129130" y="1242648"/>
              <a:ext cx="1775999" cy="729206"/>
            </a:xfrm>
            <a:prstGeom prst="chevron">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rPr>
                <a:t>Deploy</a:t>
              </a:r>
            </a:p>
          </p:txBody>
        </p:sp>
        <p:sp>
          <p:nvSpPr>
            <p:cNvPr id="22" name="Arrow: Chevron 21">
              <a:extLst>
                <a:ext uri="{FF2B5EF4-FFF2-40B4-BE49-F238E27FC236}">
                  <a16:creationId xmlns:a16="http://schemas.microsoft.com/office/drawing/2014/main" id="{BFEE2D28-033B-481E-A155-4F57952DCEAA}"/>
                </a:ext>
              </a:extLst>
            </p:cNvPr>
            <p:cNvSpPr/>
            <p:nvPr/>
          </p:nvSpPr>
          <p:spPr>
            <a:xfrm>
              <a:off x="8636858" y="1242649"/>
              <a:ext cx="1794076" cy="729206"/>
            </a:xfrm>
            <a:prstGeom prst="chevron">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endParaRPr>
            </a:p>
          </p:txBody>
        </p:sp>
        <p:sp>
          <p:nvSpPr>
            <p:cNvPr id="23" name="Arrow: Chevron 22">
              <a:extLst>
                <a:ext uri="{FF2B5EF4-FFF2-40B4-BE49-F238E27FC236}">
                  <a16:creationId xmlns:a16="http://schemas.microsoft.com/office/drawing/2014/main" id="{2A3D350C-D34A-4F69-9997-21A63752062F}"/>
                </a:ext>
              </a:extLst>
            </p:cNvPr>
            <p:cNvSpPr/>
            <p:nvPr/>
          </p:nvSpPr>
          <p:spPr>
            <a:xfrm>
              <a:off x="10164750" y="1242649"/>
              <a:ext cx="1686678" cy="729206"/>
            </a:xfrm>
            <a:prstGeom prst="chevron">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67"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rPr>
                <a:t>Manage</a:t>
              </a:r>
            </a:p>
          </p:txBody>
        </p:sp>
      </p:grpSp>
      <p:sp>
        <p:nvSpPr>
          <p:cNvPr id="15" name="TextBox 14">
            <a:extLst>
              <a:ext uri="{FF2B5EF4-FFF2-40B4-BE49-F238E27FC236}">
                <a16:creationId xmlns:a16="http://schemas.microsoft.com/office/drawing/2014/main" id="{507EAAEF-729A-4821-8D2D-F2400632E725}"/>
              </a:ext>
            </a:extLst>
          </p:cNvPr>
          <p:cNvSpPr txBox="1"/>
          <p:nvPr/>
        </p:nvSpPr>
        <p:spPr>
          <a:xfrm>
            <a:off x="8991939" y="4656472"/>
            <a:ext cx="1362160" cy="37730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algn="ctr">
              <a:defRPr sz="135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67"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rPr>
              <a:t>Manufacture</a:t>
            </a:r>
          </a:p>
        </p:txBody>
      </p:sp>
      <p:sp>
        <p:nvSpPr>
          <p:cNvPr id="16" name="Arrow: Pentagon 15">
            <a:extLst>
              <a:ext uri="{FF2B5EF4-FFF2-40B4-BE49-F238E27FC236}">
                <a16:creationId xmlns:a16="http://schemas.microsoft.com/office/drawing/2014/main" id="{6A6DB25E-E5F9-4892-9DE5-5857E9BC5DEE}"/>
              </a:ext>
            </a:extLst>
          </p:cNvPr>
          <p:cNvSpPr/>
          <p:nvPr/>
        </p:nvSpPr>
        <p:spPr>
          <a:xfrm>
            <a:off x="317290" y="1289251"/>
            <a:ext cx="2096873" cy="729600"/>
          </a:xfrm>
          <a:prstGeom prst="homePlate">
            <a:avLst/>
          </a:prstGeom>
          <a:solidFill>
            <a:srgbClr val="008DA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rPr>
              <a:t>Security</a:t>
            </a:r>
            <a:br>
              <a:rPr kumimoji="0" lang="en-GB"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rPr>
            </a:br>
            <a:r>
              <a:rPr kumimoji="0" lang="en-GB"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rPr>
              <a:t>Context</a:t>
            </a:r>
          </a:p>
        </p:txBody>
      </p:sp>
      <p:sp>
        <p:nvSpPr>
          <p:cNvPr id="17" name="Arrow: Chevron 16">
            <a:extLst>
              <a:ext uri="{FF2B5EF4-FFF2-40B4-BE49-F238E27FC236}">
                <a16:creationId xmlns:a16="http://schemas.microsoft.com/office/drawing/2014/main" id="{E0564BE0-C239-4FCD-B155-BCE6237390C4}"/>
              </a:ext>
            </a:extLst>
          </p:cNvPr>
          <p:cNvSpPr/>
          <p:nvPr/>
        </p:nvSpPr>
        <p:spPr>
          <a:xfrm>
            <a:off x="2119195" y="1289251"/>
            <a:ext cx="2160000" cy="729207"/>
          </a:xfrm>
          <a:prstGeom prst="chevron">
            <a:avLst/>
          </a:prstGeom>
          <a:solidFill>
            <a:srgbClr val="008DA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rPr>
              <a:t>Application RoT</a:t>
            </a:r>
          </a:p>
        </p:txBody>
      </p:sp>
      <p:grpSp>
        <p:nvGrpSpPr>
          <p:cNvPr id="18" name="Group 17">
            <a:extLst>
              <a:ext uri="{FF2B5EF4-FFF2-40B4-BE49-F238E27FC236}">
                <a16:creationId xmlns:a16="http://schemas.microsoft.com/office/drawing/2014/main" id="{288CEBC8-0CC4-40C1-A947-C7077C46DC97}"/>
              </a:ext>
            </a:extLst>
          </p:cNvPr>
          <p:cNvGrpSpPr/>
          <p:nvPr/>
        </p:nvGrpSpPr>
        <p:grpSpPr>
          <a:xfrm>
            <a:off x="3987834" y="2731553"/>
            <a:ext cx="3452924" cy="729600"/>
            <a:chOff x="3943244" y="1242648"/>
            <a:chExt cx="3452923" cy="729599"/>
          </a:xfrm>
          <a:solidFill>
            <a:srgbClr val="008DA3"/>
          </a:solidFill>
        </p:grpSpPr>
        <p:sp>
          <p:nvSpPr>
            <p:cNvPr id="19" name="Arrow: Chevron 18">
              <a:extLst>
                <a:ext uri="{FF2B5EF4-FFF2-40B4-BE49-F238E27FC236}">
                  <a16:creationId xmlns:a16="http://schemas.microsoft.com/office/drawing/2014/main" id="{E7305E25-A74C-4318-B247-F7CEF7923FFD}"/>
                </a:ext>
              </a:extLst>
            </p:cNvPr>
            <p:cNvSpPr/>
            <p:nvPr/>
          </p:nvSpPr>
          <p:spPr>
            <a:xfrm>
              <a:off x="5709485" y="1242649"/>
              <a:ext cx="1686682" cy="729206"/>
            </a:xfrm>
            <a:prstGeom prst="chevron">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rPr>
                <a:t>Test</a:t>
              </a:r>
            </a:p>
          </p:txBody>
        </p:sp>
        <p:sp>
          <p:nvSpPr>
            <p:cNvPr id="20" name="Arrow: Chevron 19">
              <a:extLst>
                <a:ext uri="{FF2B5EF4-FFF2-40B4-BE49-F238E27FC236}">
                  <a16:creationId xmlns:a16="http://schemas.microsoft.com/office/drawing/2014/main" id="{2F8B01A5-F1E0-4BA3-A89B-364235A92529}"/>
                </a:ext>
              </a:extLst>
            </p:cNvPr>
            <p:cNvSpPr/>
            <p:nvPr/>
          </p:nvSpPr>
          <p:spPr>
            <a:xfrm>
              <a:off x="3943244" y="1242648"/>
              <a:ext cx="2034258" cy="729599"/>
            </a:xfrm>
            <a:prstGeom prst="chevron">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rPr>
                <a:t>Develop Application</a:t>
              </a:r>
            </a:p>
          </p:txBody>
        </p:sp>
      </p:grpSp>
      <p:sp>
        <p:nvSpPr>
          <p:cNvPr id="26" name="Arrow: Chevron 16">
            <a:extLst>
              <a:ext uri="{FF2B5EF4-FFF2-40B4-BE49-F238E27FC236}">
                <a16:creationId xmlns:a16="http://schemas.microsoft.com/office/drawing/2014/main" id="{D4307315-2589-B944-A7E7-D875B283E8B1}"/>
              </a:ext>
            </a:extLst>
          </p:cNvPr>
          <p:cNvSpPr/>
          <p:nvPr/>
        </p:nvSpPr>
        <p:spPr>
          <a:xfrm>
            <a:off x="2119195" y="2723804"/>
            <a:ext cx="2160000" cy="729207"/>
          </a:xfrm>
          <a:prstGeom prst="chevron">
            <a:avLst/>
          </a:prstGeom>
          <a:solidFill>
            <a:srgbClr val="008DA3">
              <a:alpha val="50196"/>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rPr>
              <a:t>Inherit Secure Context</a:t>
            </a:r>
          </a:p>
        </p:txBody>
      </p:sp>
    </p:spTree>
    <p:extLst>
      <p:ext uri="{BB962C8B-B14F-4D97-AF65-F5344CB8AC3E}">
        <p14:creationId xmlns:p14="http://schemas.microsoft.com/office/powerpoint/2010/main" val="2820104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C8239873-3D4D-A448-90FC-17EAD9C5EE99}"/>
              </a:ext>
            </a:extLst>
          </p:cNvPr>
          <p:cNvSpPr/>
          <p:nvPr/>
        </p:nvSpPr>
        <p:spPr>
          <a:xfrm>
            <a:off x="3419879" y="1339235"/>
            <a:ext cx="4844665" cy="632726"/>
          </a:xfrm>
          <a:prstGeom prst="roundRect">
            <a:avLst>
              <a:gd name="adj" fmla="val 19762"/>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ea typeface="Verdana" panose="020B0604030504040204" pitchFamily="34" charset="0"/>
                <a:cs typeface="Arial" panose="020B0604020202020204" pitchFamily="34" charset="0"/>
              </a:rPr>
              <a:t>	Create organizational Security Context</a:t>
            </a:r>
            <a:endParaRPr lang="en-GB" sz="600" dirty="0">
              <a:ea typeface="Verdana" panose="020B0604030504040204" pitchFamily="34" charset="0"/>
              <a:cs typeface="Arial" panose="020B0604020202020204" pitchFamily="34" charset="0"/>
            </a:endParaRPr>
          </a:p>
          <a:p>
            <a:r>
              <a:rPr lang="en-GB" dirty="0">
                <a:ea typeface="Verdana" panose="020B0604030504040204" pitchFamily="34" charset="0"/>
                <a:cs typeface="Arial" panose="020B0604020202020204" pitchFamily="34" charset="0"/>
              </a:rPr>
              <a:t>	Define  the application Root of Trust</a:t>
            </a:r>
            <a:endParaRPr lang="en-GB" sz="2400" dirty="0">
              <a:solidFill>
                <a:schemeClr val="tx2"/>
              </a:solidFill>
            </a:endParaRPr>
          </a:p>
        </p:txBody>
      </p:sp>
      <p:sp>
        <p:nvSpPr>
          <p:cNvPr id="4" name="Title 3"/>
          <p:cNvSpPr>
            <a:spLocks noGrp="1"/>
          </p:cNvSpPr>
          <p:nvPr>
            <p:ph type="title"/>
          </p:nvPr>
        </p:nvSpPr>
        <p:spPr/>
        <p:txBody>
          <a:bodyPr/>
          <a:lstStyle/>
          <a:p>
            <a:pPr>
              <a:defRPr/>
            </a:pPr>
            <a:r>
              <a:rPr lang="en-US" dirty="0"/>
              <a:t>1. Specify and Design Security Context</a:t>
            </a:r>
          </a:p>
        </p:txBody>
      </p:sp>
      <p:sp>
        <p:nvSpPr>
          <p:cNvPr id="12" name="Title 1">
            <a:extLst>
              <a:ext uri="{FF2B5EF4-FFF2-40B4-BE49-F238E27FC236}">
                <a16:creationId xmlns:a16="http://schemas.microsoft.com/office/drawing/2014/main" id="{53D7E76A-661B-42BE-9C67-1BEBF3212F16}"/>
              </a:ext>
            </a:extLst>
          </p:cNvPr>
          <p:cNvSpPr txBox="1">
            <a:spLocks/>
          </p:cNvSpPr>
          <p:nvPr/>
        </p:nvSpPr>
        <p:spPr>
          <a:xfrm>
            <a:off x="282535" y="383513"/>
            <a:ext cx="9230816" cy="716403"/>
          </a:xfrm>
          <a:prstGeom prst="rect">
            <a:avLst/>
          </a:prstGeom>
        </p:spPr>
        <p:txBody>
          <a:bodyPr vert="horz" lIns="0" tIns="0" rIns="0" bIns="0" rtlCol="0" anchor="b">
            <a:normAutofit fontScale="97500"/>
          </a:bodyPr>
          <a:lstStyle>
            <a:lvl1pPr algn="l" rtl="0" eaLnBrk="0" fontAlgn="base" hangingPunct="0">
              <a:lnSpc>
                <a:spcPct val="85000"/>
              </a:lnSpc>
              <a:spcBef>
                <a:spcPct val="0"/>
              </a:spcBef>
              <a:spcAft>
                <a:spcPct val="0"/>
              </a:spcAft>
              <a:defRPr sz="3600" b="1" kern="1200" spc="-50">
                <a:solidFill>
                  <a:schemeClr val="tx2"/>
                </a:solidFill>
                <a:latin typeface="+mn-lt"/>
                <a:ea typeface="ＭＳ Ｐゴシック" charset="0"/>
                <a:cs typeface="ＭＳ Ｐゴシック" charset="0"/>
              </a:defRPr>
            </a:lvl1pPr>
            <a:lvl2pPr algn="l" rtl="0" eaLnBrk="0" fontAlgn="base" hangingPunct="0">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2pPr>
            <a:lvl3pPr algn="l" rtl="0" eaLnBrk="0" fontAlgn="base" hangingPunct="0">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3pPr>
            <a:lvl4pPr algn="l" rtl="0" eaLnBrk="0" fontAlgn="base" hangingPunct="0">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4pPr>
            <a:lvl5pPr algn="l" rtl="0" eaLnBrk="0" fontAlgn="base" hangingPunct="0">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5pPr>
            <a:lvl6pPr marL="457200" algn="l" rtl="0" fontAlgn="base">
              <a:lnSpc>
                <a:spcPct val="85000"/>
              </a:lnSpc>
              <a:spcBef>
                <a:spcPct val="0"/>
              </a:spcBef>
              <a:spcAft>
                <a:spcPct val="0"/>
              </a:spcAft>
              <a:defRPr sz="3600" b="1">
                <a:solidFill>
                  <a:schemeClr val="accent1"/>
                </a:solidFill>
                <a:latin typeface="Calibri" charset="0"/>
              </a:defRPr>
            </a:lvl6pPr>
            <a:lvl7pPr marL="914400" algn="l" rtl="0" fontAlgn="base">
              <a:lnSpc>
                <a:spcPct val="85000"/>
              </a:lnSpc>
              <a:spcBef>
                <a:spcPct val="0"/>
              </a:spcBef>
              <a:spcAft>
                <a:spcPct val="0"/>
              </a:spcAft>
              <a:defRPr sz="3600" b="1">
                <a:solidFill>
                  <a:schemeClr val="accent1"/>
                </a:solidFill>
                <a:latin typeface="Calibri" charset="0"/>
              </a:defRPr>
            </a:lvl7pPr>
            <a:lvl8pPr marL="1371600" algn="l" rtl="0" fontAlgn="base">
              <a:lnSpc>
                <a:spcPct val="85000"/>
              </a:lnSpc>
              <a:spcBef>
                <a:spcPct val="0"/>
              </a:spcBef>
              <a:spcAft>
                <a:spcPct val="0"/>
              </a:spcAft>
              <a:defRPr sz="3600" b="1">
                <a:solidFill>
                  <a:schemeClr val="accent1"/>
                </a:solidFill>
                <a:latin typeface="Calibri" charset="0"/>
              </a:defRPr>
            </a:lvl8pPr>
            <a:lvl9pPr marL="1828800" algn="l" rtl="0" fontAlgn="base">
              <a:lnSpc>
                <a:spcPct val="85000"/>
              </a:lnSpc>
              <a:spcBef>
                <a:spcPct val="0"/>
              </a:spcBef>
              <a:spcAft>
                <a:spcPct val="0"/>
              </a:spcAft>
              <a:defRPr sz="3600" b="1">
                <a:solidFill>
                  <a:schemeClr val="accent1"/>
                </a:solidFill>
                <a:latin typeface="Calibri" charset="0"/>
              </a:defRPr>
            </a:lvl9pPr>
          </a:lstStyle>
          <a:p>
            <a:pPr marL="0" marR="0" lvl="0" indent="0" algn="l" defTabSz="914400" rtl="0" eaLnBrk="0" fontAlgn="base" latinLnBrk="0" hangingPunct="0">
              <a:lnSpc>
                <a:spcPct val="85000"/>
              </a:lnSpc>
              <a:spcBef>
                <a:spcPct val="0"/>
              </a:spcBef>
              <a:spcAft>
                <a:spcPct val="0"/>
              </a:spcAft>
              <a:buClrTx/>
              <a:buSzTx/>
              <a:buFontTx/>
              <a:buNone/>
              <a:tabLst/>
              <a:defRPr/>
            </a:pPr>
            <a:endParaRPr kumimoji="0" lang="en-GB" sz="4267" b="1" i="0" u="none" strike="noStrike" kern="1200" cap="none" spc="-50" normalizeH="0" baseline="0" noProof="0" dirty="0">
              <a:ln>
                <a:noFill/>
              </a:ln>
              <a:solidFill>
                <a:srgbClr val="333E48"/>
              </a:solidFill>
              <a:effectLst/>
              <a:uLnTx/>
              <a:uFillTx/>
              <a:latin typeface="Calibri" panose="020F0502020204030204"/>
              <a:ea typeface="ＭＳ Ｐゴシック" charset="0"/>
            </a:endParaRPr>
          </a:p>
        </p:txBody>
      </p:sp>
      <p:grpSp>
        <p:nvGrpSpPr>
          <p:cNvPr id="24" name="Group 23">
            <a:extLst>
              <a:ext uri="{FF2B5EF4-FFF2-40B4-BE49-F238E27FC236}">
                <a16:creationId xmlns:a16="http://schemas.microsoft.com/office/drawing/2014/main" id="{92D7A5D4-0074-4765-A230-C0303873E219}"/>
              </a:ext>
            </a:extLst>
          </p:cNvPr>
          <p:cNvGrpSpPr/>
          <p:nvPr/>
        </p:nvGrpSpPr>
        <p:grpSpPr>
          <a:xfrm>
            <a:off x="1157538" y="3429000"/>
            <a:ext cx="2738054" cy="1948675"/>
            <a:chOff x="4967049" y="2539212"/>
            <a:chExt cx="1414111" cy="909667"/>
          </a:xfrm>
        </p:grpSpPr>
        <p:sp>
          <p:nvSpPr>
            <p:cNvPr id="25" name="Rectangle 24">
              <a:extLst>
                <a:ext uri="{FF2B5EF4-FFF2-40B4-BE49-F238E27FC236}">
                  <a16:creationId xmlns:a16="http://schemas.microsoft.com/office/drawing/2014/main" id="{C699CBE1-71C4-4D1A-B0C2-90386DB552CA}"/>
                </a:ext>
              </a:extLst>
            </p:cNvPr>
            <p:cNvSpPr/>
            <p:nvPr/>
          </p:nvSpPr>
          <p:spPr>
            <a:xfrm>
              <a:off x="5063755" y="2560059"/>
              <a:ext cx="711283" cy="660121"/>
            </a:xfrm>
            <a:prstGeom prst="rect">
              <a:avLst/>
            </a:prstGeom>
            <a:solidFill>
              <a:schemeClr val="tx1"/>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5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Courier New" panose="02070309020205020404" pitchFamily="49" charset="0"/>
                </a:rPr>
                <a:t>0010111101001111010100100010111101001111110101101010100011110101011010101101101101010100101001001001011010100101001000111010001001011</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5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Courier New" panose="02070309020205020404" pitchFamily="49" charset="0"/>
                </a:rPr>
                <a:t>00101111010000011110010110100101010101</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5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Courier New" panose="02070309020205020404" pitchFamily="49" charset="0"/>
                </a:rPr>
                <a:t>100101001110111100</a:t>
              </a:r>
            </a:p>
          </p:txBody>
        </p:sp>
        <p:sp>
          <p:nvSpPr>
            <p:cNvPr id="26" name="Rectangle 25">
              <a:extLst>
                <a:ext uri="{FF2B5EF4-FFF2-40B4-BE49-F238E27FC236}">
                  <a16:creationId xmlns:a16="http://schemas.microsoft.com/office/drawing/2014/main" id="{81829764-1714-445F-9D0D-851007C08871}"/>
                </a:ext>
              </a:extLst>
            </p:cNvPr>
            <p:cNvSpPr/>
            <p:nvPr/>
          </p:nvSpPr>
          <p:spPr>
            <a:xfrm>
              <a:off x="5473161" y="2881089"/>
              <a:ext cx="547780" cy="432514"/>
            </a:xfrm>
            <a:prstGeom prst="rect">
              <a:avLst/>
            </a:prstGeom>
            <a:solidFill>
              <a:schemeClr val="tx1"/>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5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Courier New" panose="02070309020205020404" pitchFamily="49" charset="0"/>
                </a:rPr>
                <a:t>0101101001011</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5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Courier New" panose="02070309020205020404" pitchFamily="49" charset="0"/>
                </a:rPr>
                <a:t>001011101101010010001010100101110010111101111101001111001010101001101011000010111100</a:t>
              </a:r>
            </a:p>
          </p:txBody>
        </p:sp>
        <p:pic>
          <p:nvPicPr>
            <p:cNvPr id="27" name="Picture 26" descr="certificado.png">
              <a:extLst>
                <a:ext uri="{FF2B5EF4-FFF2-40B4-BE49-F238E27FC236}">
                  <a16:creationId xmlns:a16="http://schemas.microsoft.com/office/drawing/2014/main" id="{5AEA39C8-EABF-4113-AB6B-07C761E896F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121160" y="2754810"/>
              <a:ext cx="607318" cy="607316"/>
            </a:xfrm>
            <a:prstGeom prst="rect">
              <a:avLst/>
            </a:prstGeom>
          </p:spPr>
        </p:pic>
        <p:pic>
          <p:nvPicPr>
            <p:cNvPr id="28" name="Picture 27">
              <a:extLst>
                <a:ext uri="{FF2B5EF4-FFF2-40B4-BE49-F238E27FC236}">
                  <a16:creationId xmlns:a16="http://schemas.microsoft.com/office/drawing/2014/main" id="{E3D44114-64B6-4E54-9C1F-5034760C25A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0000" l="9942" r="89474"/>
                      </a14:imgEffect>
                    </a14:imgLayer>
                  </a14:imgProps>
                </a:ext>
                <a:ext uri="{28A0092B-C50C-407E-A947-70E740481C1C}">
                  <a14:useLocalDpi xmlns:a14="http://schemas.microsoft.com/office/drawing/2010/main"/>
                </a:ext>
              </a:extLst>
            </a:blip>
            <a:stretch>
              <a:fillRect/>
            </a:stretch>
          </p:blipFill>
          <p:spPr>
            <a:xfrm>
              <a:off x="4967049" y="2539212"/>
              <a:ext cx="1414111" cy="909667"/>
            </a:xfrm>
            <a:prstGeom prst="rect">
              <a:avLst/>
            </a:prstGeom>
          </p:spPr>
        </p:pic>
      </p:grpSp>
      <p:sp>
        <p:nvSpPr>
          <p:cNvPr id="29" name="Rectangle 28">
            <a:extLst>
              <a:ext uri="{FF2B5EF4-FFF2-40B4-BE49-F238E27FC236}">
                <a16:creationId xmlns:a16="http://schemas.microsoft.com/office/drawing/2014/main" id="{AB369D44-3EDB-4C4C-9F99-555611EF025A}"/>
              </a:ext>
            </a:extLst>
          </p:cNvPr>
          <p:cNvSpPr/>
          <p:nvPr/>
        </p:nvSpPr>
        <p:spPr>
          <a:xfrm>
            <a:off x="4187536" y="3429000"/>
            <a:ext cx="6846926" cy="2526632"/>
          </a:xfrm>
          <a:prstGeom prst="rect">
            <a:avLst/>
          </a:prstGeom>
          <a:solidFill>
            <a:srgbClr val="008DA3"/>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28589" lvl="0" indent="-228589">
              <a:spcAft>
                <a:spcPts val="600"/>
              </a:spcAft>
              <a:buFont typeface="Arial" panose="020B0604020202020204" pitchFamily="34" charset="0"/>
              <a:buChar char="•"/>
              <a:defRPr/>
            </a:pPr>
            <a:r>
              <a:rPr lang="en-US" b="1" dirty="0">
                <a:solidFill>
                  <a:schemeClr val="bg1"/>
                </a:solidFill>
                <a:latin typeface="Verdana" panose="020B0604030504040204" pitchFamily="34" charset="0"/>
                <a:ea typeface="Verdana" panose="020B0604030504040204" pitchFamily="34" charset="0"/>
                <a:cs typeface="Arial" panose="020B0604020202020204" pitchFamily="34" charset="0"/>
              </a:rPr>
              <a:t>Configure security options and policies</a:t>
            </a:r>
          </a:p>
          <a:p>
            <a:pPr marL="228589" lvl="0" indent="-228589">
              <a:spcAft>
                <a:spcPts val="600"/>
              </a:spcAft>
              <a:buFont typeface="Arial" panose="020B0604020202020204" pitchFamily="34" charset="0"/>
              <a:buChar char="•"/>
              <a:defRPr/>
            </a:pPr>
            <a:r>
              <a:rPr lang="en-US" dirty="0">
                <a:solidFill>
                  <a:schemeClr val="bg1"/>
                </a:solidFill>
                <a:latin typeface="Verdana" panose="020B0604030504040204" pitchFamily="34" charset="0"/>
                <a:ea typeface="Verdana" panose="020B0604030504040204" pitchFamily="34" charset="0"/>
                <a:cs typeface="Arial" panose="020B0604020202020204" pitchFamily="34" charset="0"/>
              </a:rPr>
              <a:t>Build the Secure Boot Manger code image</a:t>
            </a:r>
          </a:p>
          <a:p>
            <a:pPr marL="228589" marR="0" lvl="0" indent="-228589"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Arial" panose="020B0604020202020204" pitchFamily="34" charset="0"/>
              </a:rPr>
              <a:t>Create device key pairs - used for authentication</a:t>
            </a:r>
          </a:p>
          <a:p>
            <a:pPr marL="228589" indent="-228589">
              <a:spcAft>
                <a:spcPts val="600"/>
              </a:spcAft>
              <a:buFont typeface="Arial" panose="020B0604020202020204" pitchFamily="34" charset="0"/>
              <a:buChar char="•"/>
            </a:pPr>
            <a:r>
              <a:rPr lang="en-US" dirty="0">
                <a:solidFill>
                  <a:schemeClr val="bg1"/>
                </a:solidFill>
                <a:latin typeface="Verdana" panose="020B0604030504040204" pitchFamily="34" charset="0"/>
                <a:ea typeface="Verdana" panose="020B0604030504040204" pitchFamily="34" charset="0"/>
                <a:cs typeface="Arial" panose="020B0604020202020204" pitchFamily="34" charset="0"/>
              </a:rPr>
              <a:t>Create device certificate templates &amp; certificate chains</a:t>
            </a:r>
          </a:p>
          <a:p>
            <a:pPr marL="228589" marR="0" lvl="0" indent="-228589"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Arial" panose="020B0604020202020204" pitchFamily="34" charset="0"/>
              </a:rPr>
              <a:t>Create software signing keys - used for field updates</a:t>
            </a:r>
          </a:p>
          <a:p>
            <a:pPr marL="228589" marR="0" lvl="0" indent="-228589"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Arial" panose="020B0604020202020204" pitchFamily="34" charset="0"/>
              </a:rPr>
              <a:t>Provision (securely program) the device</a:t>
            </a:r>
            <a:endParaRPr kumimoji="0" lang="sv-SE"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Arial" panose="020B0604020202020204" pitchFamily="34" charset="0"/>
            </a:endParaRPr>
          </a:p>
        </p:txBody>
      </p:sp>
      <p:sp>
        <p:nvSpPr>
          <p:cNvPr id="13" name="Arrow: Pentagon 15">
            <a:extLst>
              <a:ext uri="{FF2B5EF4-FFF2-40B4-BE49-F238E27FC236}">
                <a16:creationId xmlns:a16="http://schemas.microsoft.com/office/drawing/2014/main" id="{2334173F-C936-D84A-9946-8EC3EBF86F58}"/>
              </a:ext>
            </a:extLst>
          </p:cNvPr>
          <p:cNvSpPr/>
          <p:nvPr/>
        </p:nvSpPr>
        <p:spPr>
          <a:xfrm>
            <a:off x="317290" y="1289251"/>
            <a:ext cx="2096873" cy="729600"/>
          </a:xfrm>
          <a:prstGeom prst="homePlate">
            <a:avLst/>
          </a:prstGeom>
          <a:solidFill>
            <a:srgbClr val="008DA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rPr>
              <a:t>Security</a:t>
            </a:r>
            <a:br>
              <a:rPr kumimoji="0" lang="en-GB"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rPr>
            </a:br>
            <a:r>
              <a:rPr kumimoji="0" lang="en-GB"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rPr>
              <a:t>Context</a:t>
            </a:r>
          </a:p>
        </p:txBody>
      </p:sp>
      <p:sp>
        <p:nvSpPr>
          <p:cNvPr id="14" name="Arrow: Chevron 16">
            <a:extLst>
              <a:ext uri="{FF2B5EF4-FFF2-40B4-BE49-F238E27FC236}">
                <a16:creationId xmlns:a16="http://schemas.microsoft.com/office/drawing/2014/main" id="{403CF03B-AF87-D845-86B3-5415283C3884}"/>
              </a:ext>
            </a:extLst>
          </p:cNvPr>
          <p:cNvSpPr/>
          <p:nvPr/>
        </p:nvSpPr>
        <p:spPr>
          <a:xfrm>
            <a:off x="2119195" y="1289251"/>
            <a:ext cx="2160000" cy="729207"/>
          </a:xfrm>
          <a:prstGeom prst="chevron">
            <a:avLst/>
          </a:prstGeom>
          <a:solidFill>
            <a:srgbClr val="008DA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rPr>
              <a:t>Application RoT</a:t>
            </a:r>
          </a:p>
        </p:txBody>
      </p:sp>
    </p:spTree>
    <p:extLst>
      <p:ext uri="{BB962C8B-B14F-4D97-AF65-F5344CB8AC3E}">
        <p14:creationId xmlns:p14="http://schemas.microsoft.com/office/powerpoint/2010/main" val="4228694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a:t>2. Develop and Test</a:t>
            </a:r>
          </a:p>
        </p:txBody>
      </p:sp>
      <p:sp>
        <p:nvSpPr>
          <p:cNvPr id="12" name="Title 1">
            <a:extLst>
              <a:ext uri="{FF2B5EF4-FFF2-40B4-BE49-F238E27FC236}">
                <a16:creationId xmlns:a16="http://schemas.microsoft.com/office/drawing/2014/main" id="{53D7E76A-661B-42BE-9C67-1BEBF3212F16}"/>
              </a:ext>
            </a:extLst>
          </p:cNvPr>
          <p:cNvSpPr txBox="1">
            <a:spLocks/>
          </p:cNvSpPr>
          <p:nvPr/>
        </p:nvSpPr>
        <p:spPr>
          <a:xfrm>
            <a:off x="282535" y="383513"/>
            <a:ext cx="9230816" cy="716403"/>
          </a:xfrm>
          <a:prstGeom prst="rect">
            <a:avLst/>
          </a:prstGeom>
        </p:spPr>
        <p:txBody>
          <a:bodyPr vert="horz" lIns="0" tIns="0" rIns="0" bIns="0" rtlCol="0" anchor="b">
            <a:normAutofit fontScale="97500"/>
          </a:bodyPr>
          <a:lstStyle>
            <a:lvl1pPr algn="l" rtl="0" eaLnBrk="0" fontAlgn="base" hangingPunct="0">
              <a:lnSpc>
                <a:spcPct val="85000"/>
              </a:lnSpc>
              <a:spcBef>
                <a:spcPct val="0"/>
              </a:spcBef>
              <a:spcAft>
                <a:spcPct val="0"/>
              </a:spcAft>
              <a:defRPr sz="3600" b="1" kern="1200" spc="-50">
                <a:solidFill>
                  <a:schemeClr val="tx2"/>
                </a:solidFill>
                <a:latin typeface="+mn-lt"/>
                <a:ea typeface="ＭＳ Ｐゴシック" charset="0"/>
                <a:cs typeface="ＭＳ Ｐゴシック" charset="0"/>
              </a:defRPr>
            </a:lvl1pPr>
            <a:lvl2pPr algn="l" rtl="0" eaLnBrk="0" fontAlgn="base" hangingPunct="0">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2pPr>
            <a:lvl3pPr algn="l" rtl="0" eaLnBrk="0" fontAlgn="base" hangingPunct="0">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3pPr>
            <a:lvl4pPr algn="l" rtl="0" eaLnBrk="0" fontAlgn="base" hangingPunct="0">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4pPr>
            <a:lvl5pPr algn="l" rtl="0" eaLnBrk="0" fontAlgn="base" hangingPunct="0">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5pPr>
            <a:lvl6pPr marL="457200" algn="l" rtl="0" fontAlgn="base">
              <a:lnSpc>
                <a:spcPct val="85000"/>
              </a:lnSpc>
              <a:spcBef>
                <a:spcPct val="0"/>
              </a:spcBef>
              <a:spcAft>
                <a:spcPct val="0"/>
              </a:spcAft>
              <a:defRPr sz="3600" b="1">
                <a:solidFill>
                  <a:schemeClr val="accent1"/>
                </a:solidFill>
                <a:latin typeface="Calibri" charset="0"/>
              </a:defRPr>
            </a:lvl6pPr>
            <a:lvl7pPr marL="914400" algn="l" rtl="0" fontAlgn="base">
              <a:lnSpc>
                <a:spcPct val="85000"/>
              </a:lnSpc>
              <a:spcBef>
                <a:spcPct val="0"/>
              </a:spcBef>
              <a:spcAft>
                <a:spcPct val="0"/>
              </a:spcAft>
              <a:defRPr sz="3600" b="1">
                <a:solidFill>
                  <a:schemeClr val="accent1"/>
                </a:solidFill>
                <a:latin typeface="Calibri" charset="0"/>
              </a:defRPr>
            </a:lvl7pPr>
            <a:lvl8pPr marL="1371600" algn="l" rtl="0" fontAlgn="base">
              <a:lnSpc>
                <a:spcPct val="85000"/>
              </a:lnSpc>
              <a:spcBef>
                <a:spcPct val="0"/>
              </a:spcBef>
              <a:spcAft>
                <a:spcPct val="0"/>
              </a:spcAft>
              <a:defRPr sz="3600" b="1">
                <a:solidFill>
                  <a:schemeClr val="accent1"/>
                </a:solidFill>
                <a:latin typeface="Calibri" charset="0"/>
              </a:defRPr>
            </a:lvl8pPr>
            <a:lvl9pPr marL="1828800" algn="l" rtl="0" fontAlgn="base">
              <a:lnSpc>
                <a:spcPct val="85000"/>
              </a:lnSpc>
              <a:spcBef>
                <a:spcPct val="0"/>
              </a:spcBef>
              <a:spcAft>
                <a:spcPct val="0"/>
              </a:spcAft>
              <a:defRPr sz="3600" b="1">
                <a:solidFill>
                  <a:schemeClr val="accent1"/>
                </a:solidFill>
                <a:latin typeface="Calibri" charset="0"/>
              </a:defRPr>
            </a:lvl9pPr>
          </a:lstStyle>
          <a:p>
            <a:pPr marL="0" marR="0" lvl="0" indent="0" algn="l" defTabSz="914400" rtl="0" eaLnBrk="0" fontAlgn="base" latinLnBrk="0" hangingPunct="0">
              <a:lnSpc>
                <a:spcPct val="85000"/>
              </a:lnSpc>
              <a:spcBef>
                <a:spcPct val="0"/>
              </a:spcBef>
              <a:spcAft>
                <a:spcPct val="0"/>
              </a:spcAft>
              <a:buClrTx/>
              <a:buSzTx/>
              <a:buFontTx/>
              <a:buNone/>
              <a:tabLst/>
              <a:defRPr/>
            </a:pPr>
            <a:endParaRPr kumimoji="0" lang="en-GB" sz="4267" b="1" i="0" u="none" strike="noStrike" kern="1200" cap="none" spc="-50" normalizeH="0" baseline="0" noProof="0" dirty="0">
              <a:ln>
                <a:noFill/>
              </a:ln>
              <a:solidFill>
                <a:srgbClr val="333E48"/>
              </a:solidFill>
              <a:effectLst/>
              <a:uLnTx/>
              <a:uFillTx/>
              <a:latin typeface="Calibri" panose="020F0502020204030204"/>
              <a:ea typeface="ＭＳ Ｐゴシック" charset="0"/>
            </a:endParaRPr>
          </a:p>
        </p:txBody>
      </p:sp>
      <p:grpSp>
        <p:nvGrpSpPr>
          <p:cNvPr id="2" name="Group 1">
            <a:extLst>
              <a:ext uri="{FF2B5EF4-FFF2-40B4-BE49-F238E27FC236}">
                <a16:creationId xmlns:a16="http://schemas.microsoft.com/office/drawing/2014/main" id="{6151E452-1767-43BD-B713-6FAEE188C9F1}"/>
              </a:ext>
            </a:extLst>
          </p:cNvPr>
          <p:cNvGrpSpPr/>
          <p:nvPr/>
        </p:nvGrpSpPr>
        <p:grpSpPr>
          <a:xfrm>
            <a:off x="644270" y="1628041"/>
            <a:ext cx="3248525" cy="2435401"/>
            <a:chOff x="8771751" y="2861253"/>
            <a:chExt cx="2176821" cy="1382762"/>
          </a:xfrm>
        </p:grpSpPr>
        <p:pic>
          <p:nvPicPr>
            <p:cNvPr id="27" name="Picture 2" descr="Q:\Marketing\Corporate Marketing\Corporate PPTs\Embedded World 2017\IDE_final.jpg">
              <a:extLst>
                <a:ext uri="{FF2B5EF4-FFF2-40B4-BE49-F238E27FC236}">
                  <a16:creationId xmlns:a16="http://schemas.microsoft.com/office/drawing/2014/main" id="{6D7CF14A-8FA7-4CDD-ACB9-CE005834768A}"/>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9126060" y="2861253"/>
              <a:ext cx="1178449" cy="69903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Q:\Marketing\Corporate Marketing\Web\Web 2015 images\Måns high-res C-STAT C-RUN\CRUNcircle.png">
              <a:extLst>
                <a:ext uri="{FF2B5EF4-FFF2-40B4-BE49-F238E27FC236}">
                  <a16:creationId xmlns:a16="http://schemas.microsoft.com/office/drawing/2014/main" id="{A42FF61E-F27F-49FD-BBDC-C20E0946D6D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592084" y="3457455"/>
              <a:ext cx="712426" cy="754497"/>
            </a:xfrm>
            <a:prstGeom prst="rect">
              <a:avLst/>
            </a:prstGeom>
            <a:noFill/>
            <a:extLst>
              <a:ext uri="{909E8E84-426E-40DD-AFC4-6F175D3DCCD1}">
                <a14:hiddenFill xmlns:a14="http://schemas.microsoft.com/office/drawing/2010/main">
                  <a:solidFill>
                    <a:srgbClr val="FFFFFF"/>
                  </a:solidFill>
                </a14:hiddenFill>
              </a:ext>
            </a:extLst>
          </p:spPr>
        </p:pic>
        <p:sp>
          <p:nvSpPr>
            <p:cNvPr id="29" name="Curved Right Arrow 30">
              <a:extLst>
                <a:ext uri="{FF2B5EF4-FFF2-40B4-BE49-F238E27FC236}">
                  <a16:creationId xmlns:a16="http://schemas.microsoft.com/office/drawing/2014/main" id="{735F6A8D-BA25-4D85-AAF1-5F7676ECC8B5}"/>
                </a:ext>
              </a:extLst>
            </p:cNvPr>
            <p:cNvSpPr/>
            <p:nvPr/>
          </p:nvSpPr>
          <p:spPr>
            <a:xfrm>
              <a:off x="8771751" y="3150986"/>
              <a:ext cx="302978" cy="771795"/>
            </a:xfrm>
            <a:prstGeom prst="curvedRightArrow">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endParaRPr>
            </a:p>
          </p:txBody>
        </p:sp>
        <p:pic>
          <p:nvPicPr>
            <p:cNvPr id="30" name="Picture 2" descr="Q:\Marketing\Corporate Marketing\Web\Web 2015 images\Måns cstat\C-STARtriangle.png">
              <a:extLst>
                <a:ext uri="{FF2B5EF4-FFF2-40B4-BE49-F238E27FC236}">
                  <a16:creationId xmlns:a16="http://schemas.microsoft.com/office/drawing/2014/main" id="{B8EF1C34-6505-4174-B275-EB4AD9C2D867}"/>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037785" y="3545915"/>
              <a:ext cx="662043" cy="610577"/>
            </a:xfrm>
            <a:prstGeom prst="rect">
              <a:avLst/>
            </a:prstGeom>
            <a:noFill/>
            <a:extLst>
              <a:ext uri="{909E8E84-426E-40DD-AFC4-6F175D3DCCD1}">
                <a14:hiddenFill xmlns:a14="http://schemas.microsoft.com/office/drawing/2010/main">
                  <a:solidFill>
                    <a:srgbClr val="FFFFFF"/>
                  </a:solidFill>
                </a14:hiddenFill>
              </a:ext>
            </a:extLst>
          </p:spPr>
        </p:pic>
        <p:sp>
          <p:nvSpPr>
            <p:cNvPr id="31" name="Curved Right Arrow 30">
              <a:extLst>
                <a:ext uri="{FF2B5EF4-FFF2-40B4-BE49-F238E27FC236}">
                  <a16:creationId xmlns:a16="http://schemas.microsoft.com/office/drawing/2014/main" id="{03FF0834-1AF6-4644-823C-55850FE6BC92}"/>
                </a:ext>
              </a:extLst>
            </p:cNvPr>
            <p:cNvSpPr/>
            <p:nvPr/>
          </p:nvSpPr>
          <p:spPr>
            <a:xfrm flipH="1" flipV="1">
              <a:off x="10376882" y="3088127"/>
              <a:ext cx="317845" cy="814992"/>
            </a:xfrm>
            <a:prstGeom prst="curvedRightArrow">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endParaRPr>
            </a:p>
          </p:txBody>
        </p:sp>
        <p:pic>
          <p:nvPicPr>
            <p:cNvPr id="32" name="Picture 16" descr="Image result for iar ijet">
              <a:extLst>
                <a:ext uri="{FF2B5EF4-FFF2-40B4-BE49-F238E27FC236}">
                  <a16:creationId xmlns:a16="http://schemas.microsoft.com/office/drawing/2014/main" id="{A58CEE13-28B6-4DC7-B6AA-F58A90A21509}"/>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rot="20818877">
              <a:off x="10134961" y="3573543"/>
              <a:ext cx="813611" cy="670472"/>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Rectangle 32">
            <a:extLst>
              <a:ext uri="{FF2B5EF4-FFF2-40B4-BE49-F238E27FC236}">
                <a16:creationId xmlns:a16="http://schemas.microsoft.com/office/drawing/2014/main" id="{A8D74B37-BADF-4F68-8468-A343B0C55E34}"/>
              </a:ext>
            </a:extLst>
          </p:cNvPr>
          <p:cNvSpPr/>
          <p:nvPr/>
        </p:nvSpPr>
        <p:spPr>
          <a:xfrm>
            <a:off x="5233727" y="1078018"/>
            <a:ext cx="5409398" cy="2435401"/>
          </a:xfrm>
          <a:prstGeom prst="rect">
            <a:avLst/>
          </a:prstGeom>
          <a:solidFill>
            <a:srgbClr val="008DA3"/>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28589" indent="-228589">
              <a:spcAft>
                <a:spcPts val="600"/>
              </a:spcAft>
              <a:buFont typeface="Arial" panose="020B0604020202020204" pitchFamily="34" charset="0"/>
              <a:buChar char="•"/>
            </a:pPr>
            <a:r>
              <a:rPr lang="en-US" dirty="0">
                <a:solidFill>
                  <a:schemeClr val="bg1"/>
                </a:solidFill>
                <a:latin typeface="Verdana" panose="020B0604030504040204" pitchFamily="34" charset="0"/>
                <a:ea typeface="Verdana" panose="020B0604030504040204" pitchFamily="34" charset="0"/>
                <a:cs typeface="Arial" panose="020B0604020202020204" pitchFamily="34" charset="0"/>
              </a:rPr>
              <a:t>Develop using a standard IDE workflow</a:t>
            </a:r>
          </a:p>
          <a:p>
            <a:pPr marL="228589" indent="-228589">
              <a:spcAft>
                <a:spcPts val="600"/>
              </a:spcAft>
              <a:buFont typeface="Arial" panose="020B0604020202020204" pitchFamily="34" charset="0"/>
              <a:buChar char="•"/>
            </a:pPr>
            <a:r>
              <a:rPr lang="en-US" b="1" dirty="0">
                <a:solidFill>
                  <a:schemeClr val="bg1"/>
                </a:solidFill>
                <a:latin typeface="Verdana" panose="020B0604030504040204" pitchFamily="34" charset="0"/>
                <a:ea typeface="Verdana" panose="020B0604030504040204" pitchFamily="34" charset="0"/>
                <a:cs typeface="Arial" panose="020B0604020202020204" pitchFamily="34" charset="0"/>
              </a:rPr>
              <a:t>Development keys &amp; certificates used</a:t>
            </a:r>
          </a:p>
          <a:p>
            <a:pPr marL="228589" indent="-228589">
              <a:spcAft>
                <a:spcPts val="600"/>
              </a:spcAft>
              <a:buFont typeface="Arial" panose="020B0604020202020204" pitchFamily="34" charset="0"/>
              <a:buChar char="•"/>
            </a:pPr>
            <a:r>
              <a:rPr lang="en-US" dirty="0">
                <a:solidFill>
                  <a:schemeClr val="bg1"/>
                </a:solidFill>
                <a:latin typeface="Verdana" panose="020B0604030504040204" pitchFamily="34" charset="0"/>
                <a:ea typeface="Verdana" panose="020B0604030504040204" pitchFamily="34" charset="0"/>
                <a:cs typeface="Arial" panose="020B0604020202020204" pitchFamily="34" charset="0"/>
              </a:rPr>
              <a:t>The application is mastered and encrypted</a:t>
            </a:r>
          </a:p>
          <a:p>
            <a:pPr marL="228589" indent="-228589">
              <a:spcAft>
                <a:spcPts val="600"/>
              </a:spcAft>
              <a:buFont typeface="Arial" panose="020B0604020202020204" pitchFamily="34" charset="0"/>
              <a:buChar char="•"/>
            </a:pPr>
            <a:r>
              <a:rPr lang="en-US" dirty="0">
                <a:solidFill>
                  <a:schemeClr val="bg1"/>
                </a:solidFill>
                <a:latin typeface="Verdana" panose="020B0604030504040204" pitchFamily="34" charset="0"/>
                <a:ea typeface="Verdana" panose="020B0604030504040204" pitchFamily="34" charset="0"/>
                <a:cs typeface="Arial" panose="020B0604020202020204" pitchFamily="34" charset="0"/>
              </a:rPr>
              <a:t>The secure application image is processed by the Secure Boot Manager</a:t>
            </a:r>
          </a:p>
        </p:txBody>
      </p:sp>
      <p:sp>
        <p:nvSpPr>
          <p:cNvPr id="16" name="Rounded Rectangle 15">
            <a:extLst>
              <a:ext uri="{FF2B5EF4-FFF2-40B4-BE49-F238E27FC236}">
                <a16:creationId xmlns:a16="http://schemas.microsoft.com/office/drawing/2014/main" id="{45FAE8C7-258A-F943-9B14-5101F5416022}"/>
              </a:ext>
            </a:extLst>
          </p:cNvPr>
          <p:cNvSpPr/>
          <p:nvPr/>
        </p:nvSpPr>
        <p:spPr>
          <a:xfrm>
            <a:off x="6166949" y="4639400"/>
            <a:ext cx="4844665" cy="632726"/>
          </a:xfrm>
          <a:prstGeom prst="roundRect">
            <a:avLst>
              <a:gd name="adj" fmla="val 19762"/>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ea typeface="Verdana" panose="020B0604030504040204" pitchFamily="34" charset="0"/>
                <a:cs typeface="Arial" panose="020B0604020202020204" pitchFamily="34" charset="0"/>
              </a:rPr>
              <a:t>	Lifecycle aware development</a:t>
            </a:r>
            <a:endParaRPr lang="en-GB" sz="600" dirty="0">
              <a:ea typeface="Verdana" panose="020B0604030504040204" pitchFamily="34" charset="0"/>
              <a:cs typeface="Arial" panose="020B0604020202020204" pitchFamily="34" charset="0"/>
            </a:endParaRPr>
          </a:p>
          <a:p>
            <a:r>
              <a:rPr lang="en-GB" dirty="0">
                <a:ea typeface="Verdana" panose="020B0604030504040204" pitchFamily="34" charset="0"/>
                <a:cs typeface="Arial" panose="020B0604020202020204" pitchFamily="34" charset="0"/>
              </a:rPr>
              <a:t>	Development Keys ONLY</a:t>
            </a:r>
            <a:endParaRPr lang="en-GB" sz="2400" dirty="0">
              <a:solidFill>
                <a:schemeClr val="tx2"/>
              </a:solidFill>
            </a:endParaRPr>
          </a:p>
        </p:txBody>
      </p:sp>
      <p:grpSp>
        <p:nvGrpSpPr>
          <p:cNvPr id="17" name="Group 16">
            <a:extLst>
              <a:ext uri="{FF2B5EF4-FFF2-40B4-BE49-F238E27FC236}">
                <a16:creationId xmlns:a16="http://schemas.microsoft.com/office/drawing/2014/main" id="{00A96F27-4127-DC41-B8EC-82E3F90C65DA}"/>
              </a:ext>
            </a:extLst>
          </p:cNvPr>
          <p:cNvGrpSpPr/>
          <p:nvPr/>
        </p:nvGrpSpPr>
        <p:grpSpPr>
          <a:xfrm>
            <a:off x="3557366" y="4585620"/>
            <a:ext cx="3452924" cy="729600"/>
            <a:chOff x="3943244" y="1242648"/>
            <a:chExt cx="3452923" cy="729599"/>
          </a:xfrm>
          <a:solidFill>
            <a:srgbClr val="008DA3"/>
          </a:solidFill>
        </p:grpSpPr>
        <p:sp>
          <p:nvSpPr>
            <p:cNvPr id="21" name="Arrow: Chevron 18">
              <a:extLst>
                <a:ext uri="{FF2B5EF4-FFF2-40B4-BE49-F238E27FC236}">
                  <a16:creationId xmlns:a16="http://schemas.microsoft.com/office/drawing/2014/main" id="{33AE03D9-71B4-964B-BACF-E556C6BC8CEE}"/>
                </a:ext>
              </a:extLst>
            </p:cNvPr>
            <p:cNvSpPr/>
            <p:nvPr/>
          </p:nvSpPr>
          <p:spPr>
            <a:xfrm>
              <a:off x="5709485" y="1242649"/>
              <a:ext cx="1686682" cy="729206"/>
            </a:xfrm>
            <a:prstGeom prst="chevron">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rPr>
                <a:t>Test</a:t>
              </a:r>
            </a:p>
          </p:txBody>
        </p:sp>
        <p:sp>
          <p:nvSpPr>
            <p:cNvPr id="22" name="Arrow: Chevron 19">
              <a:extLst>
                <a:ext uri="{FF2B5EF4-FFF2-40B4-BE49-F238E27FC236}">
                  <a16:creationId xmlns:a16="http://schemas.microsoft.com/office/drawing/2014/main" id="{65DBF0E8-D5FD-D647-B492-ECDE300BEF00}"/>
                </a:ext>
              </a:extLst>
            </p:cNvPr>
            <p:cNvSpPr/>
            <p:nvPr/>
          </p:nvSpPr>
          <p:spPr>
            <a:xfrm>
              <a:off x="3943244" y="1242648"/>
              <a:ext cx="2034258" cy="729599"/>
            </a:xfrm>
            <a:prstGeom prst="chevron">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rPr>
                <a:t>Develop Application</a:t>
              </a:r>
            </a:p>
          </p:txBody>
        </p:sp>
      </p:grpSp>
      <p:sp>
        <p:nvSpPr>
          <p:cNvPr id="23" name="Arrow: Chevron 16">
            <a:extLst>
              <a:ext uri="{FF2B5EF4-FFF2-40B4-BE49-F238E27FC236}">
                <a16:creationId xmlns:a16="http://schemas.microsoft.com/office/drawing/2014/main" id="{9B5CD362-FC75-4F4B-9348-B2A7B750B762}"/>
              </a:ext>
            </a:extLst>
          </p:cNvPr>
          <p:cNvSpPr/>
          <p:nvPr/>
        </p:nvSpPr>
        <p:spPr>
          <a:xfrm>
            <a:off x="1688727" y="4577871"/>
            <a:ext cx="2160000" cy="729207"/>
          </a:xfrm>
          <a:prstGeom prst="chevron">
            <a:avLst/>
          </a:prstGeom>
          <a:solidFill>
            <a:srgbClr val="008DA3">
              <a:alpha val="50196"/>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rPr>
              <a:t>Inherit Secure Context</a:t>
            </a:r>
          </a:p>
        </p:txBody>
      </p:sp>
    </p:spTree>
    <p:extLst>
      <p:ext uri="{BB962C8B-B14F-4D97-AF65-F5344CB8AC3E}">
        <p14:creationId xmlns:p14="http://schemas.microsoft.com/office/powerpoint/2010/main" val="3341174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a:t>3. Deploy and Manufacture</a:t>
            </a:r>
          </a:p>
        </p:txBody>
      </p:sp>
      <p:sp>
        <p:nvSpPr>
          <p:cNvPr id="12" name="Title 1">
            <a:extLst>
              <a:ext uri="{FF2B5EF4-FFF2-40B4-BE49-F238E27FC236}">
                <a16:creationId xmlns:a16="http://schemas.microsoft.com/office/drawing/2014/main" id="{53D7E76A-661B-42BE-9C67-1BEBF3212F16}"/>
              </a:ext>
            </a:extLst>
          </p:cNvPr>
          <p:cNvSpPr txBox="1">
            <a:spLocks/>
          </p:cNvSpPr>
          <p:nvPr/>
        </p:nvSpPr>
        <p:spPr>
          <a:xfrm>
            <a:off x="282535" y="383513"/>
            <a:ext cx="9230816" cy="716403"/>
          </a:xfrm>
          <a:prstGeom prst="rect">
            <a:avLst/>
          </a:prstGeom>
        </p:spPr>
        <p:txBody>
          <a:bodyPr vert="horz" lIns="0" tIns="0" rIns="0" bIns="0" rtlCol="0" anchor="b">
            <a:normAutofit fontScale="97500"/>
          </a:bodyPr>
          <a:lstStyle>
            <a:lvl1pPr algn="l" rtl="0" eaLnBrk="0" fontAlgn="base" hangingPunct="0">
              <a:lnSpc>
                <a:spcPct val="85000"/>
              </a:lnSpc>
              <a:spcBef>
                <a:spcPct val="0"/>
              </a:spcBef>
              <a:spcAft>
                <a:spcPct val="0"/>
              </a:spcAft>
              <a:defRPr sz="3600" b="1" kern="1200" spc="-50">
                <a:solidFill>
                  <a:schemeClr val="tx2"/>
                </a:solidFill>
                <a:latin typeface="+mn-lt"/>
                <a:ea typeface="ＭＳ Ｐゴシック" charset="0"/>
                <a:cs typeface="ＭＳ Ｐゴシック" charset="0"/>
              </a:defRPr>
            </a:lvl1pPr>
            <a:lvl2pPr algn="l" rtl="0" eaLnBrk="0" fontAlgn="base" hangingPunct="0">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2pPr>
            <a:lvl3pPr algn="l" rtl="0" eaLnBrk="0" fontAlgn="base" hangingPunct="0">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3pPr>
            <a:lvl4pPr algn="l" rtl="0" eaLnBrk="0" fontAlgn="base" hangingPunct="0">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4pPr>
            <a:lvl5pPr algn="l" rtl="0" eaLnBrk="0" fontAlgn="base" hangingPunct="0">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5pPr>
            <a:lvl6pPr marL="457200" algn="l" rtl="0" fontAlgn="base">
              <a:lnSpc>
                <a:spcPct val="85000"/>
              </a:lnSpc>
              <a:spcBef>
                <a:spcPct val="0"/>
              </a:spcBef>
              <a:spcAft>
                <a:spcPct val="0"/>
              </a:spcAft>
              <a:defRPr sz="3600" b="1">
                <a:solidFill>
                  <a:schemeClr val="accent1"/>
                </a:solidFill>
                <a:latin typeface="Calibri" charset="0"/>
              </a:defRPr>
            </a:lvl6pPr>
            <a:lvl7pPr marL="914400" algn="l" rtl="0" fontAlgn="base">
              <a:lnSpc>
                <a:spcPct val="85000"/>
              </a:lnSpc>
              <a:spcBef>
                <a:spcPct val="0"/>
              </a:spcBef>
              <a:spcAft>
                <a:spcPct val="0"/>
              </a:spcAft>
              <a:defRPr sz="3600" b="1">
                <a:solidFill>
                  <a:schemeClr val="accent1"/>
                </a:solidFill>
                <a:latin typeface="Calibri" charset="0"/>
              </a:defRPr>
            </a:lvl7pPr>
            <a:lvl8pPr marL="1371600" algn="l" rtl="0" fontAlgn="base">
              <a:lnSpc>
                <a:spcPct val="85000"/>
              </a:lnSpc>
              <a:spcBef>
                <a:spcPct val="0"/>
              </a:spcBef>
              <a:spcAft>
                <a:spcPct val="0"/>
              </a:spcAft>
              <a:defRPr sz="3600" b="1">
                <a:solidFill>
                  <a:schemeClr val="accent1"/>
                </a:solidFill>
                <a:latin typeface="Calibri" charset="0"/>
              </a:defRPr>
            </a:lvl8pPr>
            <a:lvl9pPr marL="1828800" algn="l" rtl="0" fontAlgn="base">
              <a:lnSpc>
                <a:spcPct val="85000"/>
              </a:lnSpc>
              <a:spcBef>
                <a:spcPct val="0"/>
              </a:spcBef>
              <a:spcAft>
                <a:spcPct val="0"/>
              </a:spcAft>
              <a:defRPr sz="3600" b="1">
                <a:solidFill>
                  <a:schemeClr val="accent1"/>
                </a:solidFill>
                <a:latin typeface="Calibri" charset="0"/>
              </a:defRPr>
            </a:lvl9pPr>
          </a:lstStyle>
          <a:p>
            <a:pPr marL="0" marR="0" lvl="0" indent="0" algn="l" defTabSz="914400" rtl="0" eaLnBrk="0" fontAlgn="base" latinLnBrk="0" hangingPunct="0">
              <a:lnSpc>
                <a:spcPct val="85000"/>
              </a:lnSpc>
              <a:spcBef>
                <a:spcPct val="0"/>
              </a:spcBef>
              <a:spcAft>
                <a:spcPct val="0"/>
              </a:spcAft>
              <a:buClrTx/>
              <a:buSzTx/>
              <a:buFontTx/>
              <a:buNone/>
              <a:tabLst/>
              <a:defRPr/>
            </a:pPr>
            <a:endParaRPr kumimoji="0" lang="en-GB" sz="4267" b="1" i="0" u="none" strike="noStrike" kern="1200" cap="none" spc="-50" normalizeH="0" baseline="0" noProof="0" dirty="0">
              <a:ln>
                <a:noFill/>
              </a:ln>
              <a:solidFill>
                <a:srgbClr val="333E48"/>
              </a:solidFill>
              <a:effectLst/>
              <a:uLnTx/>
              <a:uFillTx/>
              <a:latin typeface="Calibri" panose="020F0502020204030204"/>
              <a:ea typeface="ＭＳ Ｐゴシック" charset="0"/>
            </a:endParaRPr>
          </a:p>
        </p:txBody>
      </p:sp>
      <p:sp>
        <p:nvSpPr>
          <p:cNvPr id="15" name="TextBox 14">
            <a:extLst>
              <a:ext uri="{FF2B5EF4-FFF2-40B4-BE49-F238E27FC236}">
                <a16:creationId xmlns:a16="http://schemas.microsoft.com/office/drawing/2014/main" id="{507EAAEF-729A-4821-8D2D-F2400632E725}"/>
              </a:ext>
            </a:extLst>
          </p:cNvPr>
          <p:cNvSpPr txBox="1"/>
          <p:nvPr/>
        </p:nvSpPr>
        <p:spPr>
          <a:xfrm>
            <a:off x="8991939" y="4656472"/>
            <a:ext cx="1362160" cy="37730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algn="ctr">
              <a:defRPr sz="135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67"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rPr>
              <a:t>Manufacture</a:t>
            </a:r>
          </a:p>
        </p:txBody>
      </p:sp>
      <p:grpSp>
        <p:nvGrpSpPr>
          <p:cNvPr id="2" name="Group 1">
            <a:extLst>
              <a:ext uri="{FF2B5EF4-FFF2-40B4-BE49-F238E27FC236}">
                <a16:creationId xmlns:a16="http://schemas.microsoft.com/office/drawing/2014/main" id="{E9AE5911-DD2C-4AA1-AFEB-971E8288A63C}"/>
              </a:ext>
            </a:extLst>
          </p:cNvPr>
          <p:cNvGrpSpPr/>
          <p:nvPr/>
        </p:nvGrpSpPr>
        <p:grpSpPr>
          <a:xfrm>
            <a:off x="7390095" y="3597361"/>
            <a:ext cx="3877347" cy="2118222"/>
            <a:chOff x="2439233" y="2182257"/>
            <a:chExt cx="3000588" cy="1616693"/>
          </a:xfrm>
        </p:grpSpPr>
        <p:pic>
          <p:nvPicPr>
            <p:cNvPr id="24" name="Picture 2">
              <a:extLst>
                <a:ext uri="{FF2B5EF4-FFF2-40B4-BE49-F238E27FC236}">
                  <a16:creationId xmlns:a16="http://schemas.microsoft.com/office/drawing/2014/main" id="{F5320E5B-472B-4B91-9C03-A090EF5A9E96}"/>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439233" y="2277857"/>
              <a:ext cx="1497413" cy="107281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ectangle 25">
              <a:extLst>
                <a:ext uri="{FF2B5EF4-FFF2-40B4-BE49-F238E27FC236}">
                  <a16:creationId xmlns:a16="http://schemas.microsoft.com/office/drawing/2014/main" id="{098B0110-276A-45F9-A302-5B8723BE888A}"/>
                </a:ext>
              </a:extLst>
            </p:cNvPr>
            <p:cNvSpPr/>
            <p:nvPr/>
          </p:nvSpPr>
          <p:spPr>
            <a:xfrm>
              <a:off x="3689076" y="3049393"/>
              <a:ext cx="477671" cy="634621"/>
            </a:xfrm>
            <a:prstGeom prst="rect">
              <a:avLst/>
            </a:prstGeom>
            <a:solidFill>
              <a:schemeClr val="bg1"/>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5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Courier New" panose="02070309020205020404" pitchFamily="49" charset="0"/>
                </a:rPr>
                <a:t>00101111010011110101001000101111010011110101001011</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5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Courier New" panose="02070309020205020404" pitchFamily="49" charset="0"/>
                </a:rPr>
                <a:t>00101111010011110101</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5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Courier New" panose="02070309020205020404" pitchFamily="49" charset="0"/>
                </a:rPr>
                <a:t>0010111100</a:t>
              </a:r>
            </a:p>
          </p:txBody>
        </p:sp>
        <p:pic>
          <p:nvPicPr>
            <p:cNvPr id="28" name="Picture 27">
              <a:extLst>
                <a:ext uri="{FF2B5EF4-FFF2-40B4-BE49-F238E27FC236}">
                  <a16:creationId xmlns:a16="http://schemas.microsoft.com/office/drawing/2014/main" id="{A97FFC7E-347E-4608-8320-F5C02BB2C976}"/>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0" b="90000" l="9942" r="89474"/>
                      </a14:imgEffect>
                    </a14:imgLayer>
                  </a14:imgProps>
                </a:ext>
                <a:ext uri="{28A0092B-C50C-407E-A947-70E740481C1C}">
                  <a14:useLocalDpi xmlns:a14="http://schemas.microsoft.com/office/drawing/2010/main"/>
                </a:ext>
              </a:extLst>
            </a:blip>
            <a:stretch>
              <a:fillRect/>
            </a:stretch>
          </p:blipFill>
          <p:spPr>
            <a:xfrm>
              <a:off x="3287471" y="2977707"/>
              <a:ext cx="1155775" cy="821243"/>
            </a:xfrm>
            <a:prstGeom prst="rect">
              <a:avLst/>
            </a:prstGeom>
          </p:spPr>
        </p:pic>
        <p:grpSp>
          <p:nvGrpSpPr>
            <p:cNvPr id="29" name="Group 28">
              <a:extLst>
                <a:ext uri="{FF2B5EF4-FFF2-40B4-BE49-F238E27FC236}">
                  <a16:creationId xmlns:a16="http://schemas.microsoft.com/office/drawing/2014/main" id="{755B4D5A-7688-4BAD-93FC-97FF991C5AD8}"/>
                </a:ext>
              </a:extLst>
            </p:cNvPr>
            <p:cNvGrpSpPr/>
            <p:nvPr/>
          </p:nvGrpSpPr>
          <p:grpSpPr>
            <a:xfrm>
              <a:off x="3408485" y="2182257"/>
              <a:ext cx="1036661" cy="752649"/>
              <a:chOff x="5280636" y="2504859"/>
              <a:chExt cx="1023938" cy="677254"/>
            </a:xfrm>
          </p:grpSpPr>
          <p:sp>
            <p:nvSpPr>
              <p:cNvPr id="30" name="Rectangle 29">
                <a:extLst>
                  <a:ext uri="{FF2B5EF4-FFF2-40B4-BE49-F238E27FC236}">
                    <a16:creationId xmlns:a16="http://schemas.microsoft.com/office/drawing/2014/main" id="{A605041B-438C-47ED-888C-2F3ECD7EFBB8}"/>
                  </a:ext>
                </a:extLst>
              </p:cNvPr>
              <p:cNvSpPr/>
              <p:nvPr/>
            </p:nvSpPr>
            <p:spPr>
              <a:xfrm>
                <a:off x="5454160" y="2504859"/>
                <a:ext cx="477671" cy="634621"/>
              </a:xfrm>
              <a:prstGeom prst="rect">
                <a:avLst/>
              </a:prstGeom>
              <a:solidFill>
                <a:schemeClr val="tx1"/>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5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Courier New" panose="02070309020205020404" pitchFamily="49" charset="0"/>
                  </a:rPr>
                  <a:t>00101111010011110101001000101111010011110101001011</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5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Courier New" panose="02070309020205020404" pitchFamily="49" charset="0"/>
                  </a:rPr>
                  <a:t>00101111010011110101</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5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Courier New" panose="02070309020205020404" pitchFamily="49" charset="0"/>
                  </a:rPr>
                  <a:t>0010111100</a:t>
                </a:r>
              </a:p>
            </p:txBody>
          </p:sp>
          <p:sp>
            <p:nvSpPr>
              <p:cNvPr id="31" name="Rectangle 30">
                <a:extLst>
                  <a:ext uri="{FF2B5EF4-FFF2-40B4-BE49-F238E27FC236}">
                    <a16:creationId xmlns:a16="http://schemas.microsoft.com/office/drawing/2014/main" id="{68552AFD-00F6-4CCC-AB42-18DAECD343B1}"/>
                  </a:ext>
                </a:extLst>
              </p:cNvPr>
              <p:cNvSpPr/>
              <p:nvPr/>
            </p:nvSpPr>
            <p:spPr>
              <a:xfrm>
                <a:off x="5761036" y="2734795"/>
                <a:ext cx="477671" cy="326458"/>
              </a:xfrm>
              <a:prstGeom prst="rect">
                <a:avLst/>
              </a:prstGeom>
              <a:solidFill>
                <a:schemeClr val="tx1"/>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5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Courier New" panose="02070309020205020404" pitchFamily="49" charset="0"/>
                  </a:rPr>
                  <a:t>0101001011</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5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Courier New" panose="02070309020205020404" pitchFamily="49" charset="0"/>
                  </a:rPr>
                  <a:t>00101111010011110101</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5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Courier New" panose="02070309020205020404" pitchFamily="49" charset="0"/>
                  </a:rPr>
                  <a:t>0010111100</a:t>
                </a:r>
              </a:p>
            </p:txBody>
          </p:sp>
          <p:pic>
            <p:nvPicPr>
              <p:cNvPr id="32" name="Picture 31" descr="certificado.png">
                <a:extLst>
                  <a:ext uri="{FF2B5EF4-FFF2-40B4-BE49-F238E27FC236}">
                    <a16:creationId xmlns:a16="http://schemas.microsoft.com/office/drawing/2014/main" id="{A364C675-CAF8-479B-8B52-65E39FA8959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34746" y="2715383"/>
                <a:ext cx="418756" cy="418756"/>
              </a:xfrm>
              <a:prstGeom prst="rect">
                <a:avLst/>
              </a:prstGeom>
            </p:spPr>
          </p:pic>
          <p:pic>
            <p:nvPicPr>
              <p:cNvPr id="33" name="Picture 32">
                <a:extLst>
                  <a:ext uri="{FF2B5EF4-FFF2-40B4-BE49-F238E27FC236}">
                    <a16:creationId xmlns:a16="http://schemas.microsoft.com/office/drawing/2014/main" id="{065E753F-F4BA-47DE-9518-1749C5C13A6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0000" l="9942" r="89474"/>
                        </a14:imgEffect>
                      </a14:imgLayer>
                    </a14:imgProps>
                  </a:ext>
                  <a:ext uri="{28A0092B-C50C-407E-A947-70E740481C1C}">
                    <a14:useLocalDpi xmlns:a14="http://schemas.microsoft.com/office/drawing/2010/main"/>
                  </a:ext>
                </a:extLst>
              </a:blip>
              <a:stretch>
                <a:fillRect/>
              </a:stretch>
            </p:blipFill>
            <p:spPr>
              <a:xfrm>
                <a:off x="5280636" y="2523439"/>
                <a:ext cx="1023938" cy="658674"/>
              </a:xfrm>
              <a:prstGeom prst="rect">
                <a:avLst/>
              </a:prstGeom>
            </p:spPr>
          </p:pic>
        </p:grpSp>
        <p:sp>
          <p:nvSpPr>
            <p:cNvPr id="34" name="TextBox 33">
              <a:extLst>
                <a:ext uri="{FF2B5EF4-FFF2-40B4-BE49-F238E27FC236}">
                  <a16:creationId xmlns:a16="http://schemas.microsoft.com/office/drawing/2014/main" id="{87C82584-C466-485F-83C9-6C1B33430876}"/>
                </a:ext>
              </a:extLst>
            </p:cNvPr>
            <p:cNvSpPr txBox="1"/>
            <p:nvPr/>
          </p:nvSpPr>
          <p:spPr>
            <a:xfrm>
              <a:off x="4264499" y="3098263"/>
              <a:ext cx="1175322"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rPr>
                <a:t>Mastered</a:t>
              </a:r>
              <a:br>
                <a:rPr kumimoji="0" lang="en-GB" sz="1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rPr>
              </a:br>
              <a:r>
                <a:rPr kumimoji="0" lang="en-GB" sz="1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rPr>
                <a:t>Application</a:t>
              </a:r>
            </a:p>
          </p:txBody>
        </p:sp>
        <p:sp>
          <p:nvSpPr>
            <p:cNvPr id="35" name="TextBox 34">
              <a:extLst>
                <a:ext uri="{FF2B5EF4-FFF2-40B4-BE49-F238E27FC236}">
                  <a16:creationId xmlns:a16="http://schemas.microsoft.com/office/drawing/2014/main" id="{90F53811-267E-414B-84BE-0CA03EFCDAF2}"/>
                </a:ext>
              </a:extLst>
            </p:cNvPr>
            <p:cNvSpPr txBox="1"/>
            <p:nvPr/>
          </p:nvSpPr>
          <p:spPr>
            <a:xfrm>
              <a:off x="4422641" y="2313069"/>
              <a:ext cx="582211"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rPr>
                <a:t>SBM</a:t>
              </a:r>
            </a:p>
          </p:txBody>
        </p:sp>
      </p:grpSp>
      <p:sp>
        <p:nvSpPr>
          <p:cNvPr id="36" name="Rectangle 35">
            <a:extLst>
              <a:ext uri="{FF2B5EF4-FFF2-40B4-BE49-F238E27FC236}">
                <a16:creationId xmlns:a16="http://schemas.microsoft.com/office/drawing/2014/main" id="{0A18E51F-018C-4F1B-8CC1-67B8EB082AEA}"/>
              </a:ext>
            </a:extLst>
          </p:cNvPr>
          <p:cNvSpPr/>
          <p:nvPr/>
        </p:nvSpPr>
        <p:spPr>
          <a:xfrm>
            <a:off x="901459" y="3187485"/>
            <a:ext cx="5940591" cy="2937974"/>
          </a:xfrm>
          <a:prstGeom prst="rect">
            <a:avLst/>
          </a:prstGeom>
          <a:solidFill>
            <a:srgbClr val="008DA3"/>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28589" indent="-228589">
              <a:buFont typeface="Arial" panose="020B0604020202020204" pitchFamily="34" charset="0"/>
              <a:buChar char="•"/>
            </a:pPr>
            <a:r>
              <a:rPr lang="en-US" dirty="0">
                <a:solidFill>
                  <a:schemeClr val="bg1"/>
                </a:solidFill>
                <a:latin typeface="Verdana" panose="020B0604030504040204" pitchFamily="34" charset="0"/>
                <a:ea typeface="Verdana" panose="020B0604030504040204" pitchFamily="34" charset="0"/>
                <a:cs typeface="Arial" panose="020B0604020202020204" pitchFamily="34" charset="0"/>
              </a:rPr>
              <a:t>Production export </a:t>
            </a:r>
          </a:p>
          <a:p>
            <a:pPr marL="685789" lvl="1" indent="-228589">
              <a:spcAft>
                <a:spcPts val="600"/>
              </a:spcAft>
              <a:buFont typeface="Arial" panose="020B0604020202020204" pitchFamily="34" charset="0"/>
              <a:buChar char="•"/>
            </a:pPr>
            <a:r>
              <a:rPr lang="en-US" b="1" dirty="0">
                <a:solidFill>
                  <a:schemeClr val="bg1"/>
                </a:solidFill>
                <a:latin typeface="Verdana" panose="020B0604030504040204" pitchFamily="34" charset="0"/>
                <a:ea typeface="Verdana" panose="020B0604030504040204" pitchFamily="34" charset="0"/>
                <a:cs typeface="Arial" panose="020B0604020202020204" pitchFamily="34" charset="0"/>
              </a:rPr>
              <a:t>Production keys &amp; certificates used</a:t>
            </a:r>
            <a:r>
              <a:rPr lang="en-US" dirty="0">
                <a:solidFill>
                  <a:schemeClr val="bg1"/>
                </a:solidFill>
                <a:latin typeface="Verdana" panose="020B0604030504040204" pitchFamily="34" charset="0"/>
                <a:ea typeface="Verdana" panose="020B0604030504040204" pitchFamily="34" charset="0"/>
                <a:cs typeface="Arial" panose="020B0604020202020204" pitchFamily="34" charset="0"/>
              </a:rPr>
              <a:t> </a:t>
            </a:r>
          </a:p>
          <a:p>
            <a:pPr marL="228589" indent="-228589">
              <a:spcAft>
                <a:spcPts val="600"/>
              </a:spcAft>
              <a:buFont typeface="Arial" panose="020B0604020202020204" pitchFamily="34" charset="0"/>
              <a:buChar char="•"/>
            </a:pPr>
            <a:r>
              <a:rPr lang="en-US" dirty="0">
                <a:solidFill>
                  <a:schemeClr val="bg1"/>
                </a:solidFill>
                <a:latin typeface="Verdana" panose="020B0604030504040204" pitchFamily="34" charset="0"/>
                <a:ea typeface="Verdana" panose="020B0604030504040204" pitchFamily="34" charset="0"/>
                <a:cs typeface="Arial" panose="020B0604020202020204" pitchFamily="34" charset="0"/>
              </a:rPr>
              <a:t>OEM Security Context </a:t>
            </a:r>
          </a:p>
          <a:p>
            <a:pPr marL="685789" lvl="1" indent="-228589">
              <a:spcAft>
                <a:spcPts val="600"/>
              </a:spcAft>
              <a:buFont typeface="Arial" panose="020B0604020202020204" pitchFamily="34" charset="0"/>
              <a:buChar char="•"/>
            </a:pPr>
            <a:r>
              <a:rPr lang="en-US" dirty="0">
                <a:solidFill>
                  <a:schemeClr val="bg1"/>
                </a:solidFill>
                <a:latin typeface="Verdana" panose="020B0604030504040204" pitchFamily="34" charset="0"/>
                <a:ea typeface="Verdana" panose="020B0604030504040204" pitchFamily="34" charset="0"/>
                <a:cs typeface="Arial" panose="020B0604020202020204" pitchFamily="34" charset="0"/>
              </a:rPr>
              <a:t>Keys, certificates &amp; product templates </a:t>
            </a:r>
          </a:p>
          <a:p>
            <a:pPr marL="228589" indent="-228589">
              <a:spcAft>
                <a:spcPts val="600"/>
              </a:spcAft>
              <a:buFont typeface="Arial" panose="020B0604020202020204" pitchFamily="34" charset="0"/>
              <a:buChar char="•"/>
            </a:pPr>
            <a:r>
              <a:rPr lang="en-US" dirty="0">
                <a:solidFill>
                  <a:schemeClr val="bg1"/>
                </a:solidFill>
                <a:latin typeface="Verdana" panose="020B0604030504040204" pitchFamily="34" charset="0"/>
                <a:ea typeface="Verdana" panose="020B0604030504040204" pitchFamily="34" charset="0"/>
                <a:cs typeface="Arial" panose="020B0604020202020204" pitchFamily="34" charset="0"/>
              </a:rPr>
              <a:t>OEM Secure Content securely wrapped and transferred to Hardware Security Module (HSM) </a:t>
            </a:r>
          </a:p>
          <a:p>
            <a:pPr marL="685789" lvl="1" indent="-228589">
              <a:spcAft>
                <a:spcPts val="600"/>
              </a:spcAft>
              <a:buFont typeface="Arial" panose="020B0604020202020204" pitchFamily="34" charset="0"/>
              <a:buChar char="•"/>
            </a:pPr>
            <a:r>
              <a:rPr lang="en-US" dirty="0">
                <a:solidFill>
                  <a:schemeClr val="bg1"/>
                </a:solidFill>
                <a:latin typeface="Verdana" panose="020B0604030504040204" pitchFamily="34" charset="0"/>
                <a:ea typeface="Verdana" panose="020B0604030504040204" pitchFamily="34" charset="0"/>
                <a:cs typeface="Arial" panose="020B0604020202020204" pitchFamily="34" charset="0"/>
              </a:rPr>
              <a:t>Secure Boot Manager &amp; application </a:t>
            </a:r>
          </a:p>
          <a:p>
            <a:pPr marL="685789" lvl="1" indent="-228589">
              <a:spcAft>
                <a:spcPts val="600"/>
              </a:spcAft>
              <a:buFont typeface="Arial" panose="020B0604020202020204" pitchFamily="34" charset="0"/>
              <a:buChar char="•"/>
            </a:pPr>
            <a:r>
              <a:rPr lang="en-US" dirty="0">
                <a:solidFill>
                  <a:schemeClr val="bg1"/>
                </a:solidFill>
                <a:latin typeface="Verdana" panose="020B0604030504040204" pitchFamily="34" charset="0"/>
                <a:ea typeface="Verdana" panose="020B0604030504040204" pitchFamily="34" charset="0"/>
                <a:cs typeface="Arial" panose="020B0604020202020204" pitchFamily="34" charset="0"/>
              </a:rPr>
              <a:t>Programming scripts </a:t>
            </a:r>
          </a:p>
        </p:txBody>
      </p:sp>
      <p:sp>
        <p:nvSpPr>
          <p:cNvPr id="25" name="Rounded Rectangle 24">
            <a:extLst>
              <a:ext uri="{FF2B5EF4-FFF2-40B4-BE49-F238E27FC236}">
                <a16:creationId xmlns:a16="http://schemas.microsoft.com/office/drawing/2014/main" id="{7F014E8B-108A-424C-A2BC-1D9A5CD48A2D}"/>
              </a:ext>
            </a:extLst>
          </p:cNvPr>
          <p:cNvSpPr/>
          <p:nvPr/>
        </p:nvSpPr>
        <p:spPr>
          <a:xfrm>
            <a:off x="1422029" y="1863812"/>
            <a:ext cx="5197612" cy="632726"/>
          </a:xfrm>
          <a:prstGeom prst="roundRect">
            <a:avLst>
              <a:gd name="adj" fmla="val 19762"/>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ea typeface="Verdana" panose="020B0604030504040204" pitchFamily="34" charset="0"/>
                <a:cs typeface="Arial" panose="020B0604020202020204" pitchFamily="34" charset="0"/>
              </a:rPr>
              <a:t>Encrypt, sign and deploy to targeting production </a:t>
            </a:r>
            <a:endParaRPr lang="en-GB" sz="600" dirty="0">
              <a:ea typeface="Verdana" panose="020B0604030504040204" pitchFamily="34" charset="0"/>
              <a:cs typeface="Arial" panose="020B0604020202020204" pitchFamily="34" charset="0"/>
            </a:endParaRPr>
          </a:p>
          <a:p>
            <a:r>
              <a:rPr lang="en-GB" dirty="0">
                <a:ea typeface="Verdana" panose="020B0604030504040204" pitchFamily="34" charset="0"/>
                <a:cs typeface="Arial" panose="020B0604020202020204" pitchFamily="34" charset="0"/>
              </a:rPr>
              <a:t>Build using HSM generated Production Keys</a:t>
            </a:r>
            <a:endParaRPr lang="en-GB" sz="2400" dirty="0">
              <a:solidFill>
                <a:schemeClr val="tx2"/>
              </a:solidFill>
            </a:endParaRPr>
          </a:p>
        </p:txBody>
      </p:sp>
      <p:grpSp>
        <p:nvGrpSpPr>
          <p:cNvPr id="27" name="Group 26">
            <a:extLst>
              <a:ext uri="{FF2B5EF4-FFF2-40B4-BE49-F238E27FC236}">
                <a16:creationId xmlns:a16="http://schemas.microsoft.com/office/drawing/2014/main" id="{A3DC7542-8685-D64F-AFE2-491E826444FC}"/>
              </a:ext>
            </a:extLst>
          </p:cNvPr>
          <p:cNvGrpSpPr/>
          <p:nvPr/>
        </p:nvGrpSpPr>
        <p:grpSpPr>
          <a:xfrm>
            <a:off x="6181584" y="1810634"/>
            <a:ext cx="4722300" cy="729207"/>
            <a:chOff x="7129130" y="1242648"/>
            <a:chExt cx="4722298" cy="729207"/>
          </a:xfrm>
          <a:solidFill>
            <a:srgbClr val="008DA3"/>
          </a:solidFill>
        </p:grpSpPr>
        <p:sp>
          <p:nvSpPr>
            <p:cNvPr id="37" name="Arrow: Chevron 20">
              <a:extLst>
                <a:ext uri="{FF2B5EF4-FFF2-40B4-BE49-F238E27FC236}">
                  <a16:creationId xmlns:a16="http://schemas.microsoft.com/office/drawing/2014/main" id="{664D36C4-601C-BF46-AA19-C2398B892C92}"/>
                </a:ext>
              </a:extLst>
            </p:cNvPr>
            <p:cNvSpPr/>
            <p:nvPr/>
          </p:nvSpPr>
          <p:spPr>
            <a:xfrm>
              <a:off x="7129130" y="1242648"/>
              <a:ext cx="1775999" cy="729206"/>
            </a:xfrm>
            <a:prstGeom prst="chevron">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rPr>
                <a:t>Deploy</a:t>
              </a:r>
            </a:p>
          </p:txBody>
        </p:sp>
        <p:sp>
          <p:nvSpPr>
            <p:cNvPr id="38" name="Arrow: Chevron 21">
              <a:extLst>
                <a:ext uri="{FF2B5EF4-FFF2-40B4-BE49-F238E27FC236}">
                  <a16:creationId xmlns:a16="http://schemas.microsoft.com/office/drawing/2014/main" id="{A374FC1B-1FBB-7846-939C-EF1EA23B3B37}"/>
                </a:ext>
              </a:extLst>
            </p:cNvPr>
            <p:cNvSpPr/>
            <p:nvPr/>
          </p:nvSpPr>
          <p:spPr>
            <a:xfrm>
              <a:off x="8636858" y="1242649"/>
              <a:ext cx="1794076" cy="729206"/>
            </a:xfrm>
            <a:prstGeom prst="chevron">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endParaRPr>
            </a:p>
          </p:txBody>
        </p:sp>
        <p:sp>
          <p:nvSpPr>
            <p:cNvPr id="39" name="Arrow: Chevron 22">
              <a:extLst>
                <a:ext uri="{FF2B5EF4-FFF2-40B4-BE49-F238E27FC236}">
                  <a16:creationId xmlns:a16="http://schemas.microsoft.com/office/drawing/2014/main" id="{B73D1BB2-31A3-A947-A139-1D18E6FD10DF}"/>
                </a:ext>
              </a:extLst>
            </p:cNvPr>
            <p:cNvSpPr/>
            <p:nvPr/>
          </p:nvSpPr>
          <p:spPr>
            <a:xfrm>
              <a:off x="10164750" y="1242649"/>
              <a:ext cx="1686678" cy="729206"/>
            </a:xfrm>
            <a:prstGeom prst="chevron">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67"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rPr>
                <a:t>Manage</a:t>
              </a:r>
            </a:p>
          </p:txBody>
        </p:sp>
      </p:grpSp>
      <p:sp>
        <p:nvSpPr>
          <p:cNvPr id="40" name="TextBox 39">
            <a:extLst>
              <a:ext uri="{FF2B5EF4-FFF2-40B4-BE49-F238E27FC236}">
                <a16:creationId xmlns:a16="http://schemas.microsoft.com/office/drawing/2014/main" id="{370220A3-5DDE-5845-9FFB-998D647A08D5}"/>
              </a:ext>
            </a:extLst>
          </p:cNvPr>
          <p:cNvSpPr txBox="1"/>
          <p:nvPr/>
        </p:nvSpPr>
        <p:spPr>
          <a:xfrm>
            <a:off x="8022978" y="2000646"/>
            <a:ext cx="1362160" cy="37730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algn="ctr">
              <a:defRPr sz="135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67"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rPr>
              <a:t>Manufacture</a:t>
            </a:r>
          </a:p>
        </p:txBody>
      </p:sp>
    </p:spTree>
    <p:extLst>
      <p:ext uri="{BB962C8B-B14F-4D97-AF65-F5344CB8AC3E}">
        <p14:creationId xmlns:p14="http://schemas.microsoft.com/office/powerpoint/2010/main" val="4094586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E218DACA-8252-4E45-8EA1-7FE19EA8F1E2}"/>
              </a:ext>
            </a:extLst>
          </p:cNvPr>
          <p:cNvSpPr>
            <a:spLocks noGrp="1"/>
          </p:cNvSpPr>
          <p:nvPr>
            <p:ph idx="1"/>
          </p:nvPr>
        </p:nvSpPr>
        <p:spPr/>
        <p:txBody>
          <a:bodyPr/>
          <a:lstStyle/>
          <a:p>
            <a:r>
              <a:rPr lang="en-GB" sz="6000" dirty="0"/>
              <a:t>SOLUTIONS</a:t>
            </a:r>
          </a:p>
        </p:txBody>
      </p:sp>
    </p:spTree>
    <p:extLst>
      <p:ext uri="{BB962C8B-B14F-4D97-AF65-F5344CB8AC3E}">
        <p14:creationId xmlns:p14="http://schemas.microsoft.com/office/powerpoint/2010/main" val="3815857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a:t>Device Identity Proof</a:t>
            </a:r>
          </a:p>
        </p:txBody>
      </p:sp>
      <p:sp>
        <p:nvSpPr>
          <p:cNvPr id="6" name="Cloud 5">
            <a:extLst>
              <a:ext uri="{FF2B5EF4-FFF2-40B4-BE49-F238E27FC236}">
                <a16:creationId xmlns:a16="http://schemas.microsoft.com/office/drawing/2014/main" id="{01C49DAB-DC38-4D79-BC50-75422921C773}"/>
              </a:ext>
            </a:extLst>
          </p:cNvPr>
          <p:cNvSpPr/>
          <p:nvPr/>
        </p:nvSpPr>
        <p:spPr>
          <a:xfrm>
            <a:off x="7787149" y="2793216"/>
            <a:ext cx="2182762" cy="1385496"/>
          </a:xfrm>
          <a:prstGeom prst="cloud">
            <a:avLst/>
          </a:prstGeom>
          <a:solidFill>
            <a:srgbClr val="FFC7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feld 3">
            <a:extLst>
              <a:ext uri="{FF2B5EF4-FFF2-40B4-BE49-F238E27FC236}">
                <a16:creationId xmlns:a16="http://schemas.microsoft.com/office/drawing/2014/main" id="{C8A89B29-4716-40AB-B391-D6CA451012C3}"/>
              </a:ext>
            </a:extLst>
          </p:cNvPr>
          <p:cNvSpPr txBox="1"/>
          <p:nvPr/>
        </p:nvSpPr>
        <p:spPr>
          <a:xfrm>
            <a:off x="461452" y="982303"/>
            <a:ext cx="11463848" cy="1538883"/>
          </a:xfrm>
          <a:prstGeom prst="rect">
            <a:avLst/>
          </a:prstGeom>
          <a:noFill/>
        </p:spPr>
        <p:txBody>
          <a:bodyPr wrap="square" lIns="0" tIns="0" rIns="0" bIns="0" rtlCol="0">
            <a:spAutoFit/>
          </a:bodyPr>
          <a:lstStyle/>
          <a:p>
            <a:pPr marL="342900" indent="-342900">
              <a:spcAft>
                <a:spcPts val="600"/>
              </a:spcAft>
              <a:buClr>
                <a:srgbClr val="0091BD"/>
              </a:buClr>
              <a:buFont typeface="Wingdings" panose="05000000000000000000" pitchFamily="2" charset="2"/>
              <a:buChar char="§"/>
            </a:pPr>
            <a:r>
              <a:rPr lang="en-US" dirty="0">
                <a:latin typeface="Verdana" panose="020B0604030504040204" pitchFamily="34" charset="0"/>
                <a:ea typeface="Verdana" panose="020B0604030504040204" pitchFamily="34" charset="0"/>
                <a:cs typeface="Arial" panose="020B0604020202020204" pitchFamily="34" charset="0"/>
              </a:rPr>
              <a:t>Remote Services can verify the device identity based on a device certificate containing the public key</a:t>
            </a:r>
          </a:p>
          <a:p>
            <a:pPr marL="342900" indent="-342900">
              <a:spcAft>
                <a:spcPts val="600"/>
              </a:spcAft>
              <a:buClr>
                <a:srgbClr val="0091BD"/>
              </a:buClr>
              <a:buFont typeface="Wingdings" panose="05000000000000000000" pitchFamily="2" charset="2"/>
              <a:buChar char="§"/>
            </a:pPr>
            <a:r>
              <a:rPr lang="en-US" dirty="0">
                <a:latin typeface="Verdana" panose="020B0604030504040204" pitchFamily="34" charset="0"/>
                <a:ea typeface="Verdana" panose="020B0604030504040204" pitchFamily="34" charset="0"/>
                <a:cs typeface="Arial" panose="020B0604020202020204" pitchFamily="34" charset="0"/>
              </a:rPr>
              <a:t>A random challenge from an external Attestation Service triggers a corresponding response from the Secure Boot Manager</a:t>
            </a:r>
          </a:p>
          <a:p>
            <a:pPr marL="342900" indent="-342900">
              <a:spcAft>
                <a:spcPts val="600"/>
              </a:spcAft>
              <a:buClr>
                <a:srgbClr val="0091BD"/>
              </a:buClr>
              <a:buFont typeface="Wingdings" panose="05000000000000000000" pitchFamily="2" charset="2"/>
              <a:buChar char="§"/>
            </a:pPr>
            <a:r>
              <a:rPr lang="en-US" dirty="0">
                <a:latin typeface="Verdana" panose="020B0604030504040204" pitchFamily="34" charset="0"/>
                <a:ea typeface="Verdana" panose="020B0604030504040204" pitchFamily="34" charset="0"/>
                <a:cs typeface="Arial" panose="020B0604020202020204" pitchFamily="34" charset="0"/>
              </a:rPr>
              <a:t>Random challenge is signed with the device’s private key and externally verified</a:t>
            </a:r>
            <a:endParaRPr lang="en-US" sz="1400" dirty="0">
              <a:latin typeface="Verdana" panose="020B0604030504040204" pitchFamily="34" charset="0"/>
              <a:ea typeface="Verdana" panose="020B0604030504040204" pitchFamily="34" charset="0"/>
              <a:cs typeface="Arial" panose="020B0604020202020204" pitchFamily="34" charset="0"/>
            </a:endParaRPr>
          </a:p>
        </p:txBody>
      </p:sp>
      <p:sp>
        <p:nvSpPr>
          <p:cNvPr id="9" name="Rechteck 16">
            <a:extLst>
              <a:ext uri="{FF2B5EF4-FFF2-40B4-BE49-F238E27FC236}">
                <a16:creationId xmlns:a16="http://schemas.microsoft.com/office/drawing/2014/main" id="{1BFEE6E4-6935-4A66-BED3-54B7745D0A01}"/>
              </a:ext>
            </a:extLst>
          </p:cNvPr>
          <p:cNvSpPr/>
          <p:nvPr/>
        </p:nvSpPr>
        <p:spPr>
          <a:xfrm>
            <a:off x="682846" y="2949677"/>
            <a:ext cx="4627756" cy="33129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latin typeface="Verdana" panose="020B0604030504040204" pitchFamily="34" charset="0"/>
              <a:ea typeface="Verdana" panose="020B0604030504040204" pitchFamily="34" charset="0"/>
              <a:cs typeface="Arial" panose="020B0604020202020204" pitchFamily="34" charset="0"/>
            </a:endParaRPr>
          </a:p>
        </p:txBody>
      </p:sp>
      <p:sp>
        <p:nvSpPr>
          <p:cNvPr id="10" name="Textfeld 22">
            <a:extLst>
              <a:ext uri="{FF2B5EF4-FFF2-40B4-BE49-F238E27FC236}">
                <a16:creationId xmlns:a16="http://schemas.microsoft.com/office/drawing/2014/main" id="{4B7D8B81-629C-44DD-BADD-9F3A72D0C8A2}"/>
              </a:ext>
            </a:extLst>
          </p:cNvPr>
          <p:cNvSpPr txBox="1"/>
          <p:nvPr/>
        </p:nvSpPr>
        <p:spPr>
          <a:xfrm>
            <a:off x="1691070" y="5911479"/>
            <a:ext cx="2926890" cy="338554"/>
          </a:xfrm>
          <a:prstGeom prst="rect">
            <a:avLst/>
          </a:prstGeom>
          <a:noFill/>
        </p:spPr>
        <p:txBody>
          <a:bodyPr wrap="square" rtlCol="0">
            <a:spAutoFit/>
          </a:bodyPr>
          <a:lstStyle/>
          <a:p>
            <a:r>
              <a:rPr lang="de-DE" sz="1600">
                <a:latin typeface="Verdana" panose="020B0604030504040204" pitchFamily="34" charset="0"/>
                <a:ea typeface="Verdana" panose="020B0604030504040204" pitchFamily="34" charset="0"/>
                <a:cs typeface="Arial" panose="020B0604020202020204" pitchFamily="34" charset="0"/>
              </a:rPr>
              <a:t>System-on-Chip (</a:t>
            </a:r>
            <a:r>
              <a:rPr lang="de-DE" sz="1600" err="1">
                <a:latin typeface="Verdana" panose="020B0604030504040204" pitchFamily="34" charset="0"/>
                <a:ea typeface="Verdana" panose="020B0604030504040204" pitchFamily="34" charset="0"/>
                <a:cs typeface="Arial" panose="020B0604020202020204" pitchFamily="34" charset="0"/>
              </a:rPr>
              <a:t>SoC</a:t>
            </a:r>
            <a:r>
              <a:rPr lang="de-DE" sz="1600">
                <a:latin typeface="Verdana" panose="020B0604030504040204" pitchFamily="34" charset="0"/>
                <a:ea typeface="Verdana" panose="020B0604030504040204" pitchFamily="34" charset="0"/>
                <a:cs typeface="Arial" panose="020B0604020202020204" pitchFamily="34" charset="0"/>
              </a:rPr>
              <a:t>)</a:t>
            </a:r>
          </a:p>
        </p:txBody>
      </p:sp>
      <p:sp>
        <p:nvSpPr>
          <p:cNvPr id="11" name="Textfeld 23">
            <a:extLst>
              <a:ext uri="{FF2B5EF4-FFF2-40B4-BE49-F238E27FC236}">
                <a16:creationId xmlns:a16="http://schemas.microsoft.com/office/drawing/2014/main" id="{EAD86394-F838-46ED-8D1C-EE56B79F403D}"/>
              </a:ext>
            </a:extLst>
          </p:cNvPr>
          <p:cNvSpPr txBox="1"/>
          <p:nvPr/>
        </p:nvSpPr>
        <p:spPr>
          <a:xfrm>
            <a:off x="869210" y="3148964"/>
            <a:ext cx="4087417" cy="830997"/>
          </a:xfrm>
          <a:prstGeom prst="rect">
            <a:avLst/>
          </a:prstGeom>
          <a:solidFill>
            <a:schemeClr val="accent2"/>
          </a:solidFill>
          <a:ln w="3175">
            <a:solidFill>
              <a:schemeClr val="tx1"/>
            </a:solidFill>
          </a:ln>
        </p:spPr>
        <p:txBody>
          <a:bodyPr wrap="square" rtlCol="0" anchor="ctr">
            <a:spAutoFit/>
          </a:bodyPr>
          <a:lstStyle/>
          <a:p>
            <a:endParaRPr lang="de-DE" sz="1600" dirty="0">
              <a:solidFill>
                <a:schemeClr val="bg1"/>
              </a:solidFill>
              <a:latin typeface="Verdana" panose="020B0604030504040204" pitchFamily="34" charset="0"/>
              <a:ea typeface="Verdana" panose="020B0604030504040204" pitchFamily="34" charset="0"/>
              <a:cs typeface="Arial" panose="020B0604020202020204" pitchFamily="34" charset="0"/>
            </a:endParaRPr>
          </a:p>
          <a:p>
            <a:r>
              <a:rPr lang="de-DE" sz="1600" dirty="0">
                <a:solidFill>
                  <a:schemeClr val="bg1"/>
                </a:solidFill>
                <a:latin typeface="Verdana" panose="020B0604030504040204" pitchFamily="34" charset="0"/>
                <a:ea typeface="Verdana" panose="020B0604030504040204" pitchFamily="34" charset="0"/>
                <a:cs typeface="Arial" panose="020B0604020202020204" pitchFamily="34" charset="0"/>
              </a:rPr>
              <a:t>Application &amp; Services</a:t>
            </a:r>
          </a:p>
          <a:p>
            <a:endParaRPr lang="de-DE" sz="160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cxnSp>
        <p:nvCxnSpPr>
          <p:cNvPr id="12" name="Gerade Verbindung mit Pfeil 25">
            <a:extLst>
              <a:ext uri="{FF2B5EF4-FFF2-40B4-BE49-F238E27FC236}">
                <a16:creationId xmlns:a16="http://schemas.microsoft.com/office/drawing/2014/main" id="{1155D2D6-0F89-48F1-B811-C6F970131AC1}"/>
              </a:ext>
            </a:extLst>
          </p:cNvPr>
          <p:cNvCxnSpPr>
            <a:cxnSpLocks/>
          </p:cNvCxnSpPr>
          <p:nvPr/>
        </p:nvCxnSpPr>
        <p:spPr bwMode="auto">
          <a:xfrm flipH="1">
            <a:off x="4417243" y="3460955"/>
            <a:ext cx="3596047" cy="14232"/>
          </a:xfrm>
          <a:prstGeom prst="straightConnector1">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4" name="TextBox 13">
            <a:extLst>
              <a:ext uri="{FF2B5EF4-FFF2-40B4-BE49-F238E27FC236}">
                <a16:creationId xmlns:a16="http://schemas.microsoft.com/office/drawing/2014/main" id="{CEE8249A-4B9C-4310-8235-9F1B66333C43}"/>
              </a:ext>
            </a:extLst>
          </p:cNvPr>
          <p:cNvSpPr txBox="1"/>
          <p:nvPr/>
        </p:nvSpPr>
        <p:spPr>
          <a:xfrm>
            <a:off x="7619999" y="4179378"/>
            <a:ext cx="2487561" cy="338554"/>
          </a:xfrm>
          <a:prstGeom prst="rect">
            <a:avLst/>
          </a:prstGeom>
          <a:noFill/>
        </p:spPr>
        <p:txBody>
          <a:bodyPr wrap="square" rtlCol="0">
            <a:spAutoFit/>
          </a:bodyPr>
          <a:lstStyle/>
          <a:p>
            <a:pPr algn="ctr"/>
            <a:r>
              <a:rPr kumimoji="1" lang="en-US" altLang="ja-JP" sz="1600" dirty="0">
                <a:latin typeface="Verdana" panose="020B0604030504040204" pitchFamily="34" charset="0"/>
                <a:ea typeface="Verdana" panose="020B0604030504040204" pitchFamily="34" charset="0"/>
                <a:cs typeface="Arial" panose="020B0604020202020204" pitchFamily="34" charset="0"/>
              </a:rPr>
              <a:t>Attestation Service</a:t>
            </a:r>
            <a:endParaRPr kumimoji="1" lang="ja-JP" altLang="en-US" sz="1600">
              <a:latin typeface="Verdana" panose="020B060403050404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AAA96348-8985-4482-A57B-C615BF7DD06F}"/>
              </a:ext>
            </a:extLst>
          </p:cNvPr>
          <p:cNvCxnSpPr/>
          <p:nvPr/>
        </p:nvCxnSpPr>
        <p:spPr>
          <a:xfrm>
            <a:off x="10011198" y="3832057"/>
            <a:ext cx="0" cy="2829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feld 23">
            <a:extLst>
              <a:ext uri="{FF2B5EF4-FFF2-40B4-BE49-F238E27FC236}">
                <a16:creationId xmlns:a16="http://schemas.microsoft.com/office/drawing/2014/main" id="{F8819E86-C258-4FF8-9419-43A8FBBF08C2}"/>
              </a:ext>
            </a:extLst>
          </p:cNvPr>
          <p:cNvSpPr txBox="1"/>
          <p:nvPr/>
        </p:nvSpPr>
        <p:spPr>
          <a:xfrm>
            <a:off x="869210" y="3980646"/>
            <a:ext cx="4087417" cy="830997"/>
          </a:xfrm>
          <a:prstGeom prst="rect">
            <a:avLst/>
          </a:prstGeom>
          <a:solidFill>
            <a:schemeClr val="accent6"/>
          </a:solidFill>
          <a:ln w="3175">
            <a:solidFill>
              <a:schemeClr val="tx1"/>
            </a:solidFill>
          </a:ln>
        </p:spPr>
        <p:txBody>
          <a:bodyPr wrap="square" rtlCol="0" anchor="ctr">
            <a:spAutoFit/>
          </a:bodyPr>
          <a:lstStyle/>
          <a:p>
            <a:endParaRPr lang="de-DE" sz="1600">
              <a:latin typeface="Verdana" panose="020B0604030504040204" pitchFamily="34" charset="0"/>
              <a:ea typeface="Verdana" panose="020B0604030504040204" pitchFamily="34" charset="0"/>
              <a:cs typeface="Arial" panose="020B0604020202020204" pitchFamily="34" charset="0"/>
            </a:endParaRPr>
          </a:p>
          <a:p>
            <a:r>
              <a:rPr lang="de-DE" sz="1600">
                <a:latin typeface="Verdana" panose="020B0604030504040204" pitchFamily="34" charset="0"/>
                <a:ea typeface="Verdana" panose="020B0604030504040204" pitchFamily="34" charset="0"/>
                <a:cs typeface="Arial" panose="020B0604020202020204" pitchFamily="34" charset="0"/>
              </a:rPr>
              <a:t>OS Kernel</a:t>
            </a:r>
          </a:p>
          <a:p>
            <a:endParaRPr lang="de-DE" sz="1600">
              <a:latin typeface="Verdana" panose="020B0604030504040204" pitchFamily="34" charset="0"/>
              <a:ea typeface="Verdana" panose="020B0604030504040204" pitchFamily="34" charset="0"/>
              <a:cs typeface="Arial" panose="020B0604020202020204" pitchFamily="34" charset="0"/>
            </a:endParaRPr>
          </a:p>
        </p:txBody>
      </p:sp>
      <p:cxnSp>
        <p:nvCxnSpPr>
          <p:cNvPr id="17" name="Gerade Verbindung mit Pfeil 28">
            <a:extLst>
              <a:ext uri="{FF2B5EF4-FFF2-40B4-BE49-F238E27FC236}">
                <a16:creationId xmlns:a16="http://schemas.microsoft.com/office/drawing/2014/main" id="{80358579-A3F0-486F-A44E-2698C2AD7B35}"/>
              </a:ext>
            </a:extLst>
          </p:cNvPr>
          <p:cNvCxnSpPr>
            <a:cxnSpLocks/>
          </p:cNvCxnSpPr>
          <p:nvPr/>
        </p:nvCxnSpPr>
        <p:spPr bwMode="auto">
          <a:xfrm>
            <a:off x="4417242" y="3471150"/>
            <a:ext cx="0" cy="1366321"/>
          </a:xfrm>
          <a:prstGeom prst="straightConnector1">
            <a:avLst/>
          </a:prstGeom>
          <a:blipFill dpi="0" rotWithShape="0">
            <a:blip r:embed="rId2"/>
            <a:srcRect/>
            <a:tile tx="0" ty="0" sx="100000" sy="100000" flip="none" algn="tl"/>
          </a:blipFill>
          <a:ln w="25400" cap="flat" cmpd="sng" algn="ctr">
            <a:solidFill>
              <a:srgbClr val="000000"/>
            </a:solidFill>
            <a:prstDash val="solid"/>
            <a:round/>
            <a:headEnd type="none" w="med" len="me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 name="Gerade Verbindung mit Pfeil 28">
            <a:extLst>
              <a:ext uri="{FF2B5EF4-FFF2-40B4-BE49-F238E27FC236}">
                <a16:creationId xmlns:a16="http://schemas.microsoft.com/office/drawing/2014/main" id="{540D427E-76EA-4C34-BE9B-5BC15B08092F}"/>
              </a:ext>
            </a:extLst>
          </p:cNvPr>
          <p:cNvCxnSpPr>
            <a:cxnSpLocks/>
          </p:cNvCxnSpPr>
          <p:nvPr/>
        </p:nvCxnSpPr>
        <p:spPr bwMode="auto">
          <a:xfrm flipV="1">
            <a:off x="4807974" y="3755925"/>
            <a:ext cx="3244645" cy="9830"/>
          </a:xfrm>
          <a:prstGeom prst="straightConnector1">
            <a:avLst/>
          </a:prstGeom>
          <a:blipFill dpi="0" rotWithShape="0">
            <a:blip r:embed="rId2"/>
            <a:srcRect/>
            <a:tile tx="0" ty="0" sx="100000" sy="100000" flip="none" algn="tl"/>
          </a:blipFill>
          <a:ln w="25400" cap="flat" cmpd="sng" algn="ctr">
            <a:solidFill>
              <a:srgbClr val="000000"/>
            </a:solidFill>
            <a:prstDash val="solid"/>
            <a:round/>
            <a:headEnd type="none" w="med" len="me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9" name="Gerade Verbindung mit Pfeil 25">
            <a:extLst>
              <a:ext uri="{FF2B5EF4-FFF2-40B4-BE49-F238E27FC236}">
                <a16:creationId xmlns:a16="http://schemas.microsoft.com/office/drawing/2014/main" id="{094E6E5E-57D7-4C77-8D34-895C80145B34}"/>
              </a:ext>
            </a:extLst>
          </p:cNvPr>
          <p:cNvCxnSpPr>
            <a:cxnSpLocks/>
          </p:cNvCxnSpPr>
          <p:nvPr/>
        </p:nvCxnSpPr>
        <p:spPr bwMode="auto">
          <a:xfrm>
            <a:off x="4804140" y="3765756"/>
            <a:ext cx="0" cy="1465688"/>
          </a:xfrm>
          <a:prstGeom prst="straightConnector1">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1" name="Textfeld 30">
            <a:extLst>
              <a:ext uri="{FF2B5EF4-FFF2-40B4-BE49-F238E27FC236}">
                <a16:creationId xmlns:a16="http://schemas.microsoft.com/office/drawing/2014/main" id="{5B1052A3-0A44-4764-B216-678B5C51B7D1}"/>
              </a:ext>
            </a:extLst>
          </p:cNvPr>
          <p:cNvSpPr txBox="1"/>
          <p:nvPr/>
        </p:nvSpPr>
        <p:spPr>
          <a:xfrm>
            <a:off x="869572" y="4823666"/>
            <a:ext cx="4095718" cy="818500"/>
          </a:xfrm>
          <a:prstGeom prst="rect">
            <a:avLst/>
          </a:prstGeom>
          <a:solidFill>
            <a:srgbClr val="00C1DE"/>
          </a:solidFill>
          <a:ln>
            <a:solidFill>
              <a:schemeClr val="tx1"/>
            </a:solidFill>
          </a:ln>
        </p:spPr>
        <p:txBody>
          <a:bodyPr wrap="square" rtlCol="0">
            <a:noAutofit/>
          </a:bodyPr>
          <a:lstStyle/>
          <a:p>
            <a:endParaRPr lang="en-GB" sz="700" dirty="0">
              <a:solidFill>
                <a:schemeClr val="bg1"/>
              </a:solidFill>
              <a:latin typeface="Verdana" panose="020B0604030504040204" pitchFamily="34" charset="0"/>
              <a:ea typeface="Verdana" panose="020B0604030504040204" pitchFamily="34" charset="0"/>
            </a:endParaRPr>
          </a:p>
          <a:p>
            <a:r>
              <a:rPr lang="en-GB" sz="1400" dirty="0">
                <a:solidFill>
                  <a:schemeClr val="bg1"/>
                </a:solidFill>
                <a:latin typeface="Verdana" panose="020B0604030504040204" pitchFamily="34" charset="0"/>
                <a:ea typeface="Verdana" panose="020B0604030504040204" pitchFamily="34" charset="0"/>
              </a:rPr>
              <a:t>Secure Boot Manager</a:t>
            </a:r>
            <a:br>
              <a:rPr lang="en-GB" sz="1400" dirty="0">
                <a:solidFill>
                  <a:schemeClr val="bg1"/>
                </a:solidFill>
                <a:latin typeface="Verdana" panose="020B0604030504040204" pitchFamily="34" charset="0"/>
                <a:ea typeface="Verdana" panose="020B0604030504040204" pitchFamily="34" charset="0"/>
              </a:rPr>
            </a:br>
            <a:r>
              <a:rPr lang="en-GB" sz="1400" dirty="0">
                <a:solidFill>
                  <a:schemeClr val="bg1"/>
                </a:solidFill>
                <a:latin typeface="Verdana" panose="020B0604030504040204" pitchFamily="34" charset="0"/>
                <a:ea typeface="Verdana" panose="020B0604030504040204" pitchFamily="34" charset="0"/>
              </a:rPr>
              <a:t>with Root-of-Trust</a:t>
            </a:r>
          </a:p>
        </p:txBody>
      </p:sp>
      <p:grpSp>
        <p:nvGrpSpPr>
          <p:cNvPr id="22" name="Group 49">
            <a:extLst>
              <a:ext uri="{FF2B5EF4-FFF2-40B4-BE49-F238E27FC236}">
                <a16:creationId xmlns:a16="http://schemas.microsoft.com/office/drawing/2014/main" id="{EB237310-C5A3-432E-B362-9F3976C6E595}"/>
              </a:ext>
            </a:extLst>
          </p:cNvPr>
          <p:cNvGrpSpPr/>
          <p:nvPr/>
        </p:nvGrpSpPr>
        <p:grpSpPr>
          <a:xfrm>
            <a:off x="4365535" y="4889786"/>
            <a:ext cx="599744" cy="674062"/>
            <a:chOff x="3214747" y="2716901"/>
            <a:chExt cx="791479" cy="884437"/>
          </a:xfrm>
        </p:grpSpPr>
        <p:pic>
          <p:nvPicPr>
            <p:cNvPr id="23" name="Picture 22" descr="shield.png">
              <a:extLst>
                <a:ext uri="{FF2B5EF4-FFF2-40B4-BE49-F238E27FC236}">
                  <a16:creationId xmlns:a16="http://schemas.microsoft.com/office/drawing/2014/main" id="{6DFD8A50-3CF4-4BFA-BAA6-500898BBC056}"/>
                </a:ext>
              </a:extLst>
            </p:cNvPr>
            <p:cNvPicPr>
              <a:picLocks noChangeAspect="1"/>
            </p:cNvPicPr>
            <p:nvPr/>
          </p:nvPicPr>
          <p:blipFill>
            <a:blip r:embed="rId3" cstate="screen">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8591"/>
                      </a14:imgEffect>
                      <a14:imgEffect>
                        <a14:saturation sat="273000"/>
                      </a14:imgEffect>
                    </a14:imgLayer>
                  </a14:imgProps>
                </a:ext>
                <a:ext uri="{28A0092B-C50C-407E-A947-70E740481C1C}">
                  <a14:useLocalDpi xmlns:a14="http://schemas.microsoft.com/office/drawing/2010/main"/>
                </a:ext>
              </a:extLst>
            </a:blip>
            <a:stretch>
              <a:fillRect/>
            </a:stretch>
          </p:blipFill>
          <p:spPr>
            <a:xfrm>
              <a:off x="3243639" y="2716901"/>
              <a:ext cx="745220" cy="884437"/>
            </a:xfrm>
            <a:prstGeom prst="rect">
              <a:avLst/>
            </a:prstGeom>
          </p:spPr>
        </p:pic>
        <p:sp>
          <p:nvSpPr>
            <p:cNvPr id="24" name="TextBox 23">
              <a:extLst>
                <a:ext uri="{FF2B5EF4-FFF2-40B4-BE49-F238E27FC236}">
                  <a16:creationId xmlns:a16="http://schemas.microsoft.com/office/drawing/2014/main" id="{D88477E1-18AF-412C-A664-C4525098872C}"/>
                </a:ext>
              </a:extLst>
            </p:cNvPr>
            <p:cNvSpPr txBox="1"/>
            <p:nvPr/>
          </p:nvSpPr>
          <p:spPr>
            <a:xfrm>
              <a:off x="3214747" y="2946487"/>
              <a:ext cx="791479" cy="363450"/>
            </a:xfrm>
            <a:prstGeom prst="rect">
              <a:avLst/>
            </a:prstGeom>
            <a:noFill/>
          </p:spPr>
          <p:txBody>
            <a:bodyPr wrap="square" rtlCol="0">
              <a:spAutoFit/>
            </a:bodyPr>
            <a:lstStyle/>
            <a:p>
              <a:pPr algn="ctr"/>
              <a:r>
                <a:rPr lang="en-US" sz="1200" dirty="0">
                  <a:solidFill>
                    <a:schemeClr val="bg1"/>
                  </a:solidFill>
                  <a:latin typeface="Verdana" panose="020B0604030504040204" pitchFamily="34" charset="0"/>
                  <a:ea typeface="Verdana" panose="020B0604030504040204" pitchFamily="34" charset="0"/>
                  <a:cs typeface="Arial" panose="020B0604020202020204" pitchFamily="34" charset="0"/>
                </a:rPr>
                <a:t>Sign</a:t>
              </a:r>
            </a:p>
          </p:txBody>
        </p:sp>
      </p:grpSp>
      <p:grpSp>
        <p:nvGrpSpPr>
          <p:cNvPr id="25" name="Group 24">
            <a:extLst>
              <a:ext uri="{FF2B5EF4-FFF2-40B4-BE49-F238E27FC236}">
                <a16:creationId xmlns:a16="http://schemas.microsoft.com/office/drawing/2014/main" id="{160EC638-20A7-4AB9-84A6-A262758408A3}"/>
              </a:ext>
            </a:extLst>
          </p:cNvPr>
          <p:cNvGrpSpPr/>
          <p:nvPr/>
        </p:nvGrpSpPr>
        <p:grpSpPr>
          <a:xfrm>
            <a:off x="3493782" y="4944416"/>
            <a:ext cx="855407" cy="619432"/>
            <a:chOff x="4965291" y="5260258"/>
            <a:chExt cx="855407" cy="619432"/>
          </a:xfrm>
          <a:solidFill>
            <a:srgbClr val="008DA3"/>
          </a:solidFill>
        </p:grpSpPr>
        <p:sp>
          <p:nvSpPr>
            <p:cNvPr id="26" name="Rectangle 25">
              <a:extLst>
                <a:ext uri="{FF2B5EF4-FFF2-40B4-BE49-F238E27FC236}">
                  <a16:creationId xmlns:a16="http://schemas.microsoft.com/office/drawing/2014/main" id="{ADBF7375-57F3-4CA5-A800-F74504160045}"/>
                </a:ext>
              </a:extLst>
            </p:cNvPr>
            <p:cNvSpPr/>
            <p:nvPr/>
          </p:nvSpPr>
          <p:spPr>
            <a:xfrm>
              <a:off x="4965291" y="5260258"/>
              <a:ext cx="855407" cy="619432"/>
            </a:xfrm>
            <a:prstGeom prst="rect">
              <a:avLst/>
            </a:prstGeom>
            <a:grp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sv-SE" sz="1400">
                  <a:solidFill>
                    <a:schemeClr val="tx1"/>
                  </a:solidFill>
                </a:rPr>
                <a:t>Private</a:t>
              </a:r>
            </a:p>
          </p:txBody>
        </p:sp>
        <p:pic>
          <p:nvPicPr>
            <p:cNvPr id="27" name="Picture 26" descr="key.png">
              <a:extLst>
                <a:ext uri="{FF2B5EF4-FFF2-40B4-BE49-F238E27FC236}">
                  <a16:creationId xmlns:a16="http://schemas.microsoft.com/office/drawing/2014/main" id="{BFC14F0B-561D-457D-804C-1FD0F2614EC1}"/>
                </a:ext>
              </a:extLst>
            </p:cNvPr>
            <p:cNvPicPr>
              <a:picLocks noChangeAspect="1"/>
            </p:cNvPicPr>
            <p:nvPr/>
          </p:nvPicPr>
          <p:blipFill>
            <a:blip r:embed="rId5" cstate="screen">
              <a:duotone>
                <a:prstClr val="black"/>
                <a:srgbClr val="D70000">
                  <a:tint val="45000"/>
                  <a:satMod val="400000"/>
                </a:srgbClr>
              </a:duotone>
              <a:extLst>
                <a:ext uri="{28A0092B-C50C-407E-A947-70E740481C1C}">
                  <a14:useLocalDpi xmlns:a14="http://schemas.microsoft.com/office/drawing/2010/main"/>
                </a:ext>
              </a:extLst>
            </a:blip>
            <a:stretch>
              <a:fillRect/>
            </a:stretch>
          </p:blipFill>
          <p:spPr>
            <a:xfrm>
              <a:off x="5041683" y="5322278"/>
              <a:ext cx="611029" cy="318165"/>
            </a:xfrm>
            <a:prstGeom prst="rect">
              <a:avLst/>
            </a:prstGeom>
            <a:grpFill/>
          </p:spPr>
        </p:pic>
      </p:grpSp>
      <p:pic>
        <p:nvPicPr>
          <p:cNvPr id="28" name="Picture 27" descr="key.png">
            <a:extLst>
              <a:ext uri="{FF2B5EF4-FFF2-40B4-BE49-F238E27FC236}">
                <a16:creationId xmlns:a16="http://schemas.microsoft.com/office/drawing/2014/main" id="{D6799F6B-F571-441D-B55C-82457140385B}"/>
              </a:ext>
            </a:extLst>
          </p:cNvPr>
          <p:cNvPicPr>
            <a:picLocks noChangeAspect="1"/>
          </p:cNvPicPr>
          <p:nvPr/>
        </p:nvPicPr>
        <p:blipFill>
          <a:blip r:embed="rId6" cstate="screen">
            <a:duotone>
              <a:prstClr val="black"/>
              <a:srgbClr val="74CB39">
                <a:tint val="45000"/>
                <a:satMod val="400000"/>
              </a:srgbClr>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tretch>
            <a:fillRect/>
          </a:stretch>
        </p:blipFill>
        <p:spPr>
          <a:xfrm>
            <a:off x="8190810" y="3196927"/>
            <a:ext cx="583066" cy="296652"/>
          </a:xfrm>
          <a:prstGeom prst="rect">
            <a:avLst/>
          </a:prstGeom>
        </p:spPr>
      </p:pic>
      <p:pic>
        <p:nvPicPr>
          <p:cNvPr id="29" name="Picture 28" descr="certificado.png">
            <a:extLst>
              <a:ext uri="{FF2B5EF4-FFF2-40B4-BE49-F238E27FC236}">
                <a16:creationId xmlns:a16="http://schemas.microsoft.com/office/drawing/2014/main" id="{FBD30876-5C4C-44C9-92A2-0745B05617A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831820" y="3018504"/>
            <a:ext cx="757790" cy="757790"/>
          </a:xfrm>
          <a:prstGeom prst="rect">
            <a:avLst/>
          </a:prstGeom>
        </p:spPr>
      </p:pic>
      <p:sp>
        <p:nvSpPr>
          <p:cNvPr id="30" name="TextBox 29">
            <a:extLst>
              <a:ext uri="{FF2B5EF4-FFF2-40B4-BE49-F238E27FC236}">
                <a16:creationId xmlns:a16="http://schemas.microsoft.com/office/drawing/2014/main" id="{F1A7CB8B-31FB-41AE-864D-8A7D6EEFBA1A}"/>
              </a:ext>
            </a:extLst>
          </p:cNvPr>
          <p:cNvSpPr txBox="1"/>
          <p:nvPr/>
        </p:nvSpPr>
        <p:spPr>
          <a:xfrm>
            <a:off x="8200099" y="3500284"/>
            <a:ext cx="625492" cy="307777"/>
          </a:xfrm>
          <a:prstGeom prst="rect">
            <a:avLst/>
          </a:prstGeom>
          <a:noFill/>
        </p:spPr>
        <p:txBody>
          <a:bodyPr wrap="none" rtlCol="0">
            <a:spAutoFit/>
          </a:bodyPr>
          <a:lstStyle/>
          <a:p>
            <a:r>
              <a:rPr lang="sv-SE" sz="1400"/>
              <a:t>Public</a:t>
            </a:r>
          </a:p>
        </p:txBody>
      </p:sp>
      <p:sp>
        <p:nvSpPr>
          <p:cNvPr id="31" name="Textfeld 30">
            <a:extLst>
              <a:ext uri="{FF2B5EF4-FFF2-40B4-BE49-F238E27FC236}">
                <a16:creationId xmlns:a16="http://schemas.microsoft.com/office/drawing/2014/main" id="{B8AC6C5F-E60E-405D-ABD0-32495574125D}"/>
              </a:ext>
            </a:extLst>
          </p:cNvPr>
          <p:cNvSpPr txBox="1"/>
          <p:nvPr/>
        </p:nvSpPr>
        <p:spPr>
          <a:xfrm>
            <a:off x="869572" y="5642166"/>
            <a:ext cx="4095707" cy="318165"/>
          </a:xfrm>
          <a:prstGeom prst="rect">
            <a:avLst/>
          </a:prstGeom>
          <a:solidFill>
            <a:srgbClr val="0091BD"/>
          </a:solidFill>
          <a:ln>
            <a:solidFill>
              <a:schemeClr val="tx1"/>
            </a:solidFill>
          </a:ln>
        </p:spPr>
        <p:txBody>
          <a:bodyPr wrap="square" rtlCol="0">
            <a:spAutoFit/>
          </a:bodyPr>
          <a:lstStyle/>
          <a:p>
            <a:pPr algn="ctr"/>
            <a:r>
              <a:rPr lang="de-DE" sz="1400" dirty="0">
                <a:solidFill>
                  <a:schemeClr val="bg1"/>
                </a:solidFill>
                <a:latin typeface="Verdana" panose="020B0604030504040204" pitchFamily="34" charset="0"/>
                <a:ea typeface="Verdana" panose="020B0604030504040204" pitchFamily="34" charset="0"/>
              </a:rPr>
              <a:t>HW Security Layer (e.g. A</a:t>
            </a:r>
            <a:r>
              <a:rPr lang="en-GB" sz="1400" dirty="0">
                <a:solidFill>
                  <a:schemeClr val="bg1"/>
                </a:solidFill>
                <a:latin typeface="Verdana" panose="020B0604030504040204" pitchFamily="34" charset="0"/>
                <a:ea typeface="Verdana" panose="020B0604030504040204" pitchFamily="34" charset="0"/>
              </a:rPr>
              <a:t>rm TrustZone)</a:t>
            </a:r>
          </a:p>
        </p:txBody>
      </p:sp>
      <p:sp>
        <p:nvSpPr>
          <p:cNvPr id="32" name="Speech Bubble: Rectangle 31">
            <a:extLst>
              <a:ext uri="{FF2B5EF4-FFF2-40B4-BE49-F238E27FC236}">
                <a16:creationId xmlns:a16="http://schemas.microsoft.com/office/drawing/2014/main" id="{EB28EB29-85CC-4804-894E-0B6D53E3E597}"/>
              </a:ext>
            </a:extLst>
          </p:cNvPr>
          <p:cNvSpPr/>
          <p:nvPr/>
        </p:nvSpPr>
        <p:spPr>
          <a:xfrm>
            <a:off x="5831760" y="2682231"/>
            <a:ext cx="1851275" cy="311932"/>
          </a:xfrm>
          <a:prstGeom prst="wedgeRectCallout">
            <a:avLst>
              <a:gd name="adj1" fmla="val 13452"/>
              <a:gd name="adj2" fmla="val 2044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Random challenge</a:t>
            </a:r>
          </a:p>
        </p:txBody>
      </p:sp>
      <p:sp>
        <p:nvSpPr>
          <p:cNvPr id="33" name="Speech Bubble: Rectangle 32">
            <a:extLst>
              <a:ext uri="{FF2B5EF4-FFF2-40B4-BE49-F238E27FC236}">
                <a16:creationId xmlns:a16="http://schemas.microsoft.com/office/drawing/2014/main" id="{E2D1B0F0-D501-48D9-98B4-50BC75D68183}"/>
              </a:ext>
            </a:extLst>
          </p:cNvPr>
          <p:cNvSpPr/>
          <p:nvPr/>
        </p:nvSpPr>
        <p:spPr>
          <a:xfrm>
            <a:off x="5697499" y="4386638"/>
            <a:ext cx="1851275" cy="557778"/>
          </a:xfrm>
          <a:prstGeom prst="wedgeRectCallout">
            <a:avLst>
              <a:gd name="adj1" fmla="val -2542"/>
              <a:gd name="adj2" fmla="val -17170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Signed random challenge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E28B9-9407-3E4F-BE21-73BD7CE54C5C}"/>
              </a:ext>
            </a:extLst>
          </p:cNvPr>
          <p:cNvSpPr>
            <a:spLocks noGrp="1"/>
          </p:cNvSpPr>
          <p:nvPr>
            <p:ph type="title"/>
          </p:nvPr>
        </p:nvSpPr>
        <p:spPr>
          <a:xfrm>
            <a:off x="616992" y="11224"/>
            <a:ext cx="11353800" cy="1046601"/>
          </a:xfrm>
        </p:spPr>
        <p:txBody>
          <a:bodyPr/>
          <a:lstStyle/>
          <a:p>
            <a:r>
              <a:rPr lang="en-US" dirty="0"/>
              <a:t>The State of IoT -  Enabling Market Growth</a:t>
            </a:r>
            <a:endParaRPr lang="en-GB" dirty="0"/>
          </a:p>
        </p:txBody>
      </p:sp>
      <p:sp>
        <p:nvSpPr>
          <p:cNvPr id="3" name="Content Placeholder 2">
            <a:extLst>
              <a:ext uri="{FF2B5EF4-FFF2-40B4-BE49-F238E27FC236}">
                <a16:creationId xmlns:a16="http://schemas.microsoft.com/office/drawing/2014/main" id="{7A642D9B-E611-AD4D-BD30-A7268624B9F1}"/>
              </a:ext>
            </a:extLst>
          </p:cNvPr>
          <p:cNvSpPr>
            <a:spLocks noGrp="1"/>
          </p:cNvSpPr>
          <p:nvPr>
            <p:ph idx="1"/>
          </p:nvPr>
        </p:nvSpPr>
        <p:spPr>
          <a:xfrm>
            <a:off x="582292" y="1246407"/>
            <a:ext cx="6642253" cy="4511039"/>
          </a:xfrm>
        </p:spPr>
        <p:txBody>
          <a:bodyPr anchor="t">
            <a:normAutofit/>
          </a:bodyPr>
          <a:lstStyle/>
          <a:p>
            <a:pPr marL="84375" indent="0" defTabSz="685800">
              <a:spcBef>
                <a:spcPts val="150"/>
              </a:spcBef>
              <a:buNone/>
            </a:pPr>
            <a:r>
              <a:rPr lang="en-US" altLang="en-US" sz="3200" dirty="0"/>
              <a:t>Security is now </a:t>
            </a:r>
            <a:r>
              <a:rPr lang="en-US" altLang="en-US" sz="3200" b="1" i="1" dirty="0"/>
              <a:t>the</a:t>
            </a:r>
            <a:r>
              <a:rPr lang="en-US" altLang="en-US" sz="3200" dirty="0"/>
              <a:t> leading barrier for IoT adoption</a:t>
            </a:r>
            <a:r>
              <a:rPr lang="en-US" altLang="en-US" sz="3200" baseline="30000" dirty="0"/>
              <a:t>*</a:t>
            </a:r>
            <a:r>
              <a:rPr lang="en-US" altLang="en-US" sz="3200" dirty="0"/>
              <a:t> </a:t>
            </a:r>
            <a:br>
              <a:rPr lang="en-US" altLang="en-US" sz="3200" dirty="0"/>
            </a:br>
            <a:r>
              <a:rPr lang="en-US" altLang="en-US" sz="3200" dirty="0"/>
              <a:t>				</a:t>
            </a:r>
            <a:endParaRPr lang="en-US" sz="1800" dirty="0"/>
          </a:p>
          <a:p>
            <a:pPr marL="84375" indent="0" defTabSz="685800">
              <a:spcBef>
                <a:spcPts val="150"/>
              </a:spcBef>
              <a:buNone/>
            </a:pPr>
            <a:r>
              <a:rPr lang="en-US" sz="3200" dirty="0"/>
              <a:t>&gt; 70% of enterprise customer say they would likely purchase more IoT devices if security concerns are addressed</a:t>
            </a:r>
            <a:r>
              <a:rPr lang="en-US" sz="3200" baseline="30000" dirty="0"/>
              <a:t>*</a:t>
            </a:r>
            <a:endParaRPr lang="en-US" altLang="en-US" sz="1800" baseline="30000" dirty="0"/>
          </a:p>
          <a:p>
            <a:pPr marL="84375" indent="0" defTabSz="685800">
              <a:spcBef>
                <a:spcPts val="150"/>
              </a:spcBef>
              <a:buNone/>
            </a:pPr>
            <a:endParaRPr lang="en-US" sz="1800" dirty="0"/>
          </a:p>
          <a:p>
            <a:pPr marL="84375" indent="0" defTabSz="685800">
              <a:spcBef>
                <a:spcPts val="150"/>
              </a:spcBef>
              <a:buNone/>
            </a:pPr>
            <a:r>
              <a:rPr lang="en-US" altLang="en-US" sz="3200" dirty="0"/>
              <a:t>&lt; 4% of new IoT devices include embedded security</a:t>
            </a:r>
            <a:r>
              <a:rPr lang="en-US" altLang="en-US" sz="3200" baseline="30000" dirty="0"/>
              <a:t>**</a:t>
            </a:r>
            <a:r>
              <a:rPr lang="en-US" altLang="en-US" sz="3200" dirty="0"/>
              <a:t> 				</a:t>
            </a:r>
            <a:endParaRPr lang="en-GB" dirty="0"/>
          </a:p>
        </p:txBody>
      </p:sp>
      <p:sp>
        <p:nvSpPr>
          <p:cNvPr id="6" name="TextBox 5">
            <a:extLst>
              <a:ext uri="{FF2B5EF4-FFF2-40B4-BE49-F238E27FC236}">
                <a16:creationId xmlns:a16="http://schemas.microsoft.com/office/drawing/2014/main" id="{64DB77C9-6C56-504F-9577-3AC8EC5B5A0E}"/>
              </a:ext>
            </a:extLst>
          </p:cNvPr>
          <p:cNvSpPr txBox="1"/>
          <p:nvPr/>
        </p:nvSpPr>
        <p:spPr>
          <a:xfrm>
            <a:off x="1921397" y="5881571"/>
            <a:ext cx="5451677" cy="430887"/>
          </a:xfrm>
          <a:prstGeom prst="rect">
            <a:avLst/>
          </a:prstGeom>
          <a:noFill/>
        </p:spPr>
        <p:txBody>
          <a:bodyPr wrap="square" rtlCol="0">
            <a:spAutoFit/>
          </a:bodyPr>
          <a:lstStyle/>
          <a:p>
            <a:r>
              <a:rPr lang="en-US" altLang="en-US" sz="1100" dirty="0"/>
              <a:t>  </a:t>
            </a:r>
            <a:r>
              <a:rPr lang="en-US" sz="1100" i="1" dirty="0"/>
              <a:t>*Bain &amp; </a:t>
            </a:r>
            <a:r>
              <a:rPr lang="en-US" sz="1100" i="1" dirty="0" err="1"/>
              <a:t>Co.“Cybersecurity</a:t>
            </a:r>
            <a:r>
              <a:rPr lang="en-US" sz="1100" i="1" dirty="0"/>
              <a:t> Is the Key to Unlocking Demand in the Internet of Things” (2018)</a:t>
            </a:r>
            <a:endParaRPr lang="en-US" altLang="en-US" sz="1100" dirty="0"/>
          </a:p>
          <a:p>
            <a:r>
              <a:rPr lang="en-US" altLang="en-US" sz="1100" dirty="0"/>
              <a:t>** ABI Research 2018</a:t>
            </a:r>
          </a:p>
        </p:txBody>
      </p:sp>
      <p:sp>
        <p:nvSpPr>
          <p:cNvPr id="8" name="Oval 7">
            <a:extLst>
              <a:ext uri="{FF2B5EF4-FFF2-40B4-BE49-F238E27FC236}">
                <a16:creationId xmlns:a16="http://schemas.microsoft.com/office/drawing/2014/main" id="{9FF96A69-D4E0-A943-937A-DA5BC1689C86}"/>
              </a:ext>
            </a:extLst>
          </p:cNvPr>
          <p:cNvSpPr/>
          <p:nvPr/>
        </p:nvSpPr>
        <p:spPr>
          <a:xfrm>
            <a:off x="7480451" y="1438623"/>
            <a:ext cx="4490341" cy="4511040"/>
          </a:xfrm>
          <a:prstGeom prst="ellipse">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8A3743D3-D8DD-0148-9941-7061CDA17B55}"/>
              </a:ext>
            </a:extLst>
          </p:cNvPr>
          <p:cNvSpPr/>
          <p:nvPr/>
        </p:nvSpPr>
        <p:spPr>
          <a:xfrm>
            <a:off x="7667739" y="1665605"/>
            <a:ext cx="4039801" cy="4052150"/>
          </a:xfrm>
          <a:prstGeom prst="ellipse">
            <a:avLst/>
          </a:prstGeom>
          <a:solidFill>
            <a:srgbClr val="008DA3">
              <a:alpha val="84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lvl="1" algn="ctr">
              <a:defRPr/>
            </a:pPr>
            <a:endParaRPr lang="en-GB" sz="16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xtBox 4">
            <a:extLst>
              <a:ext uri="{FF2B5EF4-FFF2-40B4-BE49-F238E27FC236}">
                <a16:creationId xmlns:a16="http://schemas.microsoft.com/office/drawing/2014/main" id="{BC71E21C-BB73-DB4F-9073-62854D86E51E}"/>
              </a:ext>
            </a:extLst>
          </p:cNvPr>
          <p:cNvSpPr txBox="1"/>
          <p:nvPr/>
        </p:nvSpPr>
        <p:spPr>
          <a:xfrm>
            <a:off x="8067355" y="2356227"/>
            <a:ext cx="3240567" cy="2968505"/>
          </a:xfrm>
          <a:prstGeom prst="rect">
            <a:avLst/>
          </a:prstGeom>
          <a:noFill/>
        </p:spPr>
        <p:txBody>
          <a:bodyPr wrap="none" lIns="0" tIns="0" rIns="0" bIns="0" rtlCol="0">
            <a:spAutoFit/>
          </a:bodyPr>
          <a:lstStyle/>
          <a:p>
            <a:pPr algn="ctr">
              <a:defRPr/>
            </a:pPr>
            <a:r>
              <a:rPr lang="en-GB" sz="3600" dirty="0">
                <a:solidFill>
                  <a:schemeClr val="bg1"/>
                </a:solidFill>
                <a:latin typeface="Verdana" panose="020B0604030504040204" pitchFamily="34" charset="0"/>
                <a:ea typeface="Verdana" panose="020B0604030504040204" pitchFamily="34" charset="0"/>
                <a:cs typeface="Verdana" panose="020B0604030504040204" pitchFamily="34" charset="0"/>
              </a:rPr>
              <a:t>1 Trillion</a:t>
            </a:r>
          </a:p>
          <a:p>
            <a:pPr algn="ctr">
              <a:defRPr/>
            </a:pPr>
            <a:r>
              <a:rPr lang="en-GB" sz="1600" dirty="0">
                <a:solidFill>
                  <a:schemeClr val="bg1"/>
                </a:solidFill>
                <a:latin typeface="Verdana" panose="020B0604030504040204" pitchFamily="34" charset="0"/>
                <a:ea typeface="Verdana" panose="020B0604030504040204" pitchFamily="34" charset="0"/>
                <a:cs typeface="Verdana" panose="020B0604030504040204" pitchFamily="34" charset="0"/>
              </a:rPr>
              <a:t>IoT connections 2019 - 2035</a:t>
            </a:r>
          </a:p>
          <a:p>
            <a:pPr algn="ctr">
              <a:defRPr/>
            </a:pPr>
            <a:endParaRPr lang="en-GB" altLang="sv-SE" sz="7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defRPr/>
            </a:pPr>
            <a:r>
              <a:rPr lang="en-GB" sz="3600" dirty="0">
                <a:solidFill>
                  <a:schemeClr val="bg1"/>
                </a:solidFill>
                <a:latin typeface="Verdana" panose="020B0604030504040204" pitchFamily="34" charset="0"/>
                <a:ea typeface="Verdana" panose="020B0604030504040204" pitchFamily="34" charset="0"/>
                <a:cs typeface="Verdana" panose="020B0604030504040204" pitchFamily="34" charset="0"/>
              </a:rPr>
              <a:t>$5+</a:t>
            </a:r>
            <a:r>
              <a:rPr lang="en-GB"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GB" sz="3200" dirty="0">
                <a:solidFill>
                  <a:schemeClr val="bg1"/>
                </a:solidFill>
                <a:latin typeface="Verdana" panose="020B0604030504040204" pitchFamily="34" charset="0"/>
                <a:ea typeface="Verdana" panose="020B0604030504040204" pitchFamily="34" charset="0"/>
                <a:cs typeface="Verdana" panose="020B0604030504040204" pitchFamily="34" charset="0"/>
              </a:rPr>
              <a:t>Trillion</a:t>
            </a:r>
            <a:r>
              <a:rPr lang="en-GB" sz="1600" dirty="0">
                <a:solidFill>
                  <a:schemeClr val="bg1"/>
                </a:solidFill>
                <a:latin typeface="Verdana" panose="020B0604030504040204" pitchFamily="34" charset="0"/>
                <a:ea typeface="Verdana" panose="020B0604030504040204" pitchFamily="34" charset="0"/>
                <a:cs typeface="Verdana" panose="020B0604030504040204" pitchFamily="34" charset="0"/>
              </a:rPr>
              <a:t>  </a:t>
            </a:r>
          </a:p>
          <a:p>
            <a:pPr algn="ctr">
              <a:defRPr/>
            </a:pPr>
            <a:r>
              <a:rPr lang="en-GB" sz="1600" dirty="0">
                <a:solidFill>
                  <a:schemeClr val="bg1"/>
                </a:solidFill>
                <a:latin typeface="Verdana" panose="020B0604030504040204" pitchFamily="34" charset="0"/>
                <a:ea typeface="Verdana" panose="020B0604030504040204" pitchFamily="34" charset="0"/>
                <a:cs typeface="Verdana" panose="020B0604030504040204" pitchFamily="34" charset="0"/>
              </a:rPr>
              <a:t>global GDP impact </a:t>
            </a:r>
          </a:p>
          <a:p>
            <a:pPr algn="ctr">
              <a:defRPr/>
            </a:pPr>
            <a:r>
              <a:rPr lang="en-GB" sz="700" dirty="0">
                <a:solidFill>
                  <a:schemeClr val="bg1"/>
                </a:solidFill>
                <a:latin typeface="Verdana" panose="020B0604030504040204" pitchFamily="34" charset="0"/>
                <a:ea typeface="Verdana" panose="020B0604030504040204" pitchFamily="34" charset="0"/>
                <a:cs typeface="Verdana" panose="020B0604030504040204" pitchFamily="34" charset="0"/>
              </a:rPr>
              <a:t>  </a:t>
            </a:r>
            <a:br>
              <a:rPr lang="en-GB"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GB" dirty="0">
                <a:solidFill>
                  <a:schemeClr val="bg1"/>
                </a:solidFill>
                <a:latin typeface="Verdana" panose="020B0604030504040204" pitchFamily="34" charset="0"/>
                <a:ea typeface="Verdana" panose="020B0604030504040204" pitchFamily="34" charset="0"/>
                <a:cs typeface="Verdana" panose="020B0604030504040204" pitchFamily="34" charset="0"/>
              </a:rPr>
              <a:t>Over </a:t>
            </a:r>
            <a:r>
              <a:rPr lang="en-GB" sz="2400" dirty="0">
                <a:solidFill>
                  <a:schemeClr val="bg1"/>
                </a:solidFill>
                <a:latin typeface="Verdana" panose="020B0604030504040204" pitchFamily="34" charset="0"/>
                <a:ea typeface="Verdana" panose="020B0604030504040204" pitchFamily="34" charset="0"/>
                <a:cs typeface="Verdana" panose="020B0604030504040204" pitchFamily="34" charset="0"/>
              </a:rPr>
              <a:t>2 zettabytes</a:t>
            </a:r>
          </a:p>
          <a:p>
            <a:pPr algn="ctr">
              <a:defRPr/>
            </a:pPr>
            <a:r>
              <a:rPr lang="en-GB" sz="1600" dirty="0">
                <a:solidFill>
                  <a:schemeClr val="bg1"/>
                </a:solidFill>
                <a:latin typeface="Verdana" panose="020B0604030504040204" pitchFamily="34" charset="0"/>
                <a:ea typeface="Verdana" panose="020B0604030504040204" pitchFamily="34" charset="0"/>
                <a:cs typeface="Verdana" panose="020B0604030504040204" pitchFamily="34" charset="0"/>
              </a:rPr>
              <a:t>of data just from </a:t>
            </a:r>
            <a:br>
              <a:rPr lang="en-GB" sz="16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GB" sz="1600" dirty="0">
                <a:solidFill>
                  <a:schemeClr val="bg1"/>
                </a:solidFill>
                <a:latin typeface="Verdana" panose="020B0604030504040204" pitchFamily="34" charset="0"/>
                <a:ea typeface="Verdana" panose="020B0604030504040204" pitchFamily="34" charset="0"/>
                <a:cs typeface="Verdana" panose="020B0604030504040204" pitchFamily="34" charset="0"/>
              </a:rPr>
              <a:t>consumer devices</a:t>
            </a:r>
          </a:p>
          <a:p>
            <a:pPr marL="0" indent="0" algn="l" defTabSz="914400" rtl="0" eaLnBrk="1" latinLnBrk="0" hangingPunct="1">
              <a:lnSpc>
                <a:spcPct val="90000"/>
              </a:lnSpc>
              <a:spcBef>
                <a:spcPts val="0"/>
              </a:spcBef>
              <a:spcAft>
                <a:spcPts val="600"/>
              </a:spcAft>
              <a:buFont typeface="Arial" panose="020B0604020202020204" pitchFamily="34" charset="0"/>
              <a:buNone/>
            </a:pPr>
            <a:endParaRPr lang="en-GB" sz="2100" kern="1200" dirty="0" err="1">
              <a:solidFill>
                <a:schemeClr val="tx2"/>
              </a:solidFill>
              <a:latin typeface="+mn-lt"/>
              <a:ea typeface="+mn-ea"/>
              <a:cs typeface="+mn-cs"/>
            </a:endParaRPr>
          </a:p>
        </p:txBody>
      </p:sp>
    </p:spTree>
    <p:extLst>
      <p:ext uri="{BB962C8B-B14F-4D97-AF65-F5344CB8AC3E}">
        <p14:creationId xmlns:p14="http://schemas.microsoft.com/office/powerpoint/2010/main" val="20729524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a:t>Device Integrity Proof</a:t>
            </a:r>
          </a:p>
        </p:txBody>
      </p:sp>
      <p:sp>
        <p:nvSpPr>
          <p:cNvPr id="33" name="Textfeld 3">
            <a:extLst>
              <a:ext uri="{FF2B5EF4-FFF2-40B4-BE49-F238E27FC236}">
                <a16:creationId xmlns:a16="http://schemas.microsoft.com/office/drawing/2014/main" id="{4EDABC4C-F3F2-4987-859C-482F215DC367}"/>
              </a:ext>
            </a:extLst>
          </p:cNvPr>
          <p:cNvSpPr txBox="1"/>
          <p:nvPr/>
        </p:nvSpPr>
        <p:spPr>
          <a:xfrm>
            <a:off x="444615" y="1334993"/>
            <a:ext cx="11463849" cy="1184940"/>
          </a:xfrm>
          <a:prstGeom prst="rect">
            <a:avLst/>
          </a:prstGeom>
          <a:noFill/>
        </p:spPr>
        <p:txBody>
          <a:bodyPr wrap="square" lIns="0" tIns="0" rIns="0" bIns="0" rtlCol="0">
            <a:spAutoFit/>
          </a:bodyPr>
          <a:lstStyle/>
          <a:p>
            <a:pPr marL="342900" indent="-342900">
              <a:spcAft>
                <a:spcPts val="600"/>
              </a:spcAft>
              <a:buClr>
                <a:srgbClr val="0091BD"/>
              </a:buClr>
              <a:buFont typeface="Wingdings" panose="05000000000000000000" pitchFamily="2" charset="2"/>
              <a:buChar char="§"/>
            </a:pPr>
            <a:r>
              <a:rPr lang="en-US" dirty="0">
                <a:latin typeface="Verdana" panose="020B0604030504040204" pitchFamily="34" charset="0"/>
                <a:ea typeface="Verdana" panose="020B0604030504040204" pitchFamily="34" charset="0"/>
                <a:cs typeface="Arial" panose="020B0604020202020204" pitchFamily="34" charset="0"/>
              </a:rPr>
              <a:t>Remote Services can verify the device integrity based on a device certificate containing the public key</a:t>
            </a:r>
          </a:p>
          <a:p>
            <a:pPr marL="342900" indent="-342900">
              <a:spcAft>
                <a:spcPts val="600"/>
              </a:spcAft>
              <a:buClr>
                <a:srgbClr val="0091BD"/>
              </a:buClr>
              <a:buFont typeface="Wingdings" panose="05000000000000000000" pitchFamily="2" charset="2"/>
              <a:buChar char="§"/>
            </a:pPr>
            <a:r>
              <a:rPr lang="en-US" dirty="0">
                <a:latin typeface="Verdana" panose="020B0604030504040204" pitchFamily="34" charset="0"/>
                <a:ea typeface="Verdana" panose="020B0604030504040204" pitchFamily="34" charset="0"/>
                <a:cs typeface="Arial" panose="020B0604020202020204" pitchFamily="34" charset="0"/>
              </a:rPr>
              <a:t>A hash value of code/data is calculated by the Secure Boot Manager and sent to an external Integrity Verification Service owing the corresponding public key</a:t>
            </a:r>
          </a:p>
        </p:txBody>
      </p:sp>
      <p:sp>
        <p:nvSpPr>
          <p:cNvPr id="34" name="Cloud 33">
            <a:extLst>
              <a:ext uri="{FF2B5EF4-FFF2-40B4-BE49-F238E27FC236}">
                <a16:creationId xmlns:a16="http://schemas.microsoft.com/office/drawing/2014/main" id="{1E036345-8E93-475F-BC5A-06E5D0F30DDA}"/>
              </a:ext>
            </a:extLst>
          </p:cNvPr>
          <p:cNvSpPr/>
          <p:nvPr/>
        </p:nvSpPr>
        <p:spPr>
          <a:xfrm>
            <a:off x="7787149" y="2793216"/>
            <a:ext cx="2182762" cy="1385496"/>
          </a:xfrm>
          <a:prstGeom prst="cloud">
            <a:avLst/>
          </a:prstGeom>
          <a:solidFill>
            <a:srgbClr val="FFC7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hteck 16">
            <a:extLst>
              <a:ext uri="{FF2B5EF4-FFF2-40B4-BE49-F238E27FC236}">
                <a16:creationId xmlns:a16="http://schemas.microsoft.com/office/drawing/2014/main" id="{8777D375-02A0-4EFF-A0E9-63306AA2FBA3}"/>
              </a:ext>
            </a:extLst>
          </p:cNvPr>
          <p:cNvSpPr/>
          <p:nvPr/>
        </p:nvSpPr>
        <p:spPr>
          <a:xfrm>
            <a:off x="682846" y="2949677"/>
            <a:ext cx="4627756" cy="33129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latin typeface="Verdana" panose="020B0604030504040204" pitchFamily="34" charset="0"/>
              <a:ea typeface="Verdana" panose="020B0604030504040204" pitchFamily="34" charset="0"/>
              <a:cs typeface="Arial" panose="020B0604020202020204" pitchFamily="34" charset="0"/>
            </a:endParaRPr>
          </a:p>
        </p:txBody>
      </p:sp>
      <p:sp>
        <p:nvSpPr>
          <p:cNvPr id="36" name="Textfeld 22">
            <a:extLst>
              <a:ext uri="{FF2B5EF4-FFF2-40B4-BE49-F238E27FC236}">
                <a16:creationId xmlns:a16="http://schemas.microsoft.com/office/drawing/2014/main" id="{41D30D16-7C1A-471C-B7E1-9C39E3368281}"/>
              </a:ext>
            </a:extLst>
          </p:cNvPr>
          <p:cNvSpPr txBox="1"/>
          <p:nvPr/>
        </p:nvSpPr>
        <p:spPr>
          <a:xfrm>
            <a:off x="1691070" y="5911479"/>
            <a:ext cx="2926890" cy="338554"/>
          </a:xfrm>
          <a:prstGeom prst="rect">
            <a:avLst/>
          </a:prstGeom>
          <a:noFill/>
        </p:spPr>
        <p:txBody>
          <a:bodyPr wrap="square" rtlCol="0">
            <a:spAutoFit/>
          </a:bodyPr>
          <a:lstStyle/>
          <a:p>
            <a:r>
              <a:rPr lang="de-DE" sz="1600">
                <a:latin typeface="Verdana" panose="020B0604030504040204" pitchFamily="34" charset="0"/>
                <a:ea typeface="Verdana" panose="020B0604030504040204" pitchFamily="34" charset="0"/>
                <a:cs typeface="Arial" panose="020B0604020202020204" pitchFamily="34" charset="0"/>
              </a:rPr>
              <a:t>System-on-Chip (</a:t>
            </a:r>
            <a:r>
              <a:rPr lang="de-DE" sz="1600" err="1">
                <a:latin typeface="Verdana" panose="020B0604030504040204" pitchFamily="34" charset="0"/>
                <a:ea typeface="Verdana" panose="020B0604030504040204" pitchFamily="34" charset="0"/>
                <a:cs typeface="Arial" panose="020B0604020202020204" pitchFamily="34" charset="0"/>
              </a:rPr>
              <a:t>SoC</a:t>
            </a:r>
            <a:r>
              <a:rPr lang="de-DE" sz="1600">
                <a:latin typeface="Verdana" panose="020B0604030504040204" pitchFamily="34" charset="0"/>
                <a:ea typeface="Verdana" panose="020B0604030504040204" pitchFamily="34" charset="0"/>
                <a:cs typeface="Arial" panose="020B0604020202020204" pitchFamily="34" charset="0"/>
              </a:rPr>
              <a:t>)</a:t>
            </a:r>
          </a:p>
        </p:txBody>
      </p:sp>
      <p:sp>
        <p:nvSpPr>
          <p:cNvPr id="37" name="Textfeld 23">
            <a:extLst>
              <a:ext uri="{FF2B5EF4-FFF2-40B4-BE49-F238E27FC236}">
                <a16:creationId xmlns:a16="http://schemas.microsoft.com/office/drawing/2014/main" id="{D1E428D3-B3DF-4613-B364-9D00872875C6}"/>
              </a:ext>
            </a:extLst>
          </p:cNvPr>
          <p:cNvSpPr txBox="1"/>
          <p:nvPr/>
        </p:nvSpPr>
        <p:spPr>
          <a:xfrm>
            <a:off x="869210" y="3157673"/>
            <a:ext cx="4087417" cy="830997"/>
          </a:xfrm>
          <a:prstGeom prst="rect">
            <a:avLst/>
          </a:prstGeom>
          <a:solidFill>
            <a:schemeClr val="accent2"/>
          </a:solidFill>
          <a:ln w="3175">
            <a:solidFill>
              <a:schemeClr val="tx1"/>
            </a:solidFill>
          </a:ln>
        </p:spPr>
        <p:txBody>
          <a:bodyPr wrap="square" rtlCol="0" anchor="ctr">
            <a:spAutoFit/>
          </a:bodyPr>
          <a:lstStyle/>
          <a:p>
            <a:endParaRPr lang="de-DE" sz="1600" dirty="0">
              <a:solidFill>
                <a:schemeClr val="bg1"/>
              </a:solidFill>
              <a:latin typeface="Verdana" panose="020B0604030504040204" pitchFamily="34" charset="0"/>
              <a:ea typeface="Verdana" panose="020B0604030504040204" pitchFamily="34" charset="0"/>
              <a:cs typeface="Arial" panose="020B0604020202020204" pitchFamily="34" charset="0"/>
            </a:endParaRPr>
          </a:p>
          <a:p>
            <a:r>
              <a:rPr lang="de-DE" sz="1600" dirty="0">
                <a:solidFill>
                  <a:schemeClr val="bg1"/>
                </a:solidFill>
                <a:latin typeface="Verdana" panose="020B0604030504040204" pitchFamily="34" charset="0"/>
                <a:ea typeface="Verdana" panose="020B0604030504040204" pitchFamily="34" charset="0"/>
                <a:cs typeface="Arial" panose="020B0604020202020204" pitchFamily="34" charset="0"/>
              </a:rPr>
              <a:t>Application &amp; Services</a:t>
            </a:r>
          </a:p>
          <a:p>
            <a:endParaRPr lang="de-DE" sz="160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C237F606-E8AF-45AC-B428-66D3E3DAB421}"/>
              </a:ext>
            </a:extLst>
          </p:cNvPr>
          <p:cNvSpPr txBox="1"/>
          <p:nvPr/>
        </p:nvSpPr>
        <p:spPr>
          <a:xfrm>
            <a:off x="7619999" y="4179378"/>
            <a:ext cx="2487561" cy="830997"/>
          </a:xfrm>
          <a:prstGeom prst="rect">
            <a:avLst/>
          </a:prstGeom>
          <a:noFill/>
        </p:spPr>
        <p:txBody>
          <a:bodyPr wrap="square" rtlCol="0">
            <a:spAutoFit/>
          </a:bodyPr>
          <a:lstStyle/>
          <a:p>
            <a:pPr algn="ctr"/>
            <a:r>
              <a:rPr kumimoji="1" lang="en-US" altLang="ja-JP" sz="1600" dirty="0">
                <a:latin typeface="Verdana" panose="020B0604030504040204" pitchFamily="34" charset="0"/>
                <a:ea typeface="Verdana" panose="020B0604030504040204" pitchFamily="34" charset="0"/>
                <a:cs typeface="Arial" panose="020B0604020202020204" pitchFamily="34" charset="0"/>
              </a:rPr>
              <a:t>Integrity Verification Service</a:t>
            </a:r>
            <a:endParaRPr kumimoji="1" lang="ja-JP" altLang="en-US" sz="1600">
              <a:latin typeface="Verdana" panose="020B0604030504040204" pitchFamily="34" charset="0"/>
              <a:cs typeface="Arial" panose="020B0604020202020204" pitchFamily="34" charset="0"/>
            </a:endParaRPr>
          </a:p>
          <a:p>
            <a:pPr algn="ctr"/>
            <a:endParaRPr kumimoji="1" lang="ja-JP" altLang="en-US" sz="1600">
              <a:latin typeface="Verdana" panose="020B0604030504040204" pitchFamily="34" charset="0"/>
              <a:cs typeface="Arial" panose="020B0604020202020204" pitchFamily="34" charset="0"/>
            </a:endParaRPr>
          </a:p>
        </p:txBody>
      </p:sp>
      <p:cxnSp>
        <p:nvCxnSpPr>
          <p:cNvPr id="39" name="Straight Arrow Connector 38">
            <a:extLst>
              <a:ext uri="{FF2B5EF4-FFF2-40B4-BE49-F238E27FC236}">
                <a16:creationId xmlns:a16="http://schemas.microsoft.com/office/drawing/2014/main" id="{27B75EC0-7CE8-42B9-A660-8C4F3964D264}"/>
              </a:ext>
            </a:extLst>
          </p:cNvPr>
          <p:cNvCxnSpPr/>
          <p:nvPr/>
        </p:nvCxnSpPr>
        <p:spPr>
          <a:xfrm>
            <a:off x="10011198" y="3832057"/>
            <a:ext cx="0" cy="2829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Textfeld 23">
            <a:extLst>
              <a:ext uri="{FF2B5EF4-FFF2-40B4-BE49-F238E27FC236}">
                <a16:creationId xmlns:a16="http://schemas.microsoft.com/office/drawing/2014/main" id="{4F250198-1D82-4AF0-97CC-B27D93E30FDF}"/>
              </a:ext>
            </a:extLst>
          </p:cNvPr>
          <p:cNvSpPr txBox="1"/>
          <p:nvPr/>
        </p:nvSpPr>
        <p:spPr>
          <a:xfrm>
            <a:off x="869210" y="3988670"/>
            <a:ext cx="4087417" cy="830997"/>
          </a:xfrm>
          <a:prstGeom prst="rect">
            <a:avLst/>
          </a:prstGeom>
          <a:solidFill>
            <a:schemeClr val="accent6"/>
          </a:solidFill>
          <a:ln w="3175">
            <a:solidFill>
              <a:schemeClr val="tx1"/>
            </a:solidFill>
          </a:ln>
        </p:spPr>
        <p:txBody>
          <a:bodyPr wrap="square" rtlCol="0" anchor="ctr">
            <a:spAutoFit/>
          </a:bodyPr>
          <a:lstStyle/>
          <a:p>
            <a:endParaRPr lang="de-DE" sz="1600" dirty="0">
              <a:latin typeface="Verdana" panose="020B0604030504040204" pitchFamily="34" charset="0"/>
              <a:ea typeface="Verdana" panose="020B0604030504040204" pitchFamily="34" charset="0"/>
              <a:cs typeface="Arial" panose="020B0604020202020204" pitchFamily="34" charset="0"/>
            </a:endParaRPr>
          </a:p>
          <a:p>
            <a:r>
              <a:rPr lang="de-DE" sz="1600" dirty="0">
                <a:latin typeface="Verdana" panose="020B0604030504040204" pitchFamily="34" charset="0"/>
                <a:ea typeface="Verdana" panose="020B0604030504040204" pitchFamily="34" charset="0"/>
                <a:cs typeface="Arial" panose="020B0604020202020204" pitchFamily="34" charset="0"/>
              </a:rPr>
              <a:t>OS Kernel</a:t>
            </a:r>
          </a:p>
          <a:p>
            <a:endParaRPr lang="de-DE" sz="1600" dirty="0">
              <a:latin typeface="Verdana" panose="020B0604030504040204" pitchFamily="34" charset="0"/>
              <a:ea typeface="Verdana" panose="020B0604030504040204" pitchFamily="34" charset="0"/>
              <a:cs typeface="Arial" panose="020B0604020202020204" pitchFamily="34" charset="0"/>
            </a:endParaRPr>
          </a:p>
        </p:txBody>
      </p:sp>
      <p:cxnSp>
        <p:nvCxnSpPr>
          <p:cNvPr id="41" name="Gerade Verbindung mit Pfeil 28">
            <a:extLst>
              <a:ext uri="{FF2B5EF4-FFF2-40B4-BE49-F238E27FC236}">
                <a16:creationId xmlns:a16="http://schemas.microsoft.com/office/drawing/2014/main" id="{5BBFDFF5-5ADA-4722-86EF-3F583FAF2DFE}"/>
              </a:ext>
            </a:extLst>
          </p:cNvPr>
          <p:cNvCxnSpPr>
            <a:cxnSpLocks/>
          </p:cNvCxnSpPr>
          <p:nvPr/>
        </p:nvCxnSpPr>
        <p:spPr bwMode="auto">
          <a:xfrm>
            <a:off x="4289423" y="4424516"/>
            <a:ext cx="0" cy="412955"/>
          </a:xfrm>
          <a:prstGeom prst="straightConnector1">
            <a:avLst/>
          </a:prstGeom>
          <a:blipFill dpi="0" rotWithShape="0">
            <a:blip r:embed="rId2"/>
            <a:srcRect/>
            <a:tile tx="0" ty="0" sx="100000" sy="100000" flip="none" algn="tl"/>
          </a:blipFill>
          <a:ln w="25400" cap="flat" cmpd="sng" algn="ctr">
            <a:solidFill>
              <a:srgbClr val="000000"/>
            </a:solidFill>
            <a:prstDash val="solid"/>
            <a:round/>
            <a:headEnd type="none" w="med" len="me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2" name="Gerade Verbindung mit Pfeil 28">
            <a:extLst>
              <a:ext uri="{FF2B5EF4-FFF2-40B4-BE49-F238E27FC236}">
                <a16:creationId xmlns:a16="http://schemas.microsoft.com/office/drawing/2014/main" id="{7069E255-8E1F-40E6-B75D-C02BD8D8D716}"/>
              </a:ext>
            </a:extLst>
          </p:cNvPr>
          <p:cNvCxnSpPr>
            <a:cxnSpLocks/>
          </p:cNvCxnSpPr>
          <p:nvPr/>
        </p:nvCxnSpPr>
        <p:spPr bwMode="auto">
          <a:xfrm flipV="1">
            <a:off x="4807974" y="3755925"/>
            <a:ext cx="3244645" cy="9830"/>
          </a:xfrm>
          <a:prstGeom prst="straightConnector1">
            <a:avLst/>
          </a:prstGeom>
          <a:blipFill dpi="0" rotWithShape="0">
            <a:blip r:embed="rId2"/>
            <a:srcRect/>
            <a:tile tx="0" ty="0" sx="100000" sy="100000" flip="none" algn="tl"/>
          </a:blipFill>
          <a:ln w="25400" cap="flat" cmpd="sng" algn="ctr">
            <a:solidFill>
              <a:srgbClr val="000000"/>
            </a:solidFill>
            <a:prstDash val="solid"/>
            <a:round/>
            <a:headEnd type="none" w="med" len="me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3" name="Gerade Verbindung mit Pfeil 25">
            <a:extLst>
              <a:ext uri="{FF2B5EF4-FFF2-40B4-BE49-F238E27FC236}">
                <a16:creationId xmlns:a16="http://schemas.microsoft.com/office/drawing/2014/main" id="{0147DB9A-7146-4B61-BBE1-2C8A28A0E250}"/>
              </a:ext>
            </a:extLst>
          </p:cNvPr>
          <p:cNvCxnSpPr>
            <a:cxnSpLocks/>
          </p:cNvCxnSpPr>
          <p:nvPr/>
        </p:nvCxnSpPr>
        <p:spPr bwMode="auto">
          <a:xfrm>
            <a:off x="4804140" y="3765756"/>
            <a:ext cx="0" cy="1465688"/>
          </a:xfrm>
          <a:prstGeom prst="straightConnector1">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4" name="Textfeld 30">
            <a:extLst>
              <a:ext uri="{FF2B5EF4-FFF2-40B4-BE49-F238E27FC236}">
                <a16:creationId xmlns:a16="http://schemas.microsoft.com/office/drawing/2014/main" id="{F13A12A9-DC8C-47DD-9A39-AFC92E869879}"/>
              </a:ext>
            </a:extLst>
          </p:cNvPr>
          <p:cNvSpPr txBox="1"/>
          <p:nvPr/>
        </p:nvSpPr>
        <p:spPr>
          <a:xfrm>
            <a:off x="869572" y="4823666"/>
            <a:ext cx="4095718" cy="861774"/>
          </a:xfrm>
          <a:prstGeom prst="rect">
            <a:avLst/>
          </a:prstGeom>
          <a:solidFill>
            <a:srgbClr val="00C1DE"/>
          </a:solidFill>
          <a:ln>
            <a:solidFill>
              <a:schemeClr val="tx1"/>
            </a:solidFill>
          </a:ln>
        </p:spPr>
        <p:txBody>
          <a:bodyPr wrap="square" rtlCol="0">
            <a:spAutoFit/>
          </a:bodyPr>
          <a:lstStyle/>
          <a:p>
            <a:endParaRPr lang="en-GB" sz="800" dirty="0">
              <a:solidFill>
                <a:schemeClr val="bg1"/>
              </a:solidFill>
              <a:latin typeface="Verdana" panose="020B0604030504040204" pitchFamily="34" charset="0"/>
              <a:ea typeface="Verdana" panose="020B0604030504040204" pitchFamily="34" charset="0"/>
            </a:endParaRPr>
          </a:p>
          <a:p>
            <a:r>
              <a:rPr lang="en-GB" sz="1400" dirty="0">
                <a:solidFill>
                  <a:schemeClr val="bg1"/>
                </a:solidFill>
                <a:latin typeface="Verdana" panose="020B0604030504040204" pitchFamily="34" charset="0"/>
                <a:ea typeface="Verdana" panose="020B0604030504040204" pitchFamily="34" charset="0"/>
              </a:rPr>
              <a:t>Secure Boot Manager</a:t>
            </a:r>
            <a:br>
              <a:rPr lang="en-GB" sz="1400" dirty="0">
                <a:solidFill>
                  <a:schemeClr val="bg1"/>
                </a:solidFill>
                <a:latin typeface="Verdana" panose="020B0604030504040204" pitchFamily="34" charset="0"/>
                <a:ea typeface="Verdana" panose="020B0604030504040204" pitchFamily="34" charset="0"/>
              </a:rPr>
            </a:br>
            <a:r>
              <a:rPr lang="en-GB" sz="1400" dirty="0">
                <a:solidFill>
                  <a:schemeClr val="bg1"/>
                </a:solidFill>
                <a:latin typeface="Verdana" panose="020B0604030504040204" pitchFamily="34" charset="0"/>
                <a:ea typeface="Verdana" panose="020B0604030504040204" pitchFamily="34" charset="0"/>
              </a:rPr>
              <a:t>with Root-of-Trust</a:t>
            </a:r>
          </a:p>
          <a:p>
            <a:endParaRPr lang="en-GB" sz="1400" dirty="0">
              <a:solidFill>
                <a:schemeClr val="bg1"/>
              </a:solidFill>
              <a:latin typeface="Verdana" panose="020B0604030504040204" pitchFamily="34" charset="0"/>
              <a:ea typeface="Verdana" panose="020B0604030504040204" pitchFamily="34" charset="0"/>
            </a:endParaRPr>
          </a:p>
        </p:txBody>
      </p:sp>
      <p:pic>
        <p:nvPicPr>
          <p:cNvPr id="51" name="Picture 50" descr="key.png">
            <a:extLst>
              <a:ext uri="{FF2B5EF4-FFF2-40B4-BE49-F238E27FC236}">
                <a16:creationId xmlns:a16="http://schemas.microsoft.com/office/drawing/2014/main" id="{A23AE88A-EB5C-4F54-A3C7-F120A3EE6ABD}"/>
              </a:ext>
            </a:extLst>
          </p:cNvPr>
          <p:cNvPicPr>
            <a:picLocks noChangeAspect="1"/>
          </p:cNvPicPr>
          <p:nvPr/>
        </p:nvPicPr>
        <p:blipFill>
          <a:blip r:embed="rId3" cstate="screen">
            <a:duotone>
              <a:prstClr val="black"/>
              <a:srgbClr val="74CB39">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8190810" y="3196927"/>
            <a:ext cx="583066" cy="296652"/>
          </a:xfrm>
          <a:prstGeom prst="rect">
            <a:avLst/>
          </a:prstGeom>
        </p:spPr>
      </p:pic>
      <p:pic>
        <p:nvPicPr>
          <p:cNvPr id="52" name="Picture 51" descr="certificado.png">
            <a:extLst>
              <a:ext uri="{FF2B5EF4-FFF2-40B4-BE49-F238E27FC236}">
                <a16:creationId xmlns:a16="http://schemas.microsoft.com/office/drawing/2014/main" id="{2A3375F3-C3D5-4D58-AE5F-A8A5F74D3B2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31820" y="3018504"/>
            <a:ext cx="757790" cy="757790"/>
          </a:xfrm>
          <a:prstGeom prst="rect">
            <a:avLst/>
          </a:prstGeom>
        </p:spPr>
      </p:pic>
      <p:sp>
        <p:nvSpPr>
          <p:cNvPr id="53" name="TextBox 52">
            <a:extLst>
              <a:ext uri="{FF2B5EF4-FFF2-40B4-BE49-F238E27FC236}">
                <a16:creationId xmlns:a16="http://schemas.microsoft.com/office/drawing/2014/main" id="{5A52D420-F41D-489B-BFAE-D771F22353D9}"/>
              </a:ext>
            </a:extLst>
          </p:cNvPr>
          <p:cNvSpPr txBox="1"/>
          <p:nvPr/>
        </p:nvSpPr>
        <p:spPr>
          <a:xfrm>
            <a:off x="8200099" y="3500284"/>
            <a:ext cx="625492" cy="307777"/>
          </a:xfrm>
          <a:prstGeom prst="rect">
            <a:avLst/>
          </a:prstGeom>
          <a:noFill/>
        </p:spPr>
        <p:txBody>
          <a:bodyPr wrap="none" rtlCol="0">
            <a:spAutoFit/>
          </a:bodyPr>
          <a:lstStyle/>
          <a:p>
            <a:r>
              <a:rPr lang="sv-SE" sz="1400"/>
              <a:t>Public</a:t>
            </a:r>
          </a:p>
        </p:txBody>
      </p:sp>
      <p:sp>
        <p:nvSpPr>
          <p:cNvPr id="54" name="Rectangle 53">
            <a:extLst>
              <a:ext uri="{FF2B5EF4-FFF2-40B4-BE49-F238E27FC236}">
                <a16:creationId xmlns:a16="http://schemas.microsoft.com/office/drawing/2014/main" id="{94C29061-D040-4F4A-B107-C1608DFF991D}"/>
              </a:ext>
            </a:extLst>
          </p:cNvPr>
          <p:cNvSpPr/>
          <p:nvPr/>
        </p:nvSpPr>
        <p:spPr>
          <a:xfrm>
            <a:off x="3844076" y="3679206"/>
            <a:ext cx="876077" cy="943012"/>
          </a:xfrm>
          <a:prstGeom prst="rect">
            <a:avLst/>
          </a:prstGeom>
          <a:solidFill>
            <a:schemeClr val="bg1"/>
          </a:solidFill>
          <a:ln w="38100">
            <a:solidFill>
              <a:srgbClr val="008D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sp>
        <p:nvSpPr>
          <p:cNvPr id="55" name="Textfeld 27">
            <a:extLst>
              <a:ext uri="{FF2B5EF4-FFF2-40B4-BE49-F238E27FC236}">
                <a16:creationId xmlns:a16="http://schemas.microsoft.com/office/drawing/2014/main" id="{6DA5E1E2-817C-4D29-85EA-7277A2AC61F3}"/>
              </a:ext>
            </a:extLst>
          </p:cNvPr>
          <p:cNvSpPr txBox="1"/>
          <p:nvPr/>
        </p:nvSpPr>
        <p:spPr>
          <a:xfrm>
            <a:off x="3862321" y="3761532"/>
            <a:ext cx="876069" cy="7694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chemeClr val="accent1"/>
              </a:buClr>
              <a:buSzPct val="148000"/>
            </a:pPr>
            <a:r>
              <a:rPr lang="de-DE" sz="1100" b="1">
                <a:latin typeface="Verdana" panose="020B0604030504040204" pitchFamily="34" charset="0"/>
                <a:ea typeface="Verdana" panose="020B0604030504040204" pitchFamily="34" charset="0"/>
                <a:cs typeface="Arial" panose="020B0604020202020204" pitchFamily="34" charset="0"/>
              </a:rPr>
              <a:t>Hash </a:t>
            </a:r>
            <a:r>
              <a:rPr lang="de-DE" sz="1100" b="1" err="1">
                <a:latin typeface="Verdana" panose="020B0604030504040204" pitchFamily="34" charset="0"/>
                <a:ea typeface="Verdana" panose="020B0604030504040204" pitchFamily="34" charset="0"/>
                <a:cs typeface="Arial" panose="020B0604020202020204" pitchFamily="34" charset="0"/>
              </a:rPr>
              <a:t>value</a:t>
            </a:r>
            <a:r>
              <a:rPr lang="de-DE" sz="1100" b="1">
                <a:latin typeface="Verdana" panose="020B0604030504040204" pitchFamily="34" charset="0"/>
                <a:ea typeface="Verdana" panose="020B0604030504040204" pitchFamily="34" charset="0"/>
                <a:cs typeface="Arial" panose="020B0604020202020204" pitchFamily="34" charset="0"/>
              </a:rPr>
              <a:t> </a:t>
            </a:r>
            <a:r>
              <a:rPr lang="de-DE" sz="1100" b="1" err="1">
                <a:latin typeface="Verdana" panose="020B0604030504040204" pitchFamily="34" charset="0"/>
                <a:ea typeface="Verdana" panose="020B0604030504040204" pitchFamily="34" charset="0"/>
                <a:cs typeface="Arial" panose="020B0604020202020204" pitchFamily="34" charset="0"/>
              </a:rPr>
              <a:t>of</a:t>
            </a:r>
            <a:r>
              <a:rPr lang="de-DE" sz="1100" b="1">
                <a:latin typeface="Verdana" panose="020B0604030504040204" pitchFamily="34" charset="0"/>
                <a:ea typeface="Verdana" panose="020B0604030504040204" pitchFamily="34" charset="0"/>
                <a:cs typeface="Arial" panose="020B0604020202020204" pitchFamily="34" charset="0"/>
              </a:rPr>
              <a:t> code / </a:t>
            </a:r>
            <a:r>
              <a:rPr lang="de-DE" sz="1100" b="1" err="1">
                <a:latin typeface="Verdana" panose="020B0604030504040204" pitchFamily="34" charset="0"/>
                <a:ea typeface="Verdana" panose="020B0604030504040204" pitchFamily="34" charset="0"/>
                <a:cs typeface="Arial" panose="020B0604020202020204" pitchFamily="34" charset="0"/>
              </a:rPr>
              <a:t>data</a:t>
            </a:r>
            <a:endParaRPr lang="en-GB" sz="1100" b="1" dirty="0">
              <a:latin typeface="Verdana" panose="020B0604030504040204" pitchFamily="34" charset="0"/>
              <a:ea typeface="Verdana" panose="020B0604030504040204" pitchFamily="34" charset="0"/>
              <a:cs typeface="Arial" panose="020B0604020202020204" pitchFamily="34" charset="0"/>
            </a:endParaRPr>
          </a:p>
        </p:txBody>
      </p:sp>
      <p:sp>
        <p:nvSpPr>
          <p:cNvPr id="57" name="Textfeld 30">
            <a:extLst>
              <a:ext uri="{FF2B5EF4-FFF2-40B4-BE49-F238E27FC236}">
                <a16:creationId xmlns:a16="http://schemas.microsoft.com/office/drawing/2014/main" id="{99416010-88FE-42FD-B3C0-26F276831148}"/>
              </a:ext>
            </a:extLst>
          </p:cNvPr>
          <p:cNvSpPr txBox="1"/>
          <p:nvPr/>
        </p:nvSpPr>
        <p:spPr>
          <a:xfrm>
            <a:off x="869572" y="5642166"/>
            <a:ext cx="4095707" cy="318165"/>
          </a:xfrm>
          <a:prstGeom prst="rect">
            <a:avLst/>
          </a:prstGeom>
          <a:solidFill>
            <a:srgbClr val="0091BD"/>
          </a:solidFill>
          <a:ln>
            <a:solidFill>
              <a:schemeClr val="tx1"/>
            </a:solidFill>
          </a:ln>
        </p:spPr>
        <p:txBody>
          <a:bodyPr wrap="square" rtlCol="0">
            <a:spAutoFit/>
          </a:bodyPr>
          <a:lstStyle/>
          <a:p>
            <a:pPr algn="ctr"/>
            <a:r>
              <a:rPr lang="de-DE" sz="1400" dirty="0">
                <a:solidFill>
                  <a:schemeClr val="bg1"/>
                </a:solidFill>
                <a:latin typeface="Verdana" panose="020B0604030504040204" pitchFamily="34" charset="0"/>
                <a:ea typeface="Verdana" panose="020B0604030504040204" pitchFamily="34" charset="0"/>
              </a:rPr>
              <a:t>HW Security Layer (e.g. A</a:t>
            </a:r>
            <a:r>
              <a:rPr lang="en-GB" sz="1400" dirty="0">
                <a:solidFill>
                  <a:schemeClr val="bg1"/>
                </a:solidFill>
                <a:latin typeface="Verdana" panose="020B0604030504040204" pitchFamily="34" charset="0"/>
                <a:ea typeface="Verdana" panose="020B0604030504040204" pitchFamily="34" charset="0"/>
              </a:rPr>
              <a:t>rm TrustZone)</a:t>
            </a:r>
          </a:p>
        </p:txBody>
      </p:sp>
      <p:sp>
        <p:nvSpPr>
          <p:cNvPr id="29" name="Speech Bubble: Rectangle 28">
            <a:extLst>
              <a:ext uri="{FF2B5EF4-FFF2-40B4-BE49-F238E27FC236}">
                <a16:creationId xmlns:a16="http://schemas.microsoft.com/office/drawing/2014/main" id="{2475C6C8-761B-4CBA-8869-1DE6B7555451}"/>
              </a:ext>
            </a:extLst>
          </p:cNvPr>
          <p:cNvSpPr/>
          <p:nvPr/>
        </p:nvSpPr>
        <p:spPr>
          <a:xfrm>
            <a:off x="5697499" y="4386637"/>
            <a:ext cx="1851275" cy="1226943"/>
          </a:xfrm>
          <a:prstGeom prst="wedgeRectCallout">
            <a:avLst>
              <a:gd name="adj1" fmla="val -3953"/>
              <a:gd name="adj2" fmla="val -10531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a:ea typeface="Verdana" panose="020B0604030504040204" pitchFamily="34" charset="0"/>
                <a:cs typeface="Arial" panose="020B0604020202020204" pitchFamily="34" charset="0"/>
              </a:rPr>
              <a:t>Signed random Hash value of the relevant code / data in the OS/Apps</a:t>
            </a:r>
            <a:endParaRPr lang="en-US" sz="1600" dirty="0"/>
          </a:p>
        </p:txBody>
      </p:sp>
      <p:grpSp>
        <p:nvGrpSpPr>
          <p:cNvPr id="28" name="Group 49">
            <a:extLst>
              <a:ext uri="{FF2B5EF4-FFF2-40B4-BE49-F238E27FC236}">
                <a16:creationId xmlns:a16="http://schemas.microsoft.com/office/drawing/2014/main" id="{521D79AF-32AC-4587-9830-D93BA23368C1}"/>
              </a:ext>
            </a:extLst>
          </p:cNvPr>
          <p:cNvGrpSpPr/>
          <p:nvPr/>
        </p:nvGrpSpPr>
        <p:grpSpPr>
          <a:xfrm>
            <a:off x="4365535" y="4889786"/>
            <a:ext cx="599744" cy="674062"/>
            <a:chOff x="3214747" y="2716901"/>
            <a:chExt cx="791479" cy="884437"/>
          </a:xfrm>
        </p:grpSpPr>
        <p:pic>
          <p:nvPicPr>
            <p:cNvPr id="30" name="Picture 29" descr="shield.png">
              <a:extLst>
                <a:ext uri="{FF2B5EF4-FFF2-40B4-BE49-F238E27FC236}">
                  <a16:creationId xmlns:a16="http://schemas.microsoft.com/office/drawing/2014/main" id="{830DCF12-5B86-4ABB-B78F-165275880763}"/>
                </a:ext>
              </a:extLst>
            </p:cNvPr>
            <p:cNvPicPr>
              <a:picLocks noChangeAspect="1"/>
            </p:cNvPicPr>
            <p:nvPr/>
          </p:nvPicPr>
          <p:blipFill>
            <a:blip r:embed="rId6" cstate="screen">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8591"/>
                      </a14:imgEffect>
                      <a14:imgEffect>
                        <a14:saturation sat="273000"/>
                      </a14:imgEffect>
                    </a14:imgLayer>
                  </a14:imgProps>
                </a:ext>
                <a:ext uri="{28A0092B-C50C-407E-A947-70E740481C1C}">
                  <a14:useLocalDpi xmlns:a14="http://schemas.microsoft.com/office/drawing/2010/main"/>
                </a:ext>
              </a:extLst>
            </a:blip>
            <a:stretch>
              <a:fillRect/>
            </a:stretch>
          </p:blipFill>
          <p:spPr>
            <a:xfrm>
              <a:off x="3243639" y="2716901"/>
              <a:ext cx="745220" cy="884437"/>
            </a:xfrm>
            <a:prstGeom prst="rect">
              <a:avLst/>
            </a:prstGeom>
          </p:spPr>
        </p:pic>
        <p:sp>
          <p:nvSpPr>
            <p:cNvPr id="31" name="TextBox 30">
              <a:extLst>
                <a:ext uri="{FF2B5EF4-FFF2-40B4-BE49-F238E27FC236}">
                  <a16:creationId xmlns:a16="http://schemas.microsoft.com/office/drawing/2014/main" id="{BF8B038F-9321-4D1C-A118-8C89490E6F86}"/>
                </a:ext>
              </a:extLst>
            </p:cNvPr>
            <p:cNvSpPr txBox="1"/>
            <p:nvPr/>
          </p:nvSpPr>
          <p:spPr>
            <a:xfrm>
              <a:off x="3214747" y="2946487"/>
              <a:ext cx="791479" cy="363450"/>
            </a:xfrm>
            <a:prstGeom prst="rect">
              <a:avLst/>
            </a:prstGeom>
            <a:noFill/>
          </p:spPr>
          <p:txBody>
            <a:bodyPr wrap="square" rtlCol="0">
              <a:spAutoFit/>
            </a:bodyPr>
            <a:lstStyle/>
            <a:p>
              <a:pPr algn="ctr"/>
              <a:r>
                <a:rPr lang="en-US" sz="1200" dirty="0">
                  <a:solidFill>
                    <a:schemeClr val="bg1"/>
                  </a:solidFill>
                  <a:latin typeface="Verdana" panose="020B0604030504040204" pitchFamily="34" charset="0"/>
                  <a:ea typeface="Verdana" panose="020B0604030504040204" pitchFamily="34" charset="0"/>
                  <a:cs typeface="Arial" panose="020B0604020202020204" pitchFamily="34" charset="0"/>
                </a:rPr>
                <a:t>Sign</a:t>
              </a:r>
            </a:p>
          </p:txBody>
        </p:sp>
      </p:grpSp>
      <p:grpSp>
        <p:nvGrpSpPr>
          <p:cNvPr id="32" name="Group 31">
            <a:extLst>
              <a:ext uri="{FF2B5EF4-FFF2-40B4-BE49-F238E27FC236}">
                <a16:creationId xmlns:a16="http://schemas.microsoft.com/office/drawing/2014/main" id="{47C9911E-B580-417A-AE67-2D0750C2A51A}"/>
              </a:ext>
            </a:extLst>
          </p:cNvPr>
          <p:cNvGrpSpPr/>
          <p:nvPr/>
        </p:nvGrpSpPr>
        <p:grpSpPr>
          <a:xfrm>
            <a:off x="3493782" y="4944416"/>
            <a:ext cx="855407" cy="619432"/>
            <a:chOff x="4965291" y="5260258"/>
            <a:chExt cx="855407" cy="619432"/>
          </a:xfrm>
          <a:solidFill>
            <a:srgbClr val="008DA3"/>
          </a:solidFill>
        </p:grpSpPr>
        <p:sp>
          <p:nvSpPr>
            <p:cNvPr id="56" name="Rectangle 55">
              <a:extLst>
                <a:ext uri="{FF2B5EF4-FFF2-40B4-BE49-F238E27FC236}">
                  <a16:creationId xmlns:a16="http://schemas.microsoft.com/office/drawing/2014/main" id="{4C3424BC-D077-4DC0-BBC0-860FE3FDCEE9}"/>
                </a:ext>
              </a:extLst>
            </p:cNvPr>
            <p:cNvSpPr/>
            <p:nvPr/>
          </p:nvSpPr>
          <p:spPr>
            <a:xfrm>
              <a:off x="4965291" y="5260258"/>
              <a:ext cx="855407" cy="619432"/>
            </a:xfrm>
            <a:prstGeom prst="rect">
              <a:avLst/>
            </a:prstGeom>
            <a:grp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sv-SE" sz="1400">
                  <a:solidFill>
                    <a:schemeClr val="tx1"/>
                  </a:solidFill>
                </a:rPr>
                <a:t>Private</a:t>
              </a:r>
            </a:p>
          </p:txBody>
        </p:sp>
        <p:pic>
          <p:nvPicPr>
            <p:cNvPr id="58" name="Picture 57" descr="key.png">
              <a:extLst>
                <a:ext uri="{FF2B5EF4-FFF2-40B4-BE49-F238E27FC236}">
                  <a16:creationId xmlns:a16="http://schemas.microsoft.com/office/drawing/2014/main" id="{BCA8346D-858F-47AF-AD19-900A117D875C}"/>
                </a:ext>
              </a:extLst>
            </p:cNvPr>
            <p:cNvPicPr>
              <a:picLocks noChangeAspect="1"/>
            </p:cNvPicPr>
            <p:nvPr/>
          </p:nvPicPr>
          <p:blipFill>
            <a:blip r:embed="rId8" cstate="screen">
              <a:duotone>
                <a:prstClr val="black"/>
                <a:srgbClr val="D70000">
                  <a:tint val="45000"/>
                  <a:satMod val="400000"/>
                </a:srgbClr>
              </a:duotone>
              <a:extLst>
                <a:ext uri="{28A0092B-C50C-407E-A947-70E740481C1C}">
                  <a14:useLocalDpi xmlns:a14="http://schemas.microsoft.com/office/drawing/2010/main"/>
                </a:ext>
              </a:extLst>
            </a:blip>
            <a:stretch>
              <a:fillRect/>
            </a:stretch>
          </p:blipFill>
          <p:spPr>
            <a:xfrm>
              <a:off x="5041683" y="5322278"/>
              <a:ext cx="611029" cy="318165"/>
            </a:xfrm>
            <a:prstGeom prst="rect">
              <a:avLst/>
            </a:prstGeom>
            <a:grpFill/>
          </p:spPr>
        </p:pic>
      </p:grpSp>
    </p:spTree>
    <p:extLst>
      <p:ext uri="{BB962C8B-B14F-4D97-AF65-F5344CB8AC3E}">
        <p14:creationId xmlns:p14="http://schemas.microsoft.com/office/powerpoint/2010/main" val="2862709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a:t>TLS Client/Cloud Authentication</a:t>
            </a:r>
          </a:p>
        </p:txBody>
      </p:sp>
      <p:sp>
        <p:nvSpPr>
          <p:cNvPr id="30" name="Textfeld 3">
            <a:extLst>
              <a:ext uri="{FF2B5EF4-FFF2-40B4-BE49-F238E27FC236}">
                <a16:creationId xmlns:a16="http://schemas.microsoft.com/office/drawing/2014/main" id="{ECECA185-76AC-4AAB-9D45-D04AE40FF702}"/>
              </a:ext>
            </a:extLst>
          </p:cNvPr>
          <p:cNvSpPr txBox="1"/>
          <p:nvPr/>
        </p:nvSpPr>
        <p:spPr>
          <a:xfrm>
            <a:off x="444615" y="1390979"/>
            <a:ext cx="11463849" cy="907941"/>
          </a:xfrm>
          <a:prstGeom prst="rect">
            <a:avLst/>
          </a:prstGeom>
          <a:noFill/>
        </p:spPr>
        <p:txBody>
          <a:bodyPr wrap="square" lIns="0" tIns="0" rIns="0" bIns="0" rtlCol="0">
            <a:spAutoFit/>
          </a:bodyPr>
          <a:lstStyle/>
          <a:p>
            <a:pPr marL="285750" indent="-285750">
              <a:spcAft>
                <a:spcPts val="600"/>
              </a:spcAft>
              <a:buClr>
                <a:srgbClr val="0091BD"/>
              </a:buClr>
              <a:buFont typeface="Wingdings" panose="05000000000000000000" pitchFamily="2" charset="2"/>
              <a:buChar char="§"/>
            </a:pPr>
            <a:r>
              <a:rPr lang="en-US" dirty="0">
                <a:latin typeface="Verdana" panose="020B0604030504040204" pitchFamily="34" charset="0"/>
                <a:ea typeface="Verdana" panose="020B0604030504040204" pitchFamily="34" charset="0"/>
                <a:cs typeface="Arial" panose="020B0604020202020204" pitchFamily="34" charset="0"/>
              </a:rPr>
              <a:t>A remote server request the device to authenticate in a TLS session</a:t>
            </a:r>
          </a:p>
          <a:p>
            <a:pPr marL="285750" indent="-285750">
              <a:spcAft>
                <a:spcPts val="600"/>
              </a:spcAft>
              <a:buClr>
                <a:srgbClr val="0091BD"/>
              </a:buClr>
              <a:buFont typeface="Wingdings" panose="05000000000000000000" pitchFamily="2" charset="2"/>
              <a:buChar char="§"/>
            </a:pPr>
            <a:r>
              <a:rPr lang="en-US" dirty="0">
                <a:latin typeface="Verdana" panose="020B0604030504040204" pitchFamily="34" charset="0"/>
                <a:ea typeface="Verdana" panose="020B0604030504040204" pitchFamily="34" charset="0"/>
                <a:cs typeface="Arial" panose="020B0604020202020204" pitchFamily="34" charset="0"/>
              </a:rPr>
              <a:t>The required signature operation for this mutual authentication in a handshake is calculated </a:t>
            </a:r>
            <a:br>
              <a:rPr lang="en-US" dirty="0">
                <a:latin typeface="Verdana" panose="020B0604030504040204" pitchFamily="34" charset="0"/>
                <a:ea typeface="Verdana" panose="020B0604030504040204" pitchFamily="34" charset="0"/>
                <a:cs typeface="Arial" panose="020B0604020202020204" pitchFamily="34" charset="0"/>
              </a:rPr>
            </a:br>
            <a:r>
              <a:rPr lang="en-US" dirty="0">
                <a:latin typeface="Verdana" panose="020B0604030504040204" pitchFamily="34" charset="0"/>
                <a:ea typeface="Verdana" panose="020B0604030504040204" pitchFamily="34" charset="0"/>
                <a:cs typeface="Arial" panose="020B0604020202020204" pitchFamily="34" charset="0"/>
              </a:rPr>
              <a:t>by the Secure Boot Manager</a:t>
            </a:r>
          </a:p>
        </p:txBody>
      </p:sp>
      <p:sp>
        <p:nvSpPr>
          <p:cNvPr id="31" name="Cloud 30">
            <a:extLst>
              <a:ext uri="{FF2B5EF4-FFF2-40B4-BE49-F238E27FC236}">
                <a16:creationId xmlns:a16="http://schemas.microsoft.com/office/drawing/2014/main" id="{37BF90B6-E1C7-437B-905F-6628F8D1FC26}"/>
              </a:ext>
            </a:extLst>
          </p:cNvPr>
          <p:cNvSpPr/>
          <p:nvPr/>
        </p:nvSpPr>
        <p:spPr>
          <a:xfrm>
            <a:off x="7787149" y="2793216"/>
            <a:ext cx="2182762" cy="1385496"/>
          </a:xfrm>
          <a:prstGeom prst="cloud">
            <a:avLst/>
          </a:prstGeom>
          <a:solidFill>
            <a:srgbClr val="FFC7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 name="Rechteck 16">
            <a:extLst>
              <a:ext uri="{FF2B5EF4-FFF2-40B4-BE49-F238E27FC236}">
                <a16:creationId xmlns:a16="http://schemas.microsoft.com/office/drawing/2014/main" id="{2AE773F9-E6DE-4472-AD7B-910BFCF18DF0}"/>
              </a:ext>
            </a:extLst>
          </p:cNvPr>
          <p:cNvSpPr/>
          <p:nvPr/>
        </p:nvSpPr>
        <p:spPr>
          <a:xfrm>
            <a:off x="682846" y="2949677"/>
            <a:ext cx="4627756" cy="33129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latin typeface="Verdana" panose="020B0604030504040204" pitchFamily="34" charset="0"/>
              <a:ea typeface="Verdana" panose="020B0604030504040204" pitchFamily="34" charset="0"/>
              <a:cs typeface="Arial" panose="020B0604020202020204" pitchFamily="34" charset="0"/>
            </a:endParaRPr>
          </a:p>
        </p:txBody>
      </p:sp>
      <p:sp>
        <p:nvSpPr>
          <p:cNvPr id="59" name="Textfeld 22">
            <a:extLst>
              <a:ext uri="{FF2B5EF4-FFF2-40B4-BE49-F238E27FC236}">
                <a16:creationId xmlns:a16="http://schemas.microsoft.com/office/drawing/2014/main" id="{9D870912-7E80-4566-A724-3126C9E4ED82}"/>
              </a:ext>
            </a:extLst>
          </p:cNvPr>
          <p:cNvSpPr txBox="1"/>
          <p:nvPr/>
        </p:nvSpPr>
        <p:spPr>
          <a:xfrm>
            <a:off x="1691070" y="5911479"/>
            <a:ext cx="2926890" cy="338554"/>
          </a:xfrm>
          <a:prstGeom prst="rect">
            <a:avLst/>
          </a:prstGeom>
          <a:noFill/>
        </p:spPr>
        <p:txBody>
          <a:bodyPr wrap="square" rtlCol="0">
            <a:spAutoFit/>
          </a:bodyPr>
          <a:lstStyle/>
          <a:p>
            <a:r>
              <a:rPr lang="de-DE" sz="1600">
                <a:latin typeface="Verdana" panose="020B0604030504040204" pitchFamily="34" charset="0"/>
                <a:ea typeface="Verdana" panose="020B0604030504040204" pitchFamily="34" charset="0"/>
                <a:cs typeface="Arial" panose="020B0604020202020204" pitchFamily="34" charset="0"/>
              </a:rPr>
              <a:t>System-on-Chip (</a:t>
            </a:r>
            <a:r>
              <a:rPr lang="de-DE" sz="1600" err="1">
                <a:latin typeface="Verdana" panose="020B0604030504040204" pitchFamily="34" charset="0"/>
                <a:ea typeface="Verdana" panose="020B0604030504040204" pitchFamily="34" charset="0"/>
                <a:cs typeface="Arial" panose="020B0604020202020204" pitchFamily="34" charset="0"/>
              </a:rPr>
              <a:t>SoC</a:t>
            </a:r>
            <a:r>
              <a:rPr lang="de-DE" sz="1600">
                <a:latin typeface="Verdana" panose="020B0604030504040204" pitchFamily="34" charset="0"/>
                <a:ea typeface="Verdana" panose="020B0604030504040204" pitchFamily="34" charset="0"/>
                <a:cs typeface="Arial" panose="020B0604020202020204" pitchFamily="34" charset="0"/>
              </a:rPr>
              <a:t>)</a:t>
            </a:r>
          </a:p>
        </p:txBody>
      </p:sp>
      <p:sp>
        <p:nvSpPr>
          <p:cNvPr id="60" name="Textfeld 23">
            <a:extLst>
              <a:ext uri="{FF2B5EF4-FFF2-40B4-BE49-F238E27FC236}">
                <a16:creationId xmlns:a16="http://schemas.microsoft.com/office/drawing/2014/main" id="{9D058A45-FDF4-41CB-8303-BA164472BC81}"/>
              </a:ext>
            </a:extLst>
          </p:cNvPr>
          <p:cNvSpPr txBox="1"/>
          <p:nvPr/>
        </p:nvSpPr>
        <p:spPr>
          <a:xfrm>
            <a:off x="869210" y="3148964"/>
            <a:ext cx="4087417" cy="830997"/>
          </a:xfrm>
          <a:prstGeom prst="rect">
            <a:avLst/>
          </a:prstGeom>
          <a:solidFill>
            <a:schemeClr val="accent2"/>
          </a:solidFill>
          <a:ln w="3175">
            <a:solidFill>
              <a:schemeClr val="tx1"/>
            </a:solidFill>
          </a:ln>
        </p:spPr>
        <p:txBody>
          <a:bodyPr wrap="square" rtlCol="0" anchor="ctr">
            <a:spAutoFit/>
          </a:bodyPr>
          <a:lstStyle/>
          <a:p>
            <a:endParaRPr lang="de-DE" sz="1600" dirty="0">
              <a:solidFill>
                <a:schemeClr val="bg1"/>
              </a:solidFill>
              <a:latin typeface="Verdana" panose="020B0604030504040204" pitchFamily="34" charset="0"/>
              <a:ea typeface="Verdana" panose="020B0604030504040204" pitchFamily="34" charset="0"/>
              <a:cs typeface="Arial" panose="020B0604020202020204" pitchFamily="34" charset="0"/>
            </a:endParaRPr>
          </a:p>
          <a:p>
            <a:r>
              <a:rPr lang="de-DE" sz="1600" dirty="0">
                <a:solidFill>
                  <a:schemeClr val="bg1"/>
                </a:solidFill>
                <a:latin typeface="Verdana" panose="020B0604030504040204" pitchFamily="34" charset="0"/>
                <a:ea typeface="Verdana" panose="020B0604030504040204" pitchFamily="34" charset="0"/>
                <a:cs typeface="Arial" panose="020B0604020202020204" pitchFamily="34" charset="0"/>
              </a:rPr>
              <a:t>Application &amp; Services</a:t>
            </a:r>
          </a:p>
          <a:p>
            <a:endParaRPr lang="de-DE" sz="160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283E04E5-72F4-4464-83FB-FF9698CC61A3}"/>
              </a:ext>
            </a:extLst>
          </p:cNvPr>
          <p:cNvSpPr txBox="1"/>
          <p:nvPr/>
        </p:nvSpPr>
        <p:spPr>
          <a:xfrm>
            <a:off x="7619999" y="4179378"/>
            <a:ext cx="2487561" cy="1077218"/>
          </a:xfrm>
          <a:prstGeom prst="rect">
            <a:avLst/>
          </a:prstGeom>
          <a:noFill/>
        </p:spPr>
        <p:txBody>
          <a:bodyPr wrap="square" rtlCol="0">
            <a:spAutoFit/>
          </a:bodyPr>
          <a:lstStyle/>
          <a:p>
            <a:pPr algn="ctr"/>
            <a:r>
              <a:rPr kumimoji="1" lang="en-US" altLang="ja-JP" sz="1600" dirty="0">
                <a:latin typeface="Verdana" panose="020B0604030504040204" pitchFamily="34" charset="0"/>
                <a:ea typeface="Verdana" panose="020B0604030504040204" pitchFamily="34" charset="0"/>
                <a:cs typeface="Arial" panose="020B0604020202020204" pitchFamily="34" charset="0"/>
              </a:rPr>
              <a:t>TSL Server/ Cloud requesting a client authentication</a:t>
            </a:r>
            <a:endParaRPr kumimoji="1" lang="ja-JP" altLang="en-US" sz="1600">
              <a:latin typeface="Verdana" panose="020B0604030504040204" pitchFamily="34" charset="0"/>
              <a:cs typeface="Arial" panose="020B0604020202020204" pitchFamily="34" charset="0"/>
            </a:endParaRPr>
          </a:p>
          <a:p>
            <a:pPr algn="ctr"/>
            <a:endParaRPr kumimoji="1" lang="ja-JP" altLang="en-US" sz="1600">
              <a:latin typeface="Verdana" panose="020B0604030504040204" pitchFamily="34" charset="0"/>
              <a:cs typeface="Arial" panose="020B0604020202020204" pitchFamily="34" charset="0"/>
            </a:endParaRPr>
          </a:p>
        </p:txBody>
      </p:sp>
      <p:cxnSp>
        <p:nvCxnSpPr>
          <p:cNvPr id="62" name="Straight Arrow Connector 61">
            <a:extLst>
              <a:ext uri="{FF2B5EF4-FFF2-40B4-BE49-F238E27FC236}">
                <a16:creationId xmlns:a16="http://schemas.microsoft.com/office/drawing/2014/main" id="{2CA4433A-E896-4FDC-8862-2FAE50971AF8}"/>
              </a:ext>
            </a:extLst>
          </p:cNvPr>
          <p:cNvCxnSpPr/>
          <p:nvPr/>
        </p:nvCxnSpPr>
        <p:spPr>
          <a:xfrm>
            <a:off x="10011198" y="3832057"/>
            <a:ext cx="0" cy="2829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3" name="Textfeld 23">
            <a:extLst>
              <a:ext uri="{FF2B5EF4-FFF2-40B4-BE49-F238E27FC236}">
                <a16:creationId xmlns:a16="http://schemas.microsoft.com/office/drawing/2014/main" id="{72B32149-6A35-4599-977B-3DC9D39401C8}"/>
              </a:ext>
            </a:extLst>
          </p:cNvPr>
          <p:cNvSpPr txBox="1"/>
          <p:nvPr/>
        </p:nvSpPr>
        <p:spPr>
          <a:xfrm>
            <a:off x="869210" y="3988670"/>
            <a:ext cx="4087417" cy="830997"/>
          </a:xfrm>
          <a:prstGeom prst="rect">
            <a:avLst/>
          </a:prstGeom>
          <a:solidFill>
            <a:schemeClr val="accent6"/>
          </a:solidFill>
          <a:ln w="3175">
            <a:solidFill>
              <a:schemeClr val="tx1"/>
            </a:solidFill>
          </a:ln>
        </p:spPr>
        <p:txBody>
          <a:bodyPr wrap="square" rtlCol="0" anchor="ctr">
            <a:spAutoFit/>
          </a:bodyPr>
          <a:lstStyle/>
          <a:p>
            <a:endParaRPr lang="de-DE" sz="1600" dirty="0">
              <a:latin typeface="Verdana" panose="020B0604030504040204" pitchFamily="34" charset="0"/>
              <a:ea typeface="Verdana" panose="020B0604030504040204" pitchFamily="34" charset="0"/>
              <a:cs typeface="Arial" panose="020B0604020202020204" pitchFamily="34" charset="0"/>
            </a:endParaRPr>
          </a:p>
          <a:p>
            <a:r>
              <a:rPr lang="de-DE" sz="1600" dirty="0">
                <a:latin typeface="Verdana" panose="020B0604030504040204" pitchFamily="34" charset="0"/>
                <a:ea typeface="Verdana" panose="020B0604030504040204" pitchFamily="34" charset="0"/>
                <a:cs typeface="Arial" panose="020B0604020202020204" pitchFamily="34" charset="0"/>
              </a:rPr>
              <a:t>OS Kernel</a:t>
            </a:r>
          </a:p>
          <a:p>
            <a:endParaRPr lang="de-DE" sz="1600" dirty="0">
              <a:latin typeface="Verdana" panose="020B0604030504040204" pitchFamily="34" charset="0"/>
              <a:ea typeface="Verdana" panose="020B0604030504040204" pitchFamily="34" charset="0"/>
              <a:cs typeface="Arial" panose="020B0604020202020204" pitchFamily="34" charset="0"/>
            </a:endParaRPr>
          </a:p>
        </p:txBody>
      </p:sp>
      <p:cxnSp>
        <p:nvCxnSpPr>
          <p:cNvPr id="64" name="Gerade Verbindung mit Pfeil 28">
            <a:extLst>
              <a:ext uri="{FF2B5EF4-FFF2-40B4-BE49-F238E27FC236}">
                <a16:creationId xmlns:a16="http://schemas.microsoft.com/office/drawing/2014/main" id="{70D1A9D3-4F94-4493-AC9C-A6B8EA8D4B62}"/>
              </a:ext>
            </a:extLst>
          </p:cNvPr>
          <p:cNvCxnSpPr>
            <a:cxnSpLocks/>
          </p:cNvCxnSpPr>
          <p:nvPr/>
        </p:nvCxnSpPr>
        <p:spPr bwMode="auto">
          <a:xfrm>
            <a:off x="4289423" y="4424516"/>
            <a:ext cx="0" cy="412955"/>
          </a:xfrm>
          <a:prstGeom prst="straightConnector1">
            <a:avLst/>
          </a:prstGeom>
          <a:blipFill dpi="0" rotWithShape="0">
            <a:blip r:embed="rId2"/>
            <a:srcRect/>
            <a:tile tx="0" ty="0" sx="100000" sy="100000" flip="none" algn="tl"/>
          </a:blipFill>
          <a:ln w="25400" cap="flat" cmpd="sng" algn="ctr">
            <a:solidFill>
              <a:srgbClr val="000000"/>
            </a:solidFill>
            <a:prstDash val="solid"/>
            <a:round/>
            <a:headEnd type="none" w="med" len="me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5" name="Gerade Verbindung mit Pfeil 28">
            <a:extLst>
              <a:ext uri="{FF2B5EF4-FFF2-40B4-BE49-F238E27FC236}">
                <a16:creationId xmlns:a16="http://schemas.microsoft.com/office/drawing/2014/main" id="{FCB00076-F5F0-4BB3-A08E-738629DC1C21}"/>
              </a:ext>
            </a:extLst>
          </p:cNvPr>
          <p:cNvCxnSpPr>
            <a:cxnSpLocks/>
          </p:cNvCxnSpPr>
          <p:nvPr/>
        </p:nvCxnSpPr>
        <p:spPr bwMode="auto">
          <a:xfrm flipV="1">
            <a:off x="4807974" y="3755925"/>
            <a:ext cx="3244645" cy="9830"/>
          </a:xfrm>
          <a:prstGeom prst="straightConnector1">
            <a:avLst/>
          </a:prstGeom>
          <a:blipFill dpi="0" rotWithShape="0">
            <a:blip r:embed="rId2"/>
            <a:srcRect/>
            <a:tile tx="0" ty="0" sx="100000" sy="100000" flip="none" algn="tl"/>
          </a:blipFill>
          <a:ln w="25400" cap="flat" cmpd="sng" algn="ctr">
            <a:solidFill>
              <a:srgbClr val="000000"/>
            </a:solidFill>
            <a:prstDash val="solid"/>
            <a:round/>
            <a:headEnd type="none" w="med" len="me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6" name="Gerade Verbindung mit Pfeil 25">
            <a:extLst>
              <a:ext uri="{FF2B5EF4-FFF2-40B4-BE49-F238E27FC236}">
                <a16:creationId xmlns:a16="http://schemas.microsoft.com/office/drawing/2014/main" id="{CE27B6D1-0410-4CE9-B84E-21AAAFF36F2A}"/>
              </a:ext>
            </a:extLst>
          </p:cNvPr>
          <p:cNvCxnSpPr>
            <a:cxnSpLocks/>
          </p:cNvCxnSpPr>
          <p:nvPr/>
        </p:nvCxnSpPr>
        <p:spPr bwMode="auto">
          <a:xfrm>
            <a:off x="4804140" y="3765756"/>
            <a:ext cx="0" cy="1465688"/>
          </a:xfrm>
          <a:prstGeom prst="straightConnector1">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7" name="Textfeld 30">
            <a:extLst>
              <a:ext uri="{FF2B5EF4-FFF2-40B4-BE49-F238E27FC236}">
                <a16:creationId xmlns:a16="http://schemas.microsoft.com/office/drawing/2014/main" id="{671D42E3-0E27-45B1-B161-6404DF621C0B}"/>
              </a:ext>
            </a:extLst>
          </p:cNvPr>
          <p:cNvSpPr txBox="1"/>
          <p:nvPr/>
        </p:nvSpPr>
        <p:spPr>
          <a:xfrm>
            <a:off x="869572" y="4823666"/>
            <a:ext cx="4095718" cy="861774"/>
          </a:xfrm>
          <a:prstGeom prst="rect">
            <a:avLst/>
          </a:prstGeom>
          <a:solidFill>
            <a:srgbClr val="00C1DE"/>
          </a:solidFill>
          <a:ln>
            <a:solidFill>
              <a:schemeClr val="tx1"/>
            </a:solidFill>
          </a:ln>
        </p:spPr>
        <p:txBody>
          <a:bodyPr wrap="square" rtlCol="0">
            <a:spAutoFit/>
          </a:bodyPr>
          <a:lstStyle/>
          <a:p>
            <a:endParaRPr lang="en-GB" sz="800" dirty="0">
              <a:solidFill>
                <a:schemeClr val="bg1"/>
              </a:solidFill>
              <a:latin typeface="Verdana" panose="020B0604030504040204" pitchFamily="34" charset="0"/>
              <a:ea typeface="Verdana" panose="020B0604030504040204" pitchFamily="34" charset="0"/>
            </a:endParaRPr>
          </a:p>
          <a:p>
            <a:r>
              <a:rPr lang="en-GB" sz="1400" dirty="0">
                <a:solidFill>
                  <a:schemeClr val="bg1"/>
                </a:solidFill>
                <a:latin typeface="Verdana" panose="020B0604030504040204" pitchFamily="34" charset="0"/>
                <a:ea typeface="Verdana" panose="020B0604030504040204" pitchFamily="34" charset="0"/>
              </a:rPr>
              <a:t>Secure Boot Manager </a:t>
            </a:r>
            <a:br>
              <a:rPr lang="en-GB" sz="1400" dirty="0">
                <a:solidFill>
                  <a:schemeClr val="bg1"/>
                </a:solidFill>
                <a:latin typeface="Verdana" panose="020B0604030504040204" pitchFamily="34" charset="0"/>
                <a:ea typeface="Verdana" panose="020B0604030504040204" pitchFamily="34" charset="0"/>
              </a:rPr>
            </a:br>
            <a:r>
              <a:rPr lang="en-GB" sz="1400" dirty="0">
                <a:solidFill>
                  <a:schemeClr val="bg1"/>
                </a:solidFill>
                <a:latin typeface="Verdana" panose="020B0604030504040204" pitchFamily="34" charset="0"/>
                <a:ea typeface="Verdana" panose="020B0604030504040204" pitchFamily="34" charset="0"/>
              </a:rPr>
              <a:t>with Root-of-Trust</a:t>
            </a:r>
          </a:p>
          <a:p>
            <a:endParaRPr lang="en-GB" sz="1400" dirty="0">
              <a:solidFill>
                <a:schemeClr val="bg1"/>
              </a:solidFill>
              <a:latin typeface="Verdana" panose="020B0604030504040204" pitchFamily="34" charset="0"/>
              <a:ea typeface="Verdana" panose="020B0604030504040204" pitchFamily="34" charset="0"/>
            </a:endParaRPr>
          </a:p>
        </p:txBody>
      </p:sp>
      <p:pic>
        <p:nvPicPr>
          <p:cNvPr id="74" name="Picture 73" descr="key.png">
            <a:extLst>
              <a:ext uri="{FF2B5EF4-FFF2-40B4-BE49-F238E27FC236}">
                <a16:creationId xmlns:a16="http://schemas.microsoft.com/office/drawing/2014/main" id="{7EC05A5D-07D0-4AA5-A108-6CF043AF3059}"/>
              </a:ext>
            </a:extLst>
          </p:cNvPr>
          <p:cNvPicPr>
            <a:picLocks noChangeAspect="1"/>
          </p:cNvPicPr>
          <p:nvPr/>
        </p:nvPicPr>
        <p:blipFill>
          <a:blip r:embed="rId3" cstate="screen">
            <a:duotone>
              <a:prstClr val="black"/>
              <a:srgbClr val="74CB39">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8190810" y="3196927"/>
            <a:ext cx="583066" cy="296652"/>
          </a:xfrm>
          <a:prstGeom prst="rect">
            <a:avLst/>
          </a:prstGeom>
        </p:spPr>
      </p:pic>
      <p:pic>
        <p:nvPicPr>
          <p:cNvPr id="75" name="Picture 74" descr="certificado.png">
            <a:extLst>
              <a:ext uri="{FF2B5EF4-FFF2-40B4-BE49-F238E27FC236}">
                <a16:creationId xmlns:a16="http://schemas.microsoft.com/office/drawing/2014/main" id="{5BBC10E0-FD25-446D-9305-9E29830596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31820" y="3018504"/>
            <a:ext cx="757790" cy="757790"/>
          </a:xfrm>
          <a:prstGeom prst="rect">
            <a:avLst/>
          </a:prstGeom>
        </p:spPr>
      </p:pic>
      <p:sp>
        <p:nvSpPr>
          <p:cNvPr id="76" name="TextBox 75">
            <a:extLst>
              <a:ext uri="{FF2B5EF4-FFF2-40B4-BE49-F238E27FC236}">
                <a16:creationId xmlns:a16="http://schemas.microsoft.com/office/drawing/2014/main" id="{D2E19EF5-9608-49C1-8FFD-704D44647078}"/>
              </a:ext>
            </a:extLst>
          </p:cNvPr>
          <p:cNvSpPr txBox="1"/>
          <p:nvPr/>
        </p:nvSpPr>
        <p:spPr>
          <a:xfrm>
            <a:off x="8200099" y="3500284"/>
            <a:ext cx="625492" cy="307777"/>
          </a:xfrm>
          <a:prstGeom prst="rect">
            <a:avLst/>
          </a:prstGeom>
          <a:noFill/>
        </p:spPr>
        <p:txBody>
          <a:bodyPr wrap="none" rtlCol="0">
            <a:spAutoFit/>
          </a:bodyPr>
          <a:lstStyle/>
          <a:p>
            <a:r>
              <a:rPr lang="sv-SE" sz="1400"/>
              <a:t>Public</a:t>
            </a:r>
          </a:p>
        </p:txBody>
      </p:sp>
      <p:sp>
        <p:nvSpPr>
          <p:cNvPr id="77" name="Rectangle 76">
            <a:extLst>
              <a:ext uri="{FF2B5EF4-FFF2-40B4-BE49-F238E27FC236}">
                <a16:creationId xmlns:a16="http://schemas.microsoft.com/office/drawing/2014/main" id="{46A0A6F6-6964-4413-BEAE-C44B012454E9}"/>
              </a:ext>
            </a:extLst>
          </p:cNvPr>
          <p:cNvSpPr/>
          <p:nvPr/>
        </p:nvSpPr>
        <p:spPr>
          <a:xfrm>
            <a:off x="3844076" y="3679206"/>
            <a:ext cx="876077" cy="943012"/>
          </a:xfrm>
          <a:prstGeom prst="rect">
            <a:avLst/>
          </a:prstGeom>
          <a:solidFill>
            <a:schemeClr val="bg1"/>
          </a:solidFill>
          <a:ln w="38100">
            <a:solidFill>
              <a:srgbClr val="008D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sp>
        <p:nvSpPr>
          <p:cNvPr id="78" name="Textfeld 27">
            <a:extLst>
              <a:ext uri="{FF2B5EF4-FFF2-40B4-BE49-F238E27FC236}">
                <a16:creationId xmlns:a16="http://schemas.microsoft.com/office/drawing/2014/main" id="{9B74285A-6578-4AE0-84ED-E4712DA2CDBD}"/>
              </a:ext>
            </a:extLst>
          </p:cNvPr>
          <p:cNvSpPr txBox="1"/>
          <p:nvPr/>
        </p:nvSpPr>
        <p:spPr>
          <a:xfrm>
            <a:off x="3862321" y="3761532"/>
            <a:ext cx="876069" cy="7694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chemeClr val="accent1"/>
              </a:buClr>
              <a:buSzPct val="148000"/>
            </a:pPr>
            <a:r>
              <a:rPr lang="de-DE" sz="1100" b="1">
                <a:latin typeface="Verdana" panose="020B0604030504040204" pitchFamily="34" charset="0"/>
                <a:ea typeface="Verdana" panose="020B0604030504040204" pitchFamily="34" charset="0"/>
                <a:cs typeface="Arial" panose="020B0604020202020204" pitchFamily="34" charset="0"/>
              </a:rPr>
              <a:t>Service </a:t>
            </a:r>
          </a:p>
          <a:p>
            <a:pPr algn="ctr">
              <a:buClr>
                <a:schemeClr val="accent1"/>
              </a:buClr>
              <a:buSzPct val="148000"/>
            </a:pPr>
            <a:r>
              <a:rPr lang="de-DE" sz="1100" b="1">
                <a:latin typeface="Verdana" panose="020B0604030504040204" pitchFamily="34" charset="0"/>
                <a:ea typeface="Verdana" panose="020B0604030504040204" pitchFamily="34" charset="0"/>
                <a:cs typeface="Arial" panose="020B0604020202020204" pitchFamily="34" charset="0"/>
              </a:rPr>
              <a:t>with </a:t>
            </a:r>
          </a:p>
          <a:p>
            <a:pPr algn="ctr">
              <a:buClr>
                <a:schemeClr val="accent1"/>
              </a:buClr>
              <a:buSzPct val="148000"/>
            </a:pPr>
            <a:r>
              <a:rPr lang="de-DE" sz="1100" b="1">
                <a:latin typeface="Verdana" panose="020B0604030504040204" pitchFamily="34" charset="0"/>
                <a:ea typeface="Verdana" panose="020B0604030504040204" pitchFamily="34" charset="0"/>
                <a:cs typeface="Arial" panose="020B0604020202020204" pitchFamily="34" charset="0"/>
              </a:rPr>
              <a:t>TLS Stack</a:t>
            </a:r>
            <a:endParaRPr lang="en-GB" sz="1100" b="1" dirty="0">
              <a:latin typeface="Verdana" panose="020B0604030504040204" pitchFamily="34" charset="0"/>
              <a:ea typeface="Verdana" panose="020B0604030504040204" pitchFamily="34" charset="0"/>
              <a:cs typeface="Arial" panose="020B0604020202020204" pitchFamily="34" charset="0"/>
            </a:endParaRPr>
          </a:p>
        </p:txBody>
      </p:sp>
      <p:cxnSp>
        <p:nvCxnSpPr>
          <p:cNvPr id="80" name="Gerade Verbindung mit Pfeil 25">
            <a:extLst>
              <a:ext uri="{FF2B5EF4-FFF2-40B4-BE49-F238E27FC236}">
                <a16:creationId xmlns:a16="http://schemas.microsoft.com/office/drawing/2014/main" id="{24F5F98C-C08C-48C9-9242-C3EE6B9EC238}"/>
              </a:ext>
            </a:extLst>
          </p:cNvPr>
          <p:cNvCxnSpPr>
            <a:cxnSpLocks/>
          </p:cNvCxnSpPr>
          <p:nvPr/>
        </p:nvCxnSpPr>
        <p:spPr bwMode="auto">
          <a:xfrm flipH="1">
            <a:off x="4296697" y="3460955"/>
            <a:ext cx="3716594" cy="14709"/>
          </a:xfrm>
          <a:prstGeom prst="straightConnector1">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1" name="Gerade Verbindung mit Pfeil 28">
            <a:extLst>
              <a:ext uri="{FF2B5EF4-FFF2-40B4-BE49-F238E27FC236}">
                <a16:creationId xmlns:a16="http://schemas.microsoft.com/office/drawing/2014/main" id="{32C99661-C655-44DF-9F99-3F2F4BF91B7E}"/>
              </a:ext>
            </a:extLst>
          </p:cNvPr>
          <p:cNvCxnSpPr>
            <a:cxnSpLocks/>
          </p:cNvCxnSpPr>
          <p:nvPr/>
        </p:nvCxnSpPr>
        <p:spPr bwMode="auto">
          <a:xfrm>
            <a:off x="4309088" y="3471150"/>
            <a:ext cx="0" cy="196282"/>
          </a:xfrm>
          <a:prstGeom prst="straightConnector1">
            <a:avLst/>
          </a:prstGeom>
          <a:blipFill dpi="0" rotWithShape="0">
            <a:blip r:embed="rId2"/>
            <a:srcRect/>
            <a:tile tx="0" ty="0" sx="100000" sy="100000" flip="none" algn="tl"/>
          </a:blipFill>
          <a:ln w="25400" cap="flat" cmpd="sng" algn="ctr">
            <a:solidFill>
              <a:srgbClr val="000000"/>
            </a:solidFill>
            <a:prstDash val="solid"/>
            <a:round/>
            <a:headEnd type="none" w="med" len="me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82" name="Textfeld 30">
            <a:extLst>
              <a:ext uri="{FF2B5EF4-FFF2-40B4-BE49-F238E27FC236}">
                <a16:creationId xmlns:a16="http://schemas.microsoft.com/office/drawing/2014/main" id="{94002042-E4A2-40CF-AF37-A170E1904920}"/>
              </a:ext>
            </a:extLst>
          </p:cNvPr>
          <p:cNvSpPr txBox="1"/>
          <p:nvPr/>
        </p:nvSpPr>
        <p:spPr>
          <a:xfrm>
            <a:off x="869572" y="5642166"/>
            <a:ext cx="4095707" cy="318165"/>
          </a:xfrm>
          <a:prstGeom prst="rect">
            <a:avLst/>
          </a:prstGeom>
          <a:solidFill>
            <a:srgbClr val="0091BD"/>
          </a:solidFill>
          <a:ln>
            <a:solidFill>
              <a:schemeClr val="tx1"/>
            </a:solidFill>
          </a:ln>
        </p:spPr>
        <p:txBody>
          <a:bodyPr wrap="square" rtlCol="0">
            <a:spAutoFit/>
          </a:bodyPr>
          <a:lstStyle/>
          <a:p>
            <a:pPr algn="ctr"/>
            <a:r>
              <a:rPr lang="de-DE" sz="1400" dirty="0">
                <a:solidFill>
                  <a:schemeClr val="bg1"/>
                </a:solidFill>
                <a:latin typeface="Verdana" panose="020B0604030504040204" pitchFamily="34" charset="0"/>
                <a:ea typeface="Verdana" panose="020B0604030504040204" pitchFamily="34" charset="0"/>
              </a:rPr>
              <a:t>HW Security Layer (e.g. A</a:t>
            </a:r>
            <a:r>
              <a:rPr lang="en-GB" sz="1400" dirty="0">
                <a:solidFill>
                  <a:schemeClr val="bg1"/>
                </a:solidFill>
                <a:latin typeface="Verdana" panose="020B0604030504040204" pitchFamily="34" charset="0"/>
                <a:ea typeface="Verdana" panose="020B0604030504040204" pitchFamily="34" charset="0"/>
              </a:rPr>
              <a:t>rm TrustZone)</a:t>
            </a:r>
          </a:p>
        </p:txBody>
      </p:sp>
      <p:sp>
        <p:nvSpPr>
          <p:cNvPr id="33" name="Speech Bubble: Rectangle 32">
            <a:extLst>
              <a:ext uri="{FF2B5EF4-FFF2-40B4-BE49-F238E27FC236}">
                <a16:creationId xmlns:a16="http://schemas.microsoft.com/office/drawing/2014/main" id="{39A36F87-7255-4F3D-9136-177A59E971A9}"/>
              </a:ext>
            </a:extLst>
          </p:cNvPr>
          <p:cNvSpPr/>
          <p:nvPr/>
        </p:nvSpPr>
        <p:spPr>
          <a:xfrm>
            <a:off x="5737704" y="4342634"/>
            <a:ext cx="1851275" cy="311932"/>
          </a:xfrm>
          <a:prstGeom prst="wedgeRectCallout">
            <a:avLst>
              <a:gd name="adj1" fmla="val -5365"/>
              <a:gd name="adj2" fmla="val -30362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TLS Handshake</a:t>
            </a:r>
          </a:p>
        </p:txBody>
      </p:sp>
      <p:grpSp>
        <p:nvGrpSpPr>
          <p:cNvPr id="32" name="Group 49">
            <a:extLst>
              <a:ext uri="{FF2B5EF4-FFF2-40B4-BE49-F238E27FC236}">
                <a16:creationId xmlns:a16="http://schemas.microsoft.com/office/drawing/2014/main" id="{18CCDFEC-6A09-4AB4-8872-DC8247E8B6EB}"/>
              </a:ext>
            </a:extLst>
          </p:cNvPr>
          <p:cNvGrpSpPr/>
          <p:nvPr/>
        </p:nvGrpSpPr>
        <p:grpSpPr>
          <a:xfrm>
            <a:off x="4365535" y="4889786"/>
            <a:ext cx="599744" cy="674062"/>
            <a:chOff x="3214747" y="2716901"/>
            <a:chExt cx="791479" cy="884437"/>
          </a:xfrm>
        </p:grpSpPr>
        <p:pic>
          <p:nvPicPr>
            <p:cNvPr id="34" name="Picture 33" descr="shield.png">
              <a:extLst>
                <a:ext uri="{FF2B5EF4-FFF2-40B4-BE49-F238E27FC236}">
                  <a16:creationId xmlns:a16="http://schemas.microsoft.com/office/drawing/2014/main" id="{3B190D67-A708-46DB-8BD9-13413CA8BBED}"/>
                </a:ext>
              </a:extLst>
            </p:cNvPr>
            <p:cNvPicPr>
              <a:picLocks noChangeAspect="1"/>
            </p:cNvPicPr>
            <p:nvPr/>
          </p:nvPicPr>
          <p:blipFill>
            <a:blip r:embed="rId6" cstate="screen">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8591"/>
                      </a14:imgEffect>
                      <a14:imgEffect>
                        <a14:saturation sat="273000"/>
                      </a14:imgEffect>
                    </a14:imgLayer>
                  </a14:imgProps>
                </a:ext>
                <a:ext uri="{28A0092B-C50C-407E-A947-70E740481C1C}">
                  <a14:useLocalDpi xmlns:a14="http://schemas.microsoft.com/office/drawing/2010/main"/>
                </a:ext>
              </a:extLst>
            </a:blip>
            <a:stretch>
              <a:fillRect/>
            </a:stretch>
          </p:blipFill>
          <p:spPr>
            <a:xfrm>
              <a:off x="3243639" y="2716901"/>
              <a:ext cx="745220" cy="884437"/>
            </a:xfrm>
            <a:prstGeom prst="rect">
              <a:avLst/>
            </a:prstGeom>
          </p:spPr>
        </p:pic>
        <p:sp>
          <p:nvSpPr>
            <p:cNvPr id="35" name="TextBox 34">
              <a:extLst>
                <a:ext uri="{FF2B5EF4-FFF2-40B4-BE49-F238E27FC236}">
                  <a16:creationId xmlns:a16="http://schemas.microsoft.com/office/drawing/2014/main" id="{1CE48E47-2F18-4333-B3F9-32828C334304}"/>
                </a:ext>
              </a:extLst>
            </p:cNvPr>
            <p:cNvSpPr txBox="1"/>
            <p:nvPr/>
          </p:nvSpPr>
          <p:spPr>
            <a:xfrm>
              <a:off x="3214747" y="2946487"/>
              <a:ext cx="791479" cy="363450"/>
            </a:xfrm>
            <a:prstGeom prst="rect">
              <a:avLst/>
            </a:prstGeom>
            <a:noFill/>
          </p:spPr>
          <p:txBody>
            <a:bodyPr wrap="square" rtlCol="0">
              <a:spAutoFit/>
            </a:bodyPr>
            <a:lstStyle/>
            <a:p>
              <a:pPr algn="ctr"/>
              <a:r>
                <a:rPr lang="en-US" sz="1200" dirty="0">
                  <a:solidFill>
                    <a:schemeClr val="bg1"/>
                  </a:solidFill>
                  <a:latin typeface="Verdana" panose="020B0604030504040204" pitchFamily="34" charset="0"/>
                  <a:ea typeface="Verdana" panose="020B0604030504040204" pitchFamily="34" charset="0"/>
                  <a:cs typeface="Arial" panose="020B0604020202020204" pitchFamily="34" charset="0"/>
                </a:rPr>
                <a:t>Sign</a:t>
              </a:r>
            </a:p>
          </p:txBody>
        </p:sp>
      </p:grpSp>
      <p:grpSp>
        <p:nvGrpSpPr>
          <p:cNvPr id="36" name="Group 35">
            <a:extLst>
              <a:ext uri="{FF2B5EF4-FFF2-40B4-BE49-F238E27FC236}">
                <a16:creationId xmlns:a16="http://schemas.microsoft.com/office/drawing/2014/main" id="{219D6F63-0340-4000-BF9A-42825EA46619}"/>
              </a:ext>
            </a:extLst>
          </p:cNvPr>
          <p:cNvGrpSpPr/>
          <p:nvPr/>
        </p:nvGrpSpPr>
        <p:grpSpPr>
          <a:xfrm>
            <a:off x="3493782" y="4944416"/>
            <a:ext cx="855407" cy="619432"/>
            <a:chOff x="4965291" y="5260258"/>
            <a:chExt cx="855407" cy="619432"/>
          </a:xfrm>
          <a:solidFill>
            <a:srgbClr val="008DA3"/>
          </a:solidFill>
        </p:grpSpPr>
        <p:sp>
          <p:nvSpPr>
            <p:cNvPr id="37" name="Rectangle 36">
              <a:extLst>
                <a:ext uri="{FF2B5EF4-FFF2-40B4-BE49-F238E27FC236}">
                  <a16:creationId xmlns:a16="http://schemas.microsoft.com/office/drawing/2014/main" id="{929567F8-2FC5-40A7-AB16-10421E2780F4}"/>
                </a:ext>
              </a:extLst>
            </p:cNvPr>
            <p:cNvSpPr/>
            <p:nvPr/>
          </p:nvSpPr>
          <p:spPr>
            <a:xfrm>
              <a:off x="4965291" y="5260258"/>
              <a:ext cx="855407" cy="619432"/>
            </a:xfrm>
            <a:prstGeom prst="rect">
              <a:avLst/>
            </a:prstGeom>
            <a:grp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sv-SE" sz="1400">
                  <a:solidFill>
                    <a:schemeClr val="tx1"/>
                  </a:solidFill>
                </a:rPr>
                <a:t>Private</a:t>
              </a:r>
            </a:p>
          </p:txBody>
        </p:sp>
        <p:pic>
          <p:nvPicPr>
            <p:cNvPr id="38" name="Picture 37" descr="key.png">
              <a:extLst>
                <a:ext uri="{FF2B5EF4-FFF2-40B4-BE49-F238E27FC236}">
                  <a16:creationId xmlns:a16="http://schemas.microsoft.com/office/drawing/2014/main" id="{6B3F5A91-ED2E-43F8-8318-DB3684C22432}"/>
                </a:ext>
              </a:extLst>
            </p:cNvPr>
            <p:cNvPicPr>
              <a:picLocks noChangeAspect="1"/>
            </p:cNvPicPr>
            <p:nvPr/>
          </p:nvPicPr>
          <p:blipFill>
            <a:blip r:embed="rId8" cstate="screen">
              <a:duotone>
                <a:prstClr val="black"/>
                <a:srgbClr val="D70000">
                  <a:tint val="45000"/>
                  <a:satMod val="400000"/>
                </a:srgbClr>
              </a:duotone>
              <a:extLst>
                <a:ext uri="{28A0092B-C50C-407E-A947-70E740481C1C}">
                  <a14:useLocalDpi xmlns:a14="http://schemas.microsoft.com/office/drawing/2010/main"/>
                </a:ext>
              </a:extLst>
            </a:blip>
            <a:stretch>
              <a:fillRect/>
            </a:stretch>
          </p:blipFill>
          <p:spPr>
            <a:xfrm>
              <a:off x="5041683" y="5322278"/>
              <a:ext cx="611029" cy="318165"/>
            </a:xfrm>
            <a:prstGeom prst="rect">
              <a:avLst/>
            </a:prstGeom>
            <a:grpFill/>
          </p:spPr>
        </p:pic>
      </p:grpSp>
    </p:spTree>
    <p:extLst>
      <p:ext uri="{BB962C8B-B14F-4D97-AF65-F5344CB8AC3E}">
        <p14:creationId xmlns:p14="http://schemas.microsoft.com/office/powerpoint/2010/main" val="2159021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a:t>Device Management</a:t>
            </a:r>
          </a:p>
        </p:txBody>
      </p:sp>
      <p:sp>
        <p:nvSpPr>
          <p:cNvPr id="33" name="Textfeld 3">
            <a:extLst>
              <a:ext uri="{FF2B5EF4-FFF2-40B4-BE49-F238E27FC236}">
                <a16:creationId xmlns:a16="http://schemas.microsoft.com/office/drawing/2014/main" id="{C6102660-3D90-480D-AA85-720278828CEE}"/>
              </a:ext>
            </a:extLst>
          </p:cNvPr>
          <p:cNvSpPr txBox="1"/>
          <p:nvPr/>
        </p:nvSpPr>
        <p:spPr>
          <a:xfrm>
            <a:off x="444615" y="1390976"/>
            <a:ext cx="11463849" cy="907941"/>
          </a:xfrm>
          <a:prstGeom prst="rect">
            <a:avLst/>
          </a:prstGeom>
          <a:noFill/>
        </p:spPr>
        <p:txBody>
          <a:bodyPr wrap="square" lIns="0" tIns="0" rIns="0" bIns="0" rtlCol="0">
            <a:spAutoFit/>
          </a:bodyPr>
          <a:lstStyle/>
          <a:p>
            <a:pPr marL="342900" indent="-342900">
              <a:spcAft>
                <a:spcPts val="600"/>
              </a:spcAft>
              <a:buClr>
                <a:srgbClr val="0091BD"/>
              </a:buClr>
              <a:buFont typeface="Wingdings" panose="05000000000000000000" pitchFamily="2" charset="2"/>
              <a:buChar char="§"/>
            </a:pPr>
            <a:r>
              <a:rPr lang="en-US" dirty="0">
                <a:latin typeface="Verdana" panose="020B0604030504040204" pitchFamily="34" charset="0"/>
                <a:ea typeface="Verdana" panose="020B0604030504040204" pitchFamily="34" charset="0"/>
                <a:cs typeface="Arial" panose="020B0604020202020204" pitchFamily="34" charset="0"/>
              </a:rPr>
              <a:t>A remote server opens a secure channel in a mutual authenticated TLS session</a:t>
            </a:r>
          </a:p>
          <a:p>
            <a:pPr marL="342900" indent="-342900">
              <a:spcAft>
                <a:spcPts val="600"/>
              </a:spcAft>
              <a:buClr>
                <a:srgbClr val="0091BD"/>
              </a:buClr>
              <a:buFont typeface="Wingdings" panose="05000000000000000000" pitchFamily="2" charset="2"/>
              <a:buChar char="§"/>
            </a:pPr>
            <a:r>
              <a:rPr lang="en-US" dirty="0">
                <a:latin typeface="Verdana" panose="020B0604030504040204" pitchFamily="34" charset="0"/>
                <a:ea typeface="Verdana" panose="020B0604030504040204" pitchFamily="34" charset="0"/>
                <a:cs typeface="Arial" panose="020B0604020202020204" pitchFamily="34" charset="0"/>
              </a:rPr>
              <a:t>This secure channel can be now used to change the configuration of the device and update/modify parts of the firmware/RTOS/apps/services</a:t>
            </a:r>
          </a:p>
        </p:txBody>
      </p:sp>
      <p:sp>
        <p:nvSpPr>
          <p:cNvPr id="34" name="Cloud 33">
            <a:extLst>
              <a:ext uri="{FF2B5EF4-FFF2-40B4-BE49-F238E27FC236}">
                <a16:creationId xmlns:a16="http://schemas.microsoft.com/office/drawing/2014/main" id="{AC4D5095-9D90-46E6-B0BD-085A79C11F2F}"/>
              </a:ext>
            </a:extLst>
          </p:cNvPr>
          <p:cNvSpPr/>
          <p:nvPr/>
        </p:nvSpPr>
        <p:spPr>
          <a:xfrm>
            <a:off x="7787149" y="2793216"/>
            <a:ext cx="2182762" cy="1385496"/>
          </a:xfrm>
          <a:prstGeom prst="cloud">
            <a:avLst/>
          </a:prstGeom>
          <a:solidFill>
            <a:srgbClr val="FFC7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hteck 16">
            <a:extLst>
              <a:ext uri="{FF2B5EF4-FFF2-40B4-BE49-F238E27FC236}">
                <a16:creationId xmlns:a16="http://schemas.microsoft.com/office/drawing/2014/main" id="{E4EF1919-1BAE-48C1-9547-57E0C198000C}"/>
              </a:ext>
            </a:extLst>
          </p:cNvPr>
          <p:cNvSpPr/>
          <p:nvPr/>
        </p:nvSpPr>
        <p:spPr>
          <a:xfrm>
            <a:off x="682846" y="2949677"/>
            <a:ext cx="4627756" cy="33129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latin typeface="Verdana" panose="020B0604030504040204" pitchFamily="34" charset="0"/>
              <a:ea typeface="Verdana" panose="020B0604030504040204" pitchFamily="34" charset="0"/>
              <a:cs typeface="Arial" panose="020B0604020202020204" pitchFamily="34" charset="0"/>
            </a:endParaRPr>
          </a:p>
        </p:txBody>
      </p:sp>
      <p:sp>
        <p:nvSpPr>
          <p:cNvPr id="36" name="Textfeld 22">
            <a:extLst>
              <a:ext uri="{FF2B5EF4-FFF2-40B4-BE49-F238E27FC236}">
                <a16:creationId xmlns:a16="http://schemas.microsoft.com/office/drawing/2014/main" id="{1AEFAD7B-1E75-469B-9D6A-701523675CD7}"/>
              </a:ext>
            </a:extLst>
          </p:cNvPr>
          <p:cNvSpPr txBox="1"/>
          <p:nvPr/>
        </p:nvSpPr>
        <p:spPr>
          <a:xfrm>
            <a:off x="1691070" y="5911479"/>
            <a:ext cx="2926890" cy="338554"/>
          </a:xfrm>
          <a:prstGeom prst="rect">
            <a:avLst/>
          </a:prstGeom>
          <a:noFill/>
        </p:spPr>
        <p:txBody>
          <a:bodyPr wrap="square" rtlCol="0">
            <a:spAutoFit/>
          </a:bodyPr>
          <a:lstStyle/>
          <a:p>
            <a:r>
              <a:rPr lang="de-DE" sz="1600">
                <a:latin typeface="Verdana" panose="020B0604030504040204" pitchFamily="34" charset="0"/>
                <a:ea typeface="Verdana" panose="020B0604030504040204" pitchFamily="34" charset="0"/>
                <a:cs typeface="Arial" panose="020B0604020202020204" pitchFamily="34" charset="0"/>
              </a:rPr>
              <a:t>System-on-Chip (</a:t>
            </a:r>
            <a:r>
              <a:rPr lang="de-DE" sz="1600" err="1">
                <a:latin typeface="Verdana" panose="020B0604030504040204" pitchFamily="34" charset="0"/>
                <a:ea typeface="Verdana" panose="020B0604030504040204" pitchFamily="34" charset="0"/>
                <a:cs typeface="Arial" panose="020B0604020202020204" pitchFamily="34" charset="0"/>
              </a:rPr>
              <a:t>SoC</a:t>
            </a:r>
            <a:r>
              <a:rPr lang="de-DE" sz="1600">
                <a:latin typeface="Verdana" panose="020B0604030504040204" pitchFamily="34" charset="0"/>
                <a:ea typeface="Verdana" panose="020B0604030504040204" pitchFamily="34" charset="0"/>
                <a:cs typeface="Arial" panose="020B0604020202020204" pitchFamily="34" charset="0"/>
              </a:rPr>
              <a:t>)</a:t>
            </a:r>
          </a:p>
        </p:txBody>
      </p:sp>
      <p:sp>
        <p:nvSpPr>
          <p:cNvPr id="37" name="Textfeld 23">
            <a:extLst>
              <a:ext uri="{FF2B5EF4-FFF2-40B4-BE49-F238E27FC236}">
                <a16:creationId xmlns:a16="http://schemas.microsoft.com/office/drawing/2014/main" id="{670B3F1A-6899-4306-AA16-B9D824AE130C}"/>
              </a:ext>
            </a:extLst>
          </p:cNvPr>
          <p:cNvSpPr txBox="1"/>
          <p:nvPr/>
        </p:nvSpPr>
        <p:spPr>
          <a:xfrm>
            <a:off x="869210" y="3148964"/>
            <a:ext cx="4087417" cy="830997"/>
          </a:xfrm>
          <a:prstGeom prst="rect">
            <a:avLst/>
          </a:prstGeom>
          <a:solidFill>
            <a:schemeClr val="accent2"/>
          </a:solidFill>
          <a:ln w="3175">
            <a:solidFill>
              <a:schemeClr val="tx1"/>
            </a:solidFill>
          </a:ln>
        </p:spPr>
        <p:txBody>
          <a:bodyPr wrap="square" rtlCol="0" anchor="ctr">
            <a:spAutoFit/>
          </a:bodyPr>
          <a:lstStyle/>
          <a:p>
            <a:r>
              <a:rPr lang="de-DE" sz="1600" dirty="0">
                <a:solidFill>
                  <a:schemeClr val="bg1"/>
                </a:solidFill>
                <a:latin typeface="Verdana" panose="020B0604030504040204" pitchFamily="34" charset="0"/>
                <a:ea typeface="Verdana" panose="020B0604030504040204" pitchFamily="34" charset="0"/>
                <a:cs typeface="Arial" panose="020B0604020202020204" pitchFamily="34" charset="0"/>
              </a:rPr>
              <a:t>Application </a:t>
            </a:r>
            <a:br>
              <a:rPr lang="de-DE" sz="1600" dirty="0">
                <a:solidFill>
                  <a:schemeClr val="bg1"/>
                </a:solidFill>
                <a:latin typeface="Verdana" panose="020B0604030504040204" pitchFamily="34" charset="0"/>
                <a:ea typeface="Verdana" panose="020B0604030504040204" pitchFamily="34" charset="0"/>
                <a:cs typeface="Arial" panose="020B0604020202020204" pitchFamily="34" charset="0"/>
              </a:rPr>
            </a:br>
            <a:r>
              <a:rPr lang="de-DE" sz="1600" dirty="0">
                <a:solidFill>
                  <a:schemeClr val="bg1"/>
                </a:solidFill>
                <a:latin typeface="Verdana" panose="020B0604030504040204" pitchFamily="34" charset="0"/>
                <a:ea typeface="Verdana" panose="020B0604030504040204" pitchFamily="34" charset="0"/>
                <a:cs typeface="Arial" panose="020B0604020202020204" pitchFamily="34" charset="0"/>
              </a:rPr>
              <a:t>&amp; Services</a:t>
            </a:r>
          </a:p>
          <a:p>
            <a:endParaRPr lang="de-DE" sz="160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06B935A2-05A4-4B1C-9EB3-B4C258F51E64}"/>
              </a:ext>
            </a:extLst>
          </p:cNvPr>
          <p:cNvSpPr txBox="1"/>
          <p:nvPr/>
        </p:nvSpPr>
        <p:spPr>
          <a:xfrm>
            <a:off x="7619999" y="4179378"/>
            <a:ext cx="2487561" cy="584775"/>
          </a:xfrm>
          <a:prstGeom prst="rect">
            <a:avLst/>
          </a:prstGeom>
          <a:noFill/>
        </p:spPr>
        <p:txBody>
          <a:bodyPr wrap="square" rtlCol="0">
            <a:spAutoFit/>
          </a:bodyPr>
          <a:lstStyle/>
          <a:p>
            <a:pPr algn="ctr"/>
            <a:r>
              <a:rPr kumimoji="1" lang="en-US" altLang="ja-JP" sz="1600" dirty="0">
                <a:latin typeface="Verdana" panose="020B0604030504040204" pitchFamily="34" charset="0"/>
                <a:ea typeface="Verdana" panose="020B0604030504040204" pitchFamily="34" charset="0"/>
                <a:cs typeface="Arial" panose="020B0604020202020204" pitchFamily="34" charset="0"/>
              </a:rPr>
              <a:t>Device Management Server</a:t>
            </a:r>
            <a:endParaRPr kumimoji="1" lang="ja-JP" altLang="en-US" sz="1600">
              <a:latin typeface="Verdana" panose="020B0604030504040204" pitchFamily="34" charset="0"/>
              <a:cs typeface="Arial" panose="020B0604020202020204" pitchFamily="34" charset="0"/>
            </a:endParaRPr>
          </a:p>
        </p:txBody>
      </p:sp>
      <p:cxnSp>
        <p:nvCxnSpPr>
          <p:cNvPr id="39" name="Straight Arrow Connector 38">
            <a:extLst>
              <a:ext uri="{FF2B5EF4-FFF2-40B4-BE49-F238E27FC236}">
                <a16:creationId xmlns:a16="http://schemas.microsoft.com/office/drawing/2014/main" id="{6076F139-5F00-4F79-A79B-A39B4638F592}"/>
              </a:ext>
            </a:extLst>
          </p:cNvPr>
          <p:cNvCxnSpPr/>
          <p:nvPr/>
        </p:nvCxnSpPr>
        <p:spPr>
          <a:xfrm>
            <a:off x="10011198" y="3832057"/>
            <a:ext cx="0" cy="2829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Textfeld 23">
            <a:extLst>
              <a:ext uri="{FF2B5EF4-FFF2-40B4-BE49-F238E27FC236}">
                <a16:creationId xmlns:a16="http://schemas.microsoft.com/office/drawing/2014/main" id="{70DFAACC-B080-4369-80F7-00D2824BC557}"/>
              </a:ext>
            </a:extLst>
          </p:cNvPr>
          <p:cNvSpPr txBox="1"/>
          <p:nvPr/>
        </p:nvSpPr>
        <p:spPr>
          <a:xfrm>
            <a:off x="869210" y="3980646"/>
            <a:ext cx="4087417" cy="830997"/>
          </a:xfrm>
          <a:prstGeom prst="rect">
            <a:avLst/>
          </a:prstGeom>
          <a:solidFill>
            <a:schemeClr val="accent6"/>
          </a:solidFill>
          <a:ln w="3175">
            <a:solidFill>
              <a:schemeClr val="tx1"/>
            </a:solidFill>
          </a:ln>
        </p:spPr>
        <p:txBody>
          <a:bodyPr wrap="square" rtlCol="0" anchor="ctr">
            <a:spAutoFit/>
          </a:bodyPr>
          <a:lstStyle/>
          <a:p>
            <a:endParaRPr lang="de-DE" sz="1600" dirty="0">
              <a:latin typeface="Verdana" panose="020B0604030504040204" pitchFamily="34" charset="0"/>
              <a:ea typeface="Verdana" panose="020B0604030504040204" pitchFamily="34" charset="0"/>
              <a:cs typeface="Arial" panose="020B0604020202020204" pitchFamily="34" charset="0"/>
            </a:endParaRPr>
          </a:p>
          <a:p>
            <a:r>
              <a:rPr lang="de-DE" sz="1600" dirty="0">
                <a:latin typeface="Verdana" panose="020B0604030504040204" pitchFamily="34" charset="0"/>
                <a:ea typeface="Verdana" panose="020B0604030504040204" pitchFamily="34" charset="0"/>
                <a:cs typeface="Arial" panose="020B0604020202020204" pitchFamily="34" charset="0"/>
              </a:rPr>
              <a:t>OS Kernel</a:t>
            </a:r>
          </a:p>
          <a:p>
            <a:endParaRPr lang="de-DE" sz="1600" dirty="0">
              <a:latin typeface="Verdana" panose="020B0604030504040204" pitchFamily="34" charset="0"/>
              <a:ea typeface="Verdana" panose="020B0604030504040204" pitchFamily="34" charset="0"/>
              <a:cs typeface="Arial" panose="020B0604020202020204" pitchFamily="34" charset="0"/>
            </a:endParaRPr>
          </a:p>
        </p:txBody>
      </p:sp>
      <p:cxnSp>
        <p:nvCxnSpPr>
          <p:cNvPr id="41" name="Gerade Verbindung mit Pfeil 28">
            <a:extLst>
              <a:ext uri="{FF2B5EF4-FFF2-40B4-BE49-F238E27FC236}">
                <a16:creationId xmlns:a16="http://schemas.microsoft.com/office/drawing/2014/main" id="{7D31252E-108A-46DB-9D47-11A860057619}"/>
              </a:ext>
            </a:extLst>
          </p:cNvPr>
          <p:cNvCxnSpPr>
            <a:cxnSpLocks/>
          </p:cNvCxnSpPr>
          <p:nvPr/>
        </p:nvCxnSpPr>
        <p:spPr bwMode="auto">
          <a:xfrm>
            <a:off x="4289423" y="4424516"/>
            <a:ext cx="0" cy="412955"/>
          </a:xfrm>
          <a:prstGeom prst="straightConnector1">
            <a:avLst/>
          </a:prstGeom>
          <a:blipFill dpi="0" rotWithShape="0">
            <a:blip r:embed="rId2"/>
            <a:srcRect/>
            <a:tile tx="0" ty="0" sx="100000" sy="100000" flip="none" algn="tl"/>
          </a:blipFill>
          <a:ln w="25400" cap="flat" cmpd="sng" algn="ctr">
            <a:solidFill>
              <a:srgbClr val="000000"/>
            </a:solidFill>
            <a:prstDash val="solid"/>
            <a:round/>
            <a:headEnd type="none" w="med" len="me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2" name="Gerade Verbindung mit Pfeil 28">
            <a:extLst>
              <a:ext uri="{FF2B5EF4-FFF2-40B4-BE49-F238E27FC236}">
                <a16:creationId xmlns:a16="http://schemas.microsoft.com/office/drawing/2014/main" id="{BDDCBF9E-7E4E-4FBC-BC8D-803415488DDB}"/>
              </a:ext>
            </a:extLst>
          </p:cNvPr>
          <p:cNvCxnSpPr>
            <a:cxnSpLocks/>
          </p:cNvCxnSpPr>
          <p:nvPr/>
        </p:nvCxnSpPr>
        <p:spPr bwMode="auto">
          <a:xfrm flipV="1">
            <a:off x="4807974" y="3755925"/>
            <a:ext cx="3244645" cy="9830"/>
          </a:xfrm>
          <a:prstGeom prst="straightConnector1">
            <a:avLst/>
          </a:prstGeom>
          <a:blipFill dpi="0" rotWithShape="0">
            <a:blip r:embed="rId2"/>
            <a:srcRect/>
            <a:tile tx="0" ty="0" sx="100000" sy="100000" flip="none" algn="tl"/>
          </a:blipFill>
          <a:ln w="25400" cap="flat" cmpd="sng" algn="ctr">
            <a:solidFill>
              <a:srgbClr val="000000"/>
            </a:solidFill>
            <a:prstDash val="solid"/>
            <a:round/>
            <a:headEnd type="none" w="med" len="me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3" name="Gerade Verbindung mit Pfeil 25">
            <a:extLst>
              <a:ext uri="{FF2B5EF4-FFF2-40B4-BE49-F238E27FC236}">
                <a16:creationId xmlns:a16="http://schemas.microsoft.com/office/drawing/2014/main" id="{C329113F-49B0-472C-8269-A4DD76CE8461}"/>
              </a:ext>
            </a:extLst>
          </p:cNvPr>
          <p:cNvCxnSpPr>
            <a:cxnSpLocks/>
          </p:cNvCxnSpPr>
          <p:nvPr/>
        </p:nvCxnSpPr>
        <p:spPr bwMode="auto">
          <a:xfrm>
            <a:off x="4804140" y="3765756"/>
            <a:ext cx="0" cy="1465688"/>
          </a:xfrm>
          <a:prstGeom prst="straightConnector1">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4" name="Textfeld 30">
            <a:extLst>
              <a:ext uri="{FF2B5EF4-FFF2-40B4-BE49-F238E27FC236}">
                <a16:creationId xmlns:a16="http://schemas.microsoft.com/office/drawing/2014/main" id="{3ABD0BDE-7C4B-4862-817F-0803C7131C91}"/>
              </a:ext>
            </a:extLst>
          </p:cNvPr>
          <p:cNvSpPr txBox="1"/>
          <p:nvPr/>
        </p:nvSpPr>
        <p:spPr>
          <a:xfrm>
            <a:off x="869572" y="4823666"/>
            <a:ext cx="4095718" cy="861774"/>
          </a:xfrm>
          <a:prstGeom prst="rect">
            <a:avLst/>
          </a:prstGeom>
          <a:solidFill>
            <a:srgbClr val="00C1DE"/>
          </a:solidFill>
          <a:ln>
            <a:solidFill>
              <a:schemeClr val="tx1"/>
            </a:solidFill>
          </a:ln>
        </p:spPr>
        <p:txBody>
          <a:bodyPr wrap="square" rtlCol="0">
            <a:spAutoFit/>
          </a:bodyPr>
          <a:lstStyle/>
          <a:p>
            <a:endParaRPr lang="en-GB" sz="800" dirty="0">
              <a:solidFill>
                <a:schemeClr val="bg1"/>
              </a:solidFill>
              <a:latin typeface="Verdana" panose="020B0604030504040204" pitchFamily="34" charset="0"/>
              <a:ea typeface="Verdana" panose="020B0604030504040204" pitchFamily="34" charset="0"/>
            </a:endParaRPr>
          </a:p>
          <a:p>
            <a:r>
              <a:rPr lang="en-GB" sz="1400" dirty="0">
                <a:solidFill>
                  <a:schemeClr val="bg1"/>
                </a:solidFill>
                <a:latin typeface="Verdana" panose="020B0604030504040204" pitchFamily="34" charset="0"/>
                <a:ea typeface="Verdana" panose="020B0604030504040204" pitchFamily="34" charset="0"/>
              </a:rPr>
              <a:t>Secure Boot Manager</a:t>
            </a:r>
            <a:br>
              <a:rPr lang="en-GB" sz="1400" dirty="0">
                <a:solidFill>
                  <a:schemeClr val="bg1"/>
                </a:solidFill>
                <a:latin typeface="Verdana" panose="020B0604030504040204" pitchFamily="34" charset="0"/>
                <a:ea typeface="Verdana" panose="020B0604030504040204" pitchFamily="34" charset="0"/>
              </a:rPr>
            </a:br>
            <a:r>
              <a:rPr lang="en-GB" sz="1400" dirty="0">
                <a:solidFill>
                  <a:schemeClr val="bg1"/>
                </a:solidFill>
                <a:latin typeface="Verdana" panose="020B0604030504040204" pitchFamily="34" charset="0"/>
                <a:ea typeface="Verdana" panose="020B0604030504040204" pitchFamily="34" charset="0"/>
              </a:rPr>
              <a:t>with Root-of-Trust</a:t>
            </a:r>
          </a:p>
          <a:p>
            <a:endParaRPr lang="en-GB" sz="1400" dirty="0">
              <a:solidFill>
                <a:schemeClr val="bg1"/>
              </a:solidFill>
              <a:latin typeface="Verdana" panose="020B0604030504040204" pitchFamily="34" charset="0"/>
              <a:ea typeface="Verdana" panose="020B0604030504040204" pitchFamily="34" charset="0"/>
            </a:endParaRPr>
          </a:p>
        </p:txBody>
      </p:sp>
      <p:pic>
        <p:nvPicPr>
          <p:cNvPr id="51" name="Picture 50" descr="key.png">
            <a:extLst>
              <a:ext uri="{FF2B5EF4-FFF2-40B4-BE49-F238E27FC236}">
                <a16:creationId xmlns:a16="http://schemas.microsoft.com/office/drawing/2014/main" id="{DE3BF142-39E2-4B08-93C1-573E15A73C99}"/>
              </a:ext>
            </a:extLst>
          </p:cNvPr>
          <p:cNvPicPr>
            <a:picLocks noChangeAspect="1"/>
          </p:cNvPicPr>
          <p:nvPr/>
        </p:nvPicPr>
        <p:blipFill>
          <a:blip r:embed="rId3" cstate="screen">
            <a:duotone>
              <a:prstClr val="black"/>
              <a:srgbClr val="74CB39">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8190810" y="3196927"/>
            <a:ext cx="583066" cy="296652"/>
          </a:xfrm>
          <a:prstGeom prst="rect">
            <a:avLst/>
          </a:prstGeom>
        </p:spPr>
      </p:pic>
      <p:pic>
        <p:nvPicPr>
          <p:cNvPr id="52" name="Picture 51" descr="certificado.png">
            <a:extLst>
              <a:ext uri="{FF2B5EF4-FFF2-40B4-BE49-F238E27FC236}">
                <a16:creationId xmlns:a16="http://schemas.microsoft.com/office/drawing/2014/main" id="{3BFD2999-CA48-4817-A82E-378213C8B89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31820" y="3018504"/>
            <a:ext cx="757790" cy="757790"/>
          </a:xfrm>
          <a:prstGeom prst="rect">
            <a:avLst/>
          </a:prstGeom>
        </p:spPr>
      </p:pic>
      <p:sp>
        <p:nvSpPr>
          <p:cNvPr id="53" name="TextBox 52">
            <a:extLst>
              <a:ext uri="{FF2B5EF4-FFF2-40B4-BE49-F238E27FC236}">
                <a16:creationId xmlns:a16="http://schemas.microsoft.com/office/drawing/2014/main" id="{D550A507-A595-4D4F-89C9-D462D158D021}"/>
              </a:ext>
            </a:extLst>
          </p:cNvPr>
          <p:cNvSpPr txBox="1"/>
          <p:nvPr/>
        </p:nvSpPr>
        <p:spPr>
          <a:xfrm>
            <a:off x="8200099" y="3500284"/>
            <a:ext cx="625492" cy="307777"/>
          </a:xfrm>
          <a:prstGeom prst="rect">
            <a:avLst/>
          </a:prstGeom>
          <a:noFill/>
        </p:spPr>
        <p:txBody>
          <a:bodyPr wrap="none" rtlCol="0">
            <a:spAutoFit/>
          </a:bodyPr>
          <a:lstStyle/>
          <a:p>
            <a:r>
              <a:rPr lang="sv-SE" sz="1400"/>
              <a:t>Public</a:t>
            </a:r>
          </a:p>
        </p:txBody>
      </p:sp>
      <p:sp>
        <p:nvSpPr>
          <p:cNvPr id="54" name="Rectangle 53">
            <a:extLst>
              <a:ext uri="{FF2B5EF4-FFF2-40B4-BE49-F238E27FC236}">
                <a16:creationId xmlns:a16="http://schemas.microsoft.com/office/drawing/2014/main" id="{A6D02A3C-793B-49BB-810F-C7DFFAA599D2}"/>
              </a:ext>
            </a:extLst>
          </p:cNvPr>
          <p:cNvSpPr/>
          <p:nvPr/>
        </p:nvSpPr>
        <p:spPr>
          <a:xfrm>
            <a:off x="3844076" y="3679206"/>
            <a:ext cx="876077" cy="943012"/>
          </a:xfrm>
          <a:prstGeom prst="rect">
            <a:avLst/>
          </a:prstGeom>
          <a:solidFill>
            <a:schemeClr val="bg1"/>
          </a:solidFill>
          <a:ln w="38100">
            <a:solidFill>
              <a:srgbClr val="008D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sp>
        <p:nvSpPr>
          <p:cNvPr id="55" name="Textfeld 27">
            <a:extLst>
              <a:ext uri="{FF2B5EF4-FFF2-40B4-BE49-F238E27FC236}">
                <a16:creationId xmlns:a16="http://schemas.microsoft.com/office/drawing/2014/main" id="{C3D1BA6C-13AC-4036-B8F9-E448E1B9FFFF}"/>
              </a:ext>
            </a:extLst>
          </p:cNvPr>
          <p:cNvSpPr txBox="1"/>
          <p:nvPr/>
        </p:nvSpPr>
        <p:spPr>
          <a:xfrm>
            <a:off x="3862321" y="3761532"/>
            <a:ext cx="876069" cy="7694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chemeClr val="accent1"/>
              </a:buClr>
              <a:buSzPct val="148000"/>
            </a:pPr>
            <a:r>
              <a:rPr lang="de-DE" sz="1100" b="1">
                <a:latin typeface="Verdana" panose="020B0604030504040204" pitchFamily="34" charset="0"/>
                <a:ea typeface="Verdana" panose="020B0604030504040204" pitchFamily="34" charset="0"/>
                <a:cs typeface="Arial" panose="020B0604020202020204" pitchFamily="34" charset="0"/>
              </a:rPr>
              <a:t>Service </a:t>
            </a:r>
          </a:p>
          <a:p>
            <a:pPr algn="ctr">
              <a:buClr>
                <a:schemeClr val="accent1"/>
              </a:buClr>
              <a:buSzPct val="148000"/>
            </a:pPr>
            <a:r>
              <a:rPr lang="de-DE" sz="1100" b="1">
                <a:latin typeface="Verdana" panose="020B0604030504040204" pitchFamily="34" charset="0"/>
                <a:ea typeface="Verdana" panose="020B0604030504040204" pitchFamily="34" charset="0"/>
                <a:cs typeface="Arial" panose="020B0604020202020204" pitchFamily="34" charset="0"/>
              </a:rPr>
              <a:t>with </a:t>
            </a:r>
          </a:p>
          <a:p>
            <a:pPr algn="ctr">
              <a:buClr>
                <a:schemeClr val="accent1"/>
              </a:buClr>
              <a:buSzPct val="148000"/>
            </a:pPr>
            <a:r>
              <a:rPr lang="de-DE" sz="1100" b="1">
                <a:latin typeface="Verdana" panose="020B0604030504040204" pitchFamily="34" charset="0"/>
                <a:ea typeface="Verdana" panose="020B0604030504040204" pitchFamily="34" charset="0"/>
                <a:cs typeface="Arial" panose="020B0604020202020204" pitchFamily="34" charset="0"/>
              </a:rPr>
              <a:t>TLS Stack</a:t>
            </a:r>
            <a:endParaRPr lang="en-GB" sz="1100" b="1" dirty="0">
              <a:latin typeface="Verdana" panose="020B0604030504040204" pitchFamily="34" charset="0"/>
              <a:ea typeface="Verdana" panose="020B0604030504040204" pitchFamily="34" charset="0"/>
              <a:cs typeface="Arial" panose="020B0604020202020204" pitchFamily="34" charset="0"/>
            </a:endParaRPr>
          </a:p>
        </p:txBody>
      </p:sp>
      <p:cxnSp>
        <p:nvCxnSpPr>
          <p:cNvPr id="57" name="Gerade Verbindung mit Pfeil 25">
            <a:extLst>
              <a:ext uri="{FF2B5EF4-FFF2-40B4-BE49-F238E27FC236}">
                <a16:creationId xmlns:a16="http://schemas.microsoft.com/office/drawing/2014/main" id="{08852EBC-3054-4799-97FD-556D6DB79C45}"/>
              </a:ext>
            </a:extLst>
          </p:cNvPr>
          <p:cNvCxnSpPr>
            <a:cxnSpLocks/>
          </p:cNvCxnSpPr>
          <p:nvPr/>
        </p:nvCxnSpPr>
        <p:spPr bwMode="auto">
          <a:xfrm flipH="1">
            <a:off x="4296697" y="3460955"/>
            <a:ext cx="3716594" cy="14709"/>
          </a:xfrm>
          <a:prstGeom prst="straightConnector1">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3" name="Gerade Verbindung mit Pfeil 28">
            <a:extLst>
              <a:ext uri="{FF2B5EF4-FFF2-40B4-BE49-F238E27FC236}">
                <a16:creationId xmlns:a16="http://schemas.microsoft.com/office/drawing/2014/main" id="{C4A252A5-A54E-465E-81B3-690273E4F6D6}"/>
              </a:ext>
            </a:extLst>
          </p:cNvPr>
          <p:cNvCxnSpPr>
            <a:cxnSpLocks/>
          </p:cNvCxnSpPr>
          <p:nvPr/>
        </p:nvCxnSpPr>
        <p:spPr bwMode="auto">
          <a:xfrm>
            <a:off x="4309088" y="3471150"/>
            <a:ext cx="0" cy="196282"/>
          </a:xfrm>
          <a:prstGeom prst="straightConnector1">
            <a:avLst/>
          </a:prstGeom>
          <a:blipFill dpi="0" rotWithShape="0">
            <a:blip r:embed="rId2"/>
            <a:srcRect/>
            <a:tile tx="0" ty="0" sx="100000" sy="100000" flip="none" algn="tl"/>
          </a:blipFill>
          <a:ln w="25400" cap="flat" cmpd="sng" algn="ctr">
            <a:solidFill>
              <a:srgbClr val="000000"/>
            </a:solidFill>
            <a:prstDash val="solid"/>
            <a:round/>
            <a:headEnd type="none" w="med" len="me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5" name="Gerade Verbindung mit Pfeil 28">
            <a:extLst>
              <a:ext uri="{FF2B5EF4-FFF2-40B4-BE49-F238E27FC236}">
                <a16:creationId xmlns:a16="http://schemas.microsoft.com/office/drawing/2014/main" id="{79F53A2D-DA02-48B6-B6FB-B04A6609CA8E}"/>
              </a:ext>
            </a:extLst>
          </p:cNvPr>
          <p:cNvCxnSpPr>
            <a:cxnSpLocks/>
          </p:cNvCxnSpPr>
          <p:nvPr/>
        </p:nvCxnSpPr>
        <p:spPr bwMode="auto">
          <a:xfrm flipH="1">
            <a:off x="3716593" y="3608439"/>
            <a:ext cx="4286864" cy="0"/>
          </a:xfrm>
          <a:prstGeom prst="straightConnector1">
            <a:avLst/>
          </a:prstGeom>
          <a:blipFill dpi="0" rotWithShape="0">
            <a:blip r:embed="rId2"/>
            <a:srcRect/>
            <a:tile tx="0" ty="0" sx="100000" sy="100000" flip="none" algn="tl"/>
          </a:blipFill>
          <a:ln w="38100" cap="flat" cmpd="sng" algn="ctr">
            <a:solidFill>
              <a:srgbClr val="FF0000"/>
            </a:solidFill>
            <a:prstDash val="solid"/>
            <a:round/>
            <a:headEnd type="none" w="med" len="me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86" name="TextBox 85">
            <a:extLst>
              <a:ext uri="{FF2B5EF4-FFF2-40B4-BE49-F238E27FC236}">
                <a16:creationId xmlns:a16="http://schemas.microsoft.com/office/drawing/2014/main" id="{032D9947-0B92-4559-89EA-9941A56CCF21}"/>
              </a:ext>
            </a:extLst>
          </p:cNvPr>
          <p:cNvSpPr txBox="1"/>
          <p:nvPr/>
        </p:nvSpPr>
        <p:spPr>
          <a:xfrm>
            <a:off x="2308667" y="3350656"/>
            <a:ext cx="1653288" cy="430887"/>
          </a:xfrm>
          <a:prstGeom prst="rect">
            <a:avLst/>
          </a:prstGeom>
          <a:noFill/>
        </p:spPr>
        <p:txBody>
          <a:bodyPr wrap="square" rtlCol="0">
            <a:spAutoFit/>
          </a:bodyPr>
          <a:lstStyle/>
          <a:p>
            <a:pPr algn="ctr"/>
            <a:r>
              <a:rPr kumimoji="1" lang="en-US" altLang="ja-JP" sz="1100" b="1" dirty="0">
                <a:solidFill>
                  <a:schemeClr val="bg1"/>
                </a:solidFill>
                <a:latin typeface="Verdana" panose="020B0604030504040204" pitchFamily="34" charset="0"/>
                <a:ea typeface="Verdana" panose="020B0604030504040204" pitchFamily="34" charset="0"/>
                <a:cs typeface="Arial" panose="020B0604020202020204" pitchFamily="34" charset="0"/>
              </a:rPr>
              <a:t>Change of device configuration</a:t>
            </a:r>
            <a:endParaRPr kumimoji="1" lang="ja-JP" altLang="en-US" sz="1100" b="1">
              <a:solidFill>
                <a:schemeClr val="bg1"/>
              </a:solidFill>
              <a:latin typeface="Verdana" panose="020B0604030504040204" pitchFamily="34" charset="0"/>
              <a:cs typeface="Arial" panose="020B0604020202020204" pitchFamily="34" charset="0"/>
            </a:endParaRPr>
          </a:p>
        </p:txBody>
      </p:sp>
      <p:sp>
        <p:nvSpPr>
          <p:cNvPr id="87" name="Textfeld 30">
            <a:extLst>
              <a:ext uri="{FF2B5EF4-FFF2-40B4-BE49-F238E27FC236}">
                <a16:creationId xmlns:a16="http://schemas.microsoft.com/office/drawing/2014/main" id="{E7ED2512-C3CC-4614-BCDD-776CA141A96B}"/>
              </a:ext>
            </a:extLst>
          </p:cNvPr>
          <p:cNvSpPr txBox="1"/>
          <p:nvPr/>
        </p:nvSpPr>
        <p:spPr>
          <a:xfrm>
            <a:off x="869572" y="5642166"/>
            <a:ext cx="4095707" cy="318165"/>
          </a:xfrm>
          <a:prstGeom prst="rect">
            <a:avLst/>
          </a:prstGeom>
          <a:solidFill>
            <a:srgbClr val="0091BD"/>
          </a:solidFill>
          <a:ln>
            <a:solidFill>
              <a:schemeClr val="tx1"/>
            </a:solidFill>
          </a:ln>
        </p:spPr>
        <p:txBody>
          <a:bodyPr wrap="square" rtlCol="0">
            <a:spAutoFit/>
          </a:bodyPr>
          <a:lstStyle/>
          <a:p>
            <a:pPr algn="ctr"/>
            <a:r>
              <a:rPr lang="de-DE" sz="1400" dirty="0">
                <a:solidFill>
                  <a:schemeClr val="bg1"/>
                </a:solidFill>
                <a:latin typeface="Verdana" panose="020B0604030504040204" pitchFamily="34" charset="0"/>
                <a:ea typeface="Verdana" panose="020B0604030504040204" pitchFamily="34" charset="0"/>
              </a:rPr>
              <a:t>HW Security Layer (e.g. A</a:t>
            </a:r>
            <a:r>
              <a:rPr lang="en-GB" sz="1400" dirty="0">
                <a:solidFill>
                  <a:schemeClr val="bg1"/>
                </a:solidFill>
                <a:latin typeface="Verdana" panose="020B0604030504040204" pitchFamily="34" charset="0"/>
                <a:ea typeface="Verdana" panose="020B0604030504040204" pitchFamily="34" charset="0"/>
              </a:rPr>
              <a:t>rm TrustZone)</a:t>
            </a:r>
          </a:p>
        </p:txBody>
      </p:sp>
      <p:sp>
        <p:nvSpPr>
          <p:cNvPr id="58" name="Speech Bubble: Rectangle 57">
            <a:extLst>
              <a:ext uri="{FF2B5EF4-FFF2-40B4-BE49-F238E27FC236}">
                <a16:creationId xmlns:a16="http://schemas.microsoft.com/office/drawing/2014/main" id="{DE514016-ACC8-4D10-A286-3D8A197B8742}"/>
              </a:ext>
            </a:extLst>
          </p:cNvPr>
          <p:cNvSpPr/>
          <p:nvPr/>
        </p:nvSpPr>
        <p:spPr>
          <a:xfrm>
            <a:off x="5831760" y="2682231"/>
            <a:ext cx="1851275" cy="311932"/>
          </a:xfrm>
          <a:prstGeom prst="wedgeRectCallout">
            <a:avLst>
              <a:gd name="adj1" fmla="val 13452"/>
              <a:gd name="adj2" fmla="val 2044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TLS Tunnel</a:t>
            </a:r>
          </a:p>
        </p:txBody>
      </p:sp>
      <p:sp>
        <p:nvSpPr>
          <p:cNvPr id="59" name="Speech Bubble: Rectangle 58">
            <a:extLst>
              <a:ext uri="{FF2B5EF4-FFF2-40B4-BE49-F238E27FC236}">
                <a16:creationId xmlns:a16="http://schemas.microsoft.com/office/drawing/2014/main" id="{7CA95990-7973-45D4-AA08-AFFEFBFD9556}"/>
              </a:ext>
            </a:extLst>
          </p:cNvPr>
          <p:cNvSpPr/>
          <p:nvPr/>
        </p:nvSpPr>
        <p:spPr>
          <a:xfrm>
            <a:off x="5697499" y="4386638"/>
            <a:ext cx="1851275" cy="1060726"/>
          </a:xfrm>
          <a:prstGeom prst="wedgeRectCallout">
            <a:avLst>
              <a:gd name="adj1" fmla="val 17215"/>
              <a:gd name="adj2" fmla="val -12758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rgbClr val="FF6B00"/>
                </a:solidFill>
                <a:ea typeface="Verdana" panose="020B0604030504040204" pitchFamily="34" charset="0"/>
                <a:cs typeface="Arial" panose="020B0604020202020204" pitchFamily="34" charset="0"/>
              </a:rPr>
              <a:t>Device configuration change in a TLS Tunnel</a:t>
            </a:r>
            <a:endParaRPr lang="en-US" sz="1600" dirty="0">
              <a:solidFill>
                <a:srgbClr val="FF6B00"/>
              </a:solidFill>
            </a:endParaRPr>
          </a:p>
        </p:txBody>
      </p:sp>
      <p:grpSp>
        <p:nvGrpSpPr>
          <p:cNvPr id="56" name="Group 49">
            <a:extLst>
              <a:ext uri="{FF2B5EF4-FFF2-40B4-BE49-F238E27FC236}">
                <a16:creationId xmlns:a16="http://schemas.microsoft.com/office/drawing/2014/main" id="{7169C6CB-42E6-43E1-AB42-289BB2A3DEFF}"/>
              </a:ext>
            </a:extLst>
          </p:cNvPr>
          <p:cNvGrpSpPr/>
          <p:nvPr/>
        </p:nvGrpSpPr>
        <p:grpSpPr>
          <a:xfrm>
            <a:off x="4365535" y="4889786"/>
            <a:ext cx="599744" cy="674062"/>
            <a:chOff x="3214747" y="2716901"/>
            <a:chExt cx="791479" cy="884437"/>
          </a:xfrm>
        </p:grpSpPr>
        <p:pic>
          <p:nvPicPr>
            <p:cNvPr id="60" name="Picture 59" descr="shield.png">
              <a:extLst>
                <a:ext uri="{FF2B5EF4-FFF2-40B4-BE49-F238E27FC236}">
                  <a16:creationId xmlns:a16="http://schemas.microsoft.com/office/drawing/2014/main" id="{C79FB934-9642-4550-8934-EF5E6CABA8A2}"/>
                </a:ext>
              </a:extLst>
            </p:cNvPr>
            <p:cNvPicPr>
              <a:picLocks noChangeAspect="1"/>
            </p:cNvPicPr>
            <p:nvPr/>
          </p:nvPicPr>
          <p:blipFill>
            <a:blip r:embed="rId6" cstate="screen">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8591"/>
                      </a14:imgEffect>
                      <a14:imgEffect>
                        <a14:saturation sat="273000"/>
                      </a14:imgEffect>
                    </a14:imgLayer>
                  </a14:imgProps>
                </a:ext>
                <a:ext uri="{28A0092B-C50C-407E-A947-70E740481C1C}">
                  <a14:useLocalDpi xmlns:a14="http://schemas.microsoft.com/office/drawing/2010/main"/>
                </a:ext>
              </a:extLst>
            </a:blip>
            <a:stretch>
              <a:fillRect/>
            </a:stretch>
          </p:blipFill>
          <p:spPr>
            <a:xfrm>
              <a:off x="3243639" y="2716901"/>
              <a:ext cx="745220" cy="884437"/>
            </a:xfrm>
            <a:prstGeom prst="rect">
              <a:avLst/>
            </a:prstGeom>
          </p:spPr>
        </p:pic>
        <p:sp>
          <p:nvSpPr>
            <p:cNvPr id="61" name="TextBox 60">
              <a:extLst>
                <a:ext uri="{FF2B5EF4-FFF2-40B4-BE49-F238E27FC236}">
                  <a16:creationId xmlns:a16="http://schemas.microsoft.com/office/drawing/2014/main" id="{D140173E-9364-4228-B40B-0341E57DA0DE}"/>
                </a:ext>
              </a:extLst>
            </p:cNvPr>
            <p:cNvSpPr txBox="1"/>
            <p:nvPr/>
          </p:nvSpPr>
          <p:spPr>
            <a:xfrm>
              <a:off x="3214747" y="2946487"/>
              <a:ext cx="791479" cy="363450"/>
            </a:xfrm>
            <a:prstGeom prst="rect">
              <a:avLst/>
            </a:prstGeom>
            <a:noFill/>
          </p:spPr>
          <p:txBody>
            <a:bodyPr wrap="square" rtlCol="0">
              <a:spAutoFit/>
            </a:bodyPr>
            <a:lstStyle/>
            <a:p>
              <a:pPr algn="ctr"/>
              <a:r>
                <a:rPr lang="en-US" sz="1200" dirty="0">
                  <a:solidFill>
                    <a:schemeClr val="bg1"/>
                  </a:solidFill>
                  <a:latin typeface="Verdana" panose="020B0604030504040204" pitchFamily="34" charset="0"/>
                  <a:ea typeface="Verdana" panose="020B0604030504040204" pitchFamily="34" charset="0"/>
                  <a:cs typeface="Arial" panose="020B0604020202020204" pitchFamily="34" charset="0"/>
                </a:rPr>
                <a:t>Sign</a:t>
              </a:r>
            </a:p>
          </p:txBody>
        </p:sp>
      </p:grpSp>
      <p:grpSp>
        <p:nvGrpSpPr>
          <p:cNvPr id="62" name="Group 61">
            <a:extLst>
              <a:ext uri="{FF2B5EF4-FFF2-40B4-BE49-F238E27FC236}">
                <a16:creationId xmlns:a16="http://schemas.microsoft.com/office/drawing/2014/main" id="{5B7928EB-6E3B-41AC-AD17-4CC92976D0F6}"/>
              </a:ext>
            </a:extLst>
          </p:cNvPr>
          <p:cNvGrpSpPr/>
          <p:nvPr/>
        </p:nvGrpSpPr>
        <p:grpSpPr>
          <a:xfrm>
            <a:off x="3493782" y="4944416"/>
            <a:ext cx="855407" cy="619432"/>
            <a:chOff x="4965291" y="5260258"/>
            <a:chExt cx="855407" cy="619432"/>
          </a:xfrm>
          <a:solidFill>
            <a:srgbClr val="008DA3"/>
          </a:solidFill>
        </p:grpSpPr>
        <p:sp>
          <p:nvSpPr>
            <p:cNvPr id="63" name="Rectangle 62">
              <a:extLst>
                <a:ext uri="{FF2B5EF4-FFF2-40B4-BE49-F238E27FC236}">
                  <a16:creationId xmlns:a16="http://schemas.microsoft.com/office/drawing/2014/main" id="{CB430AEF-E454-488D-B735-1475A71DF81A}"/>
                </a:ext>
              </a:extLst>
            </p:cNvPr>
            <p:cNvSpPr/>
            <p:nvPr/>
          </p:nvSpPr>
          <p:spPr>
            <a:xfrm>
              <a:off x="4965291" y="5260258"/>
              <a:ext cx="855407" cy="619432"/>
            </a:xfrm>
            <a:prstGeom prst="rect">
              <a:avLst/>
            </a:prstGeom>
            <a:grp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sv-SE" sz="1400">
                  <a:solidFill>
                    <a:schemeClr val="tx1"/>
                  </a:solidFill>
                </a:rPr>
                <a:t>Private</a:t>
              </a:r>
            </a:p>
          </p:txBody>
        </p:sp>
        <p:pic>
          <p:nvPicPr>
            <p:cNvPr id="64" name="Picture 63" descr="key.png">
              <a:extLst>
                <a:ext uri="{FF2B5EF4-FFF2-40B4-BE49-F238E27FC236}">
                  <a16:creationId xmlns:a16="http://schemas.microsoft.com/office/drawing/2014/main" id="{24CDF46A-4E85-43A9-89D8-35A227533401}"/>
                </a:ext>
              </a:extLst>
            </p:cNvPr>
            <p:cNvPicPr>
              <a:picLocks noChangeAspect="1"/>
            </p:cNvPicPr>
            <p:nvPr/>
          </p:nvPicPr>
          <p:blipFill>
            <a:blip r:embed="rId8" cstate="screen">
              <a:duotone>
                <a:prstClr val="black"/>
                <a:srgbClr val="D70000">
                  <a:tint val="45000"/>
                  <a:satMod val="400000"/>
                </a:srgbClr>
              </a:duotone>
              <a:extLst>
                <a:ext uri="{28A0092B-C50C-407E-A947-70E740481C1C}">
                  <a14:useLocalDpi xmlns:a14="http://schemas.microsoft.com/office/drawing/2010/main"/>
                </a:ext>
              </a:extLst>
            </a:blip>
            <a:stretch>
              <a:fillRect/>
            </a:stretch>
          </p:blipFill>
          <p:spPr>
            <a:xfrm>
              <a:off x="5041683" y="5322278"/>
              <a:ext cx="611029" cy="318165"/>
            </a:xfrm>
            <a:prstGeom prst="rect">
              <a:avLst/>
            </a:prstGeom>
            <a:grpFill/>
          </p:spPr>
        </p:pic>
      </p:grpSp>
    </p:spTree>
    <p:extLst>
      <p:ext uri="{BB962C8B-B14F-4D97-AF65-F5344CB8AC3E}">
        <p14:creationId xmlns:p14="http://schemas.microsoft.com/office/powerpoint/2010/main" val="452697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3A7F4-90BE-4649-8C5B-15C67C028386}"/>
              </a:ext>
            </a:extLst>
          </p:cNvPr>
          <p:cNvSpPr>
            <a:spLocks noGrp="1"/>
          </p:cNvSpPr>
          <p:nvPr>
            <p:ph type="title"/>
          </p:nvPr>
        </p:nvSpPr>
        <p:spPr/>
        <p:txBody>
          <a:bodyPr/>
          <a:lstStyle/>
          <a:p>
            <a:r>
              <a:rPr lang="en-GB" dirty="0"/>
              <a:t>Industry Alignment For A Secure Future</a:t>
            </a:r>
          </a:p>
        </p:txBody>
      </p:sp>
      <p:pic>
        <p:nvPicPr>
          <p:cNvPr id="27" name="Picture 26">
            <a:extLst>
              <a:ext uri="{FF2B5EF4-FFF2-40B4-BE49-F238E27FC236}">
                <a16:creationId xmlns:a16="http://schemas.microsoft.com/office/drawing/2014/main" id="{0E3E4920-D625-2C40-AB66-E9130A3039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94122" y="4553846"/>
            <a:ext cx="1620284" cy="543095"/>
          </a:xfrm>
          <a:prstGeom prst="rect">
            <a:avLst/>
          </a:prstGeom>
        </p:spPr>
      </p:pic>
      <p:pic>
        <p:nvPicPr>
          <p:cNvPr id="28" name="Picture 27">
            <a:extLst>
              <a:ext uri="{FF2B5EF4-FFF2-40B4-BE49-F238E27FC236}">
                <a16:creationId xmlns:a16="http://schemas.microsoft.com/office/drawing/2014/main" id="{879389F0-D0E6-E841-AA65-3894B61318E9}"/>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178325" y="5777758"/>
            <a:ext cx="2491887" cy="384039"/>
          </a:xfrm>
          <a:prstGeom prst="rect">
            <a:avLst/>
          </a:prstGeom>
        </p:spPr>
      </p:pic>
      <p:pic>
        <p:nvPicPr>
          <p:cNvPr id="29" name="Picture 28">
            <a:extLst>
              <a:ext uri="{FF2B5EF4-FFF2-40B4-BE49-F238E27FC236}">
                <a16:creationId xmlns:a16="http://schemas.microsoft.com/office/drawing/2014/main" id="{626CAB26-9FDF-D049-8216-36ED153DE1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12154" y="5240299"/>
            <a:ext cx="2758887" cy="384037"/>
          </a:xfrm>
          <a:prstGeom prst="rect">
            <a:avLst/>
          </a:prstGeom>
        </p:spPr>
      </p:pic>
      <p:pic>
        <p:nvPicPr>
          <p:cNvPr id="50" name="Picture 49">
            <a:extLst>
              <a:ext uri="{FF2B5EF4-FFF2-40B4-BE49-F238E27FC236}">
                <a16:creationId xmlns:a16="http://schemas.microsoft.com/office/drawing/2014/main" id="{9C46416D-4372-45F4-BBF6-CD10279BD7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9075" y="5590306"/>
            <a:ext cx="1108948" cy="443579"/>
          </a:xfrm>
          <a:prstGeom prst="rect">
            <a:avLst/>
          </a:prstGeom>
        </p:spPr>
      </p:pic>
      <p:pic>
        <p:nvPicPr>
          <p:cNvPr id="52" name="Picture 51">
            <a:extLst>
              <a:ext uri="{FF2B5EF4-FFF2-40B4-BE49-F238E27FC236}">
                <a16:creationId xmlns:a16="http://schemas.microsoft.com/office/drawing/2014/main" id="{DAB4F5AD-E26B-42BF-849E-3B75D6C1A2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710" y="3926201"/>
            <a:ext cx="1594695" cy="637879"/>
          </a:xfrm>
          <a:prstGeom prst="rect">
            <a:avLst/>
          </a:prstGeom>
        </p:spPr>
      </p:pic>
      <p:pic>
        <p:nvPicPr>
          <p:cNvPr id="54" name="Picture 53" descr="A close up of a logo&#10;&#10;Description generated with very high confidence">
            <a:extLst>
              <a:ext uri="{FF2B5EF4-FFF2-40B4-BE49-F238E27FC236}">
                <a16:creationId xmlns:a16="http://schemas.microsoft.com/office/drawing/2014/main" id="{7031EE7C-AFAA-4187-86CF-6A6D4F12D0F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89274" y="4330757"/>
            <a:ext cx="1543795" cy="617518"/>
          </a:xfrm>
          <a:prstGeom prst="rect">
            <a:avLst/>
          </a:prstGeom>
        </p:spPr>
      </p:pic>
      <p:pic>
        <p:nvPicPr>
          <p:cNvPr id="58" name="Picture 57">
            <a:extLst>
              <a:ext uri="{FF2B5EF4-FFF2-40B4-BE49-F238E27FC236}">
                <a16:creationId xmlns:a16="http://schemas.microsoft.com/office/drawing/2014/main" id="{D890D76A-5D50-4EDB-918D-664218ABED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78664" y="5042236"/>
            <a:ext cx="1190628" cy="476251"/>
          </a:xfrm>
          <a:prstGeom prst="rect">
            <a:avLst/>
          </a:prstGeom>
        </p:spPr>
      </p:pic>
      <p:pic>
        <p:nvPicPr>
          <p:cNvPr id="59" name="Picture 58">
            <a:extLst>
              <a:ext uri="{FF2B5EF4-FFF2-40B4-BE49-F238E27FC236}">
                <a16:creationId xmlns:a16="http://schemas.microsoft.com/office/drawing/2014/main" id="{DE3ED669-A642-4D05-B6D3-DBC70742720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66274" y="3804862"/>
            <a:ext cx="1274551" cy="509820"/>
          </a:xfrm>
          <a:prstGeom prst="rect">
            <a:avLst/>
          </a:prstGeom>
        </p:spPr>
      </p:pic>
      <p:pic>
        <p:nvPicPr>
          <p:cNvPr id="60" name="Picture 59" descr="A close up of a sign&#10;&#10;Description generated with very high confidence">
            <a:extLst>
              <a:ext uri="{FF2B5EF4-FFF2-40B4-BE49-F238E27FC236}">
                <a16:creationId xmlns:a16="http://schemas.microsoft.com/office/drawing/2014/main" id="{AEC4C665-7AEE-49D5-B132-EEB73AC06DF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0926" y="5270079"/>
            <a:ext cx="1190628" cy="476251"/>
          </a:xfrm>
          <a:prstGeom prst="rect">
            <a:avLst/>
          </a:prstGeom>
        </p:spPr>
      </p:pic>
      <p:cxnSp>
        <p:nvCxnSpPr>
          <p:cNvPr id="77" name="Straight Connector 76">
            <a:extLst>
              <a:ext uri="{FF2B5EF4-FFF2-40B4-BE49-F238E27FC236}">
                <a16:creationId xmlns:a16="http://schemas.microsoft.com/office/drawing/2014/main" id="{A3B2D528-8E7B-450C-9041-7EC10B879826}"/>
              </a:ext>
            </a:extLst>
          </p:cNvPr>
          <p:cNvCxnSpPr/>
          <p:nvPr/>
        </p:nvCxnSpPr>
        <p:spPr>
          <a:xfrm>
            <a:off x="1030684" y="2407387"/>
            <a:ext cx="1477681" cy="0"/>
          </a:xfrm>
          <a:prstGeom prst="line">
            <a:avLst/>
          </a:prstGeom>
          <a:ln w="28575">
            <a:solidFill>
              <a:srgbClr val="008DA3"/>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C7900D5-D718-41B4-AA37-1AFC5F0DEDDA}"/>
              </a:ext>
            </a:extLst>
          </p:cNvPr>
          <p:cNvCxnSpPr/>
          <p:nvPr/>
        </p:nvCxnSpPr>
        <p:spPr>
          <a:xfrm>
            <a:off x="3740816" y="2395812"/>
            <a:ext cx="1477681" cy="0"/>
          </a:xfrm>
          <a:prstGeom prst="line">
            <a:avLst/>
          </a:prstGeom>
          <a:ln w="28575">
            <a:solidFill>
              <a:srgbClr val="008DA3"/>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AEA000A-3D2F-4EFD-A92B-035793D5C7F4}"/>
              </a:ext>
            </a:extLst>
          </p:cNvPr>
          <p:cNvCxnSpPr/>
          <p:nvPr/>
        </p:nvCxnSpPr>
        <p:spPr>
          <a:xfrm>
            <a:off x="6557098" y="2395812"/>
            <a:ext cx="1477681" cy="0"/>
          </a:xfrm>
          <a:prstGeom prst="line">
            <a:avLst/>
          </a:prstGeom>
          <a:ln w="28575">
            <a:solidFill>
              <a:srgbClr val="008DA3"/>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30B49835-8509-4D08-9964-5AE8329228D6}"/>
              </a:ext>
            </a:extLst>
          </p:cNvPr>
          <p:cNvCxnSpPr/>
          <p:nvPr/>
        </p:nvCxnSpPr>
        <p:spPr>
          <a:xfrm>
            <a:off x="9571998" y="2395812"/>
            <a:ext cx="1477681" cy="0"/>
          </a:xfrm>
          <a:prstGeom prst="line">
            <a:avLst/>
          </a:prstGeom>
          <a:ln w="28575">
            <a:solidFill>
              <a:srgbClr val="008DA3"/>
            </a:solidFill>
          </a:ln>
        </p:spPr>
        <p:style>
          <a:lnRef idx="1">
            <a:schemeClr val="accent1"/>
          </a:lnRef>
          <a:fillRef idx="0">
            <a:schemeClr val="accent1"/>
          </a:fillRef>
          <a:effectRef idx="0">
            <a:schemeClr val="accent1"/>
          </a:effectRef>
          <a:fontRef idx="minor">
            <a:schemeClr val="tx1"/>
          </a:fontRef>
        </p:style>
      </p:cxnSp>
      <p:pic>
        <p:nvPicPr>
          <p:cNvPr id="82" name="Picture 81">
            <a:extLst>
              <a:ext uri="{FF2B5EF4-FFF2-40B4-BE49-F238E27FC236}">
                <a16:creationId xmlns:a16="http://schemas.microsoft.com/office/drawing/2014/main" id="{6B8EEDFF-0B22-47F3-A663-C79406880B8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994186" y="4723627"/>
            <a:ext cx="930913" cy="560103"/>
          </a:xfrm>
          <a:prstGeom prst="rect">
            <a:avLst/>
          </a:prstGeom>
        </p:spPr>
      </p:pic>
      <p:pic>
        <p:nvPicPr>
          <p:cNvPr id="83" name="Picture 82">
            <a:extLst>
              <a:ext uri="{FF2B5EF4-FFF2-40B4-BE49-F238E27FC236}">
                <a16:creationId xmlns:a16="http://schemas.microsoft.com/office/drawing/2014/main" id="{71FEC72D-0640-4369-8718-DC5C24F1995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73898" y="4016097"/>
            <a:ext cx="1596013" cy="476251"/>
          </a:xfrm>
          <a:prstGeom prst="rect">
            <a:avLst/>
          </a:prstGeom>
        </p:spPr>
      </p:pic>
      <p:pic>
        <p:nvPicPr>
          <p:cNvPr id="85" name="Picture 84">
            <a:extLst>
              <a:ext uri="{FF2B5EF4-FFF2-40B4-BE49-F238E27FC236}">
                <a16:creationId xmlns:a16="http://schemas.microsoft.com/office/drawing/2014/main" id="{C9705A6E-B432-4877-AE9F-AFF25C6D802E}"/>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43575" y="3997547"/>
            <a:ext cx="1325684" cy="658452"/>
          </a:xfrm>
          <a:prstGeom prst="rect">
            <a:avLst/>
          </a:prstGeom>
        </p:spPr>
      </p:pic>
      <p:pic>
        <p:nvPicPr>
          <p:cNvPr id="86" name="Picture 85" descr="A picture containing clipart&#10;&#10;Description generated with very high confidence">
            <a:extLst>
              <a:ext uri="{FF2B5EF4-FFF2-40B4-BE49-F238E27FC236}">
                <a16:creationId xmlns:a16="http://schemas.microsoft.com/office/drawing/2014/main" id="{0F749357-F1EF-4E35-A305-310DAB5695A7}"/>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30077" y="4692695"/>
            <a:ext cx="1335015" cy="375572"/>
          </a:xfrm>
          <a:prstGeom prst="rect">
            <a:avLst/>
          </a:prstGeom>
        </p:spPr>
      </p:pic>
      <p:pic>
        <p:nvPicPr>
          <p:cNvPr id="87" name="Picture 86" descr="A close up of a sign&#10;&#10;Description generated with high confidence">
            <a:extLst>
              <a:ext uri="{FF2B5EF4-FFF2-40B4-BE49-F238E27FC236}">
                <a16:creationId xmlns:a16="http://schemas.microsoft.com/office/drawing/2014/main" id="{A79379CB-140A-4D1A-B78A-29EAA2B4F0D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467077" y="5181540"/>
            <a:ext cx="1525752" cy="437025"/>
          </a:xfrm>
          <a:prstGeom prst="rect">
            <a:avLst/>
          </a:prstGeom>
        </p:spPr>
      </p:pic>
      <p:pic>
        <p:nvPicPr>
          <p:cNvPr id="7" name="Picture 6">
            <a:extLst>
              <a:ext uri="{FF2B5EF4-FFF2-40B4-BE49-F238E27FC236}">
                <a16:creationId xmlns:a16="http://schemas.microsoft.com/office/drawing/2014/main" id="{06745260-CBF5-4188-A460-C28A88C37BC5}"/>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a:stretch/>
        </p:blipFill>
        <p:spPr>
          <a:xfrm>
            <a:off x="4062912" y="2751270"/>
            <a:ext cx="862184" cy="876804"/>
          </a:xfrm>
          <a:prstGeom prst="rect">
            <a:avLst/>
          </a:prstGeom>
        </p:spPr>
      </p:pic>
      <p:sp>
        <p:nvSpPr>
          <p:cNvPr id="91" name="TextBox 90">
            <a:extLst>
              <a:ext uri="{FF2B5EF4-FFF2-40B4-BE49-F238E27FC236}">
                <a16:creationId xmlns:a16="http://schemas.microsoft.com/office/drawing/2014/main" id="{590DE916-E140-4B12-A061-48C54BB7DBEC}"/>
              </a:ext>
            </a:extLst>
          </p:cNvPr>
          <p:cNvSpPr txBox="1"/>
          <p:nvPr/>
        </p:nvSpPr>
        <p:spPr>
          <a:xfrm>
            <a:off x="723168" y="1496859"/>
            <a:ext cx="2326409" cy="810541"/>
          </a:xfrm>
          <a:prstGeom prst="rect">
            <a:avLst/>
          </a:prstGeom>
          <a:noFill/>
        </p:spPr>
        <p:txBody>
          <a:bodyPr wrap="square" lIns="91439" tIns="45719" rIns="91439" bIns="45719" rtlCol="0">
            <a:spAutoFit/>
          </a:bodyPr>
          <a:lstStyle/>
          <a:p>
            <a:pPr algn="ctr" defTabSz="914354"/>
            <a:r>
              <a:rPr lang="en-GB" sz="1867" b="1" dirty="0">
                <a:solidFill>
                  <a:srgbClr val="008DA3"/>
                </a:solidFill>
                <a:latin typeface="Verdana" panose="020B0604030504040204" pitchFamily="34" charset="0"/>
                <a:ea typeface="Verdana" panose="020B0604030504040204" pitchFamily="34" charset="0"/>
              </a:rPr>
              <a:t>Enablement</a:t>
            </a:r>
          </a:p>
          <a:p>
            <a:pPr algn="ctr" defTabSz="914354"/>
            <a:endParaRPr lang="en-GB" sz="933" b="1" dirty="0">
              <a:solidFill>
                <a:srgbClr val="008DA3"/>
              </a:solidFill>
              <a:latin typeface="Verdana" panose="020B0604030504040204" pitchFamily="34" charset="0"/>
              <a:ea typeface="Verdana" panose="020B0604030504040204" pitchFamily="34" charset="0"/>
            </a:endParaRPr>
          </a:p>
          <a:p>
            <a:pPr algn="ctr" defTabSz="914354"/>
            <a:r>
              <a:rPr lang="en-GB" sz="1867" b="1" dirty="0">
                <a:solidFill>
                  <a:srgbClr val="008DA3"/>
                </a:solidFill>
                <a:latin typeface="Verdana" panose="020B0604030504040204" pitchFamily="34" charset="0"/>
                <a:ea typeface="Verdana" panose="020B0604030504040204" pitchFamily="34" charset="0"/>
              </a:rPr>
              <a:t>Secure Silicon</a:t>
            </a:r>
            <a:endParaRPr lang="en-GB" sz="1867" dirty="0">
              <a:solidFill>
                <a:srgbClr val="008DA3"/>
              </a:solidFill>
              <a:latin typeface="Verdana" panose="020B0604030504040204" pitchFamily="34" charset="0"/>
              <a:ea typeface="Verdana" panose="020B0604030504040204" pitchFamily="34" charset="0"/>
            </a:endParaRPr>
          </a:p>
        </p:txBody>
      </p:sp>
      <p:sp>
        <p:nvSpPr>
          <p:cNvPr id="92" name="TextBox 91">
            <a:extLst>
              <a:ext uri="{FF2B5EF4-FFF2-40B4-BE49-F238E27FC236}">
                <a16:creationId xmlns:a16="http://schemas.microsoft.com/office/drawing/2014/main" id="{3BE5BD7F-16CC-4186-BF42-259BCF54BF9A}"/>
              </a:ext>
            </a:extLst>
          </p:cNvPr>
          <p:cNvSpPr txBox="1"/>
          <p:nvPr/>
        </p:nvSpPr>
        <p:spPr>
          <a:xfrm>
            <a:off x="2951397" y="1496859"/>
            <a:ext cx="3089403" cy="810541"/>
          </a:xfrm>
          <a:prstGeom prst="rect">
            <a:avLst/>
          </a:prstGeom>
          <a:noFill/>
        </p:spPr>
        <p:txBody>
          <a:bodyPr wrap="square" lIns="91439" tIns="45719" rIns="91439" bIns="45719" rtlCol="0">
            <a:spAutoFit/>
          </a:bodyPr>
          <a:lstStyle/>
          <a:p>
            <a:pPr algn="ctr" defTabSz="914354"/>
            <a:r>
              <a:rPr lang="en-GB" sz="1867" b="1" dirty="0">
                <a:solidFill>
                  <a:srgbClr val="008DA3"/>
                </a:solidFill>
                <a:latin typeface="Verdana" panose="020B0604030504040204" pitchFamily="34" charset="0"/>
                <a:ea typeface="Verdana" panose="020B0604030504040204" pitchFamily="34" charset="0"/>
              </a:rPr>
              <a:t>Empowerment</a:t>
            </a:r>
          </a:p>
          <a:p>
            <a:pPr algn="ctr" defTabSz="914354"/>
            <a:endParaRPr lang="en-GB" sz="933" b="1" dirty="0">
              <a:solidFill>
                <a:srgbClr val="008DA3"/>
              </a:solidFill>
              <a:latin typeface="Verdana" panose="020B0604030504040204" pitchFamily="34" charset="0"/>
              <a:ea typeface="Verdana" panose="020B0604030504040204" pitchFamily="34" charset="0"/>
            </a:endParaRPr>
          </a:p>
          <a:p>
            <a:pPr algn="ctr" defTabSz="914354"/>
            <a:r>
              <a:rPr lang="en-GB" sz="1867" b="1" dirty="0">
                <a:solidFill>
                  <a:srgbClr val="008DA3"/>
                </a:solidFill>
                <a:latin typeface="Verdana" panose="020B0604030504040204" pitchFamily="34" charset="0"/>
                <a:ea typeface="Verdana" panose="020B0604030504040204" pitchFamily="34" charset="0"/>
              </a:rPr>
              <a:t>Secure Development</a:t>
            </a:r>
            <a:endParaRPr lang="en-GB" sz="1867" dirty="0">
              <a:solidFill>
                <a:srgbClr val="008DA3"/>
              </a:solidFill>
              <a:latin typeface="Verdana" panose="020B0604030504040204" pitchFamily="34" charset="0"/>
              <a:ea typeface="Verdana" panose="020B0604030504040204" pitchFamily="34" charset="0"/>
            </a:endParaRPr>
          </a:p>
        </p:txBody>
      </p:sp>
      <p:pic>
        <p:nvPicPr>
          <p:cNvPr id="19" name="Picture 18">
            <a:extLst>
              <a:ext uri="{FF2B5EF4-FFF2-40B4-BE49-F238E27FC236}">
                <a16:creationId xmlns:a16="http://schemas.microsoft.com/office/drawing/2014/main" id="{4DDFC439-B7B0-4E53-9A24-7E123A703433}"/>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9253146" y="2629374"/>
            <a:ext cx="1967919" cy="2068207"/>
          </a:xfrm>
          <a:prstGeom prst="rect">
            <a:avLst/>
          </a:prstGeom>
        </p:spPr>
      </p:pic>
      <p:sp>
        <p:nvSpPr>
          <p:cNvPr id="93" name="TextBox 92">
            <a:extLst>
              <a:ext uri="{FF2B5EF4-FFF2-40B4-BE49-F238E27FC236}">
                <a16:creationId xmlns:a16="http://schemas.microsoft.com/office/drawing/2014/main" id="{6EFFDF3B-4BA5-43EB-914E-A7209A478CD2}"/>
              </a:ext>
            </a:extLst>
          </p:cNvPr>
          <p:cNvSpPr txBox="1"/>
          <p:nvPr/>
        </p:nvSpPr>
        <p:spPr>
          <a:xfrm>
            <a:off x="9224626" y="3234033"/>
            <a:ext cx="2004217" cy="318098"/>
          </a:xfrm>
          <a:prstGeom prst="rect">
            <a:avLst/>
          </a:prstGeom>
          <a:noFill/>
        </p:spPr>
        <p:txBody>
          <a:bodyPr wrap="square" lIns="91439" tIns="45719" rIns="91439" bIns="45719" rtlCol="0">
            <a:spAutoFit/>
          </a:bodyPr>
          <a:lstStyle/>
          <a:p>
            <a:pPr algn="ctr" defTabSz="914354"/>
            <a:r>
              <a:rPr lang="en-GB" sz="1467" b="1" dirty="0">
                <a:solidFill>
                  <a:prstClr val="white"/>
                </a:solidFill>
                <a:latin typeface="Verdana" panose="020B0604030504040204" pitchFamily="34" charset="0"/>
                <a:ea typeface="Verdana" panose="020B0604030504040204" pitchFamily="34" charset="0"/>
              </a:rPr>
              <a:t>Secure Cloud</a:t>
            </a:r>
          </a:p>
        </p:txBody>
      </p:sp>
      <p:sp>
        <p:nvSpPr>
          <p:cNvPr id="94" name="TextBox 93">
            <a:extLst>
              <a:ext uri="{FF2B5EF4-FFF2-40B4-BE49-F238E27FC236}">
                <a16:creationId xmlns:a16="http://schemas.microsoft.com/office/drawing/2014/main" id="{44CA4A78-5F58-40AC-B462-DC1F0B7EB086}"/>
              </a:ext>
            </a:extLst>
          </p:cNvPr>
          <p:cNvSpPr txBox="1"/>
          <p:nvPr/>
        </p:nvSpPr>
        <p:spPr>
          <a:xfrm>
            <a:off x="5829737" y="1496859"/>
            <a:ext cx="3089403" cy="810541"/>
          </a:xfrm>
          <a:prstGeom prst="rect">
            <a:avLst/>
          </a:prstGeom>
          <a:noFill/>
        </p:spPr>
        <p:txBody>
          <a:bodyPr wrap="square" lIns="91439" tIns="45719" rIns="91439" bIns="45719" rtlCol="0">
            <a:spAutoFit/>
          </a:bodyPr>
          <a:lstStyle/>
          <a:p>
            <a:pPr algn="ctr" defTabSz="914354"/>
            <a:r>
              <a:rPr lang="en-GB" sz="1867" b="1" dirty="0">
                <a:solidFill>
                  <a:srgbClr val="008DA3"/>
                </a:solidFill>
                <a:latin typeface="Verdana" panose="020B0604030504040204" pitchFamily="34" charset="0"/>
                <a:ea typeface="Verdana" panose="020B0604030504040204" pitchFamily="34" charset="0"/>
              </a:rPr>
              <a:t>Implement</a:t>
            </a:r>
          </a:p>
          <a:p>
            <a:pPr algn="ctr" defTabSz="914354"/>
            <a:endParaRPr lang="en-GB" sz="933" b="1" dirty="0">
              <a:solidFill>
                <a:srgbClr val="008DA3"/>
              </a:solidFill>
              <a:latin typeface="Verdana" panose="020B0604030504040204" pitchFamily="34" charset="0"/>
              <a:ea typeface="Verdana" panose="020B0604030504040204" pitchFamily="34" charset="0"/>
            </a:endParaRPr>
          </a:p>
          <a:p>
            <a:pPr algn="ctr" defTabSz="914354"/>
            <a:r>
              <a:rPr lang="en-GB" sz="1867" b="1" dirty="0">
                <a:solidFill>
                  <a:srgbClr val="008DA3"/>
                </a:solidFill>
                <a:latin typeface="Verdana" panose="020B0604030504040204" pitchFamily="34" charset="0"/>
                <a:ea typeface="Verdana" panose="020B0604030504040204" pitchFamily="34" charset="0"/>
              </a:rPr>
              <a:t>Secure Provisioning</a:t>
            </a:r>
            <a:endParaRPr lang="en-GB" sz="1867" dirty="0">
              <a:solidFill>
                <a:srgbClr val="008DA3"/>
              </a:solidFill>
              <a:latin typeface="Verdana" panose="020B0604030504040204" pitchFamily="34" charset="0"/>
              <a:ea typeface="Verdana" panose="020B0604030504040204" pitchFamily="34" charset="0"/>
            </a:endParaRPr>
          </a:p>
        </p:txBody>
      </p:sp>
      <p:sp>
        <p:nvSpPr>
          <p:cNvPr id="95" name="TextBox 94">
            <a:extLst>
              <a:ext uri="{FF2B5EF4-FFF2-40B4-BE49-F238E27FC236}">
                <a16:creationId xmlns:a16="http://schemas.microsoft.com/office/drawing/2014/main" id="{4A8C8B6D-0160-4A70-BEA6-C44D8D3C28EE}"/>
              </a:ext>
            </a:extLst>
          </p:cNvPr>
          <p:cNvSpPr txBox="1"/>
          <p:nvPr/>
        </p:nvSpPr>
        <p:spPr>
          <a:xfrm>
            <a:off x="8648902" y="1496859"/>
            <a:ext cx="3256207" cy="810541"/>
          </a:xfrm>
          <a:prstGeom prst="rect">
            <a:avLst/>
          </a:prstGeom>
          <a:noFill/>
        </p:spPr>
        <p:txBody>
          <a:bodyPr wrap="square" lIns="91439" tIns="45719" rIns="91439" bIns="45719" rtlCol="0">
            <a:spAutoFit/>
          </a:bodyPr>
          <a:lstStyle/>
          <a:p>
            <a:pPr algn="ctr" defTabSz="914354"/>
            <a:r>
              <a:rPr lang="en-GB" sz="1867" b="1" dirty="0">
                <a:solidFill>
                  <a:srgbClr val="008DA3"/>
                </a:solidFill>
                <a:latin typeface="Verdana" panose="020B0604030504040204" pitchFamily="34" charset="0"/>
                <a:ea typeface="Verdana" panose="020B0604030504040204" pitchFamily="34" charset="0"/>
              </a:rPr>
              <a:t>Lifecycle Management</a:t>
            </a:r>
          </a:p>
          <a:p>
            <a:pPr algn="ctr" defTabSz="914354"/>
            <a:endParaRPr lang="en-GB" sz="933" b="1" dirty="0">
              <a:solidFill>
                <a:srgbClr val="008DA3"/>
              </a:solidFill>
              <a:latin typeface="Verdana" panose="020B0604030504040204" pitchFamily="34" charset="0"/>
              <a:ea typeface="Verdana" panose="020B0604030504040204" pitchFamily="34" charset="0"/>
            </a:endParaRPr>
          </a:p>
          <a:p>
            <a:pPr algn="ctr" defTabSz="914354"/>
            <a:r>
              <a:rPr lang="en-GB" sz="1867" b="1" dirty="0">
                <a:solidFill>
                  <a:srgbClr val="008DA3"/>
                </a:solidFill>
                <a:latin typeface="Verdana" panose="020B0604030504040204" pitchFamily="34" charset="0"/>
                <a:ea typeface="Verdana" panose="020B0604030504040204" pitchFamily="34" charset="0"/>
              </a:rPr>
              <a:t>Secure Update</a:t>
            </a:r>
            <a:endParaRPr lang="en-GB" sz="1867" dirty="0">
              <a:solidFill>
                <a:srgbClr val="008DA3"/>
              </a:solidFill>
              <a:latin typeface="Verdana" panose="020B0604030504040204" pitchFamily="34" charset="0"/>
              <a:ea typeface="Verdana" panose="020B0604030504040204" pitchFamily="34" charset="0"/>
            </a:endParaRPr>
          </a:p>
        </p:txBody>
      </p:sp>
      <p:pic>
        <p:nvPicPr>
          <p:cNvPr id="3" name="Picture 2">
            <a:extLst>
              <a:ext uri="{FF2B5EF4-FFF2-40B4-BE49-F238E27FC236}">
                <a16:creationId xmlns:a16="http://schemas.microsoft.com/office/drawing/2014/main" id="{A2675D63-BEE8-A841-BB7F-19CA31E4EF35}"/>
              </a:ext>
            </a:extLst>
          </p:cNvPr>
          <p:cNvPicPr>
            <a:picLocks noChangeAspect="1"/>
          </p:cNvPicPr>
          <p:nvPr/>
        </p:nvPicPr>
        <p:blipFill rotWithShape="1">
          <a:blip r:embed="rId19"/>
          <a:srcRect l="28089" t="38990" r="30341" b="41561"/>
          <a:stretch/>
        </p:blipFill>
        <p:spPr>
          <a:xfrm>
            <a:off x="3835094" y="5335845"/>
            <a:ext cx="1317825" cy="476251"/>
          </a:xfrm>
          <a:prstGeom prst="rect">
            <a:avLst/>
          </a:prstGeom>
        </p:spPr>
      </p:pic>
      <p:pic>
        <p:nvPicPr>
          <p:cNvPr id="4" name="Picture 3">
            <a:extLst>
              <a:ext uri="{FF2B5EF4-FFF2-40B4-BE49-F238E27FC236}">
                <a16:creationId xmlns:a16="http://schemas.microsoft.com/office/drawing/2014/main" id="{DE7026E5-5B57-B34C-BF42-2C840245035F}"/>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355059" y="2751270"/>
            <a:ext cx="862863" cy="862863"/>
          </a:xfrm>
          <a:prstGeom prst="rect">
            <a:avLst/>
          </a:prstGeom>
        </p:spPr>
      </p:pic>
      <p:pic>
        <p:nvPicPr>
          <p:cNvPr id="5" name="Picture 4">
            <a:extLst>
              <a:ext uri="{FF2B5EF4-FFF2-40B4-BE49-F238E27FC236}">
                <a16:creationId xmlns:a16="http://schemas.microsoft.com/office/drawing/2014/main" id="{81AD033D-5041-B745-A84C-50A526395CF2}"/>
              </a:ext>
            </a:extLst>
          </p:cNvPr>
          <p:cNvPicPr>
            <a:picLocks noChangeAspect="1"/>
          </p:cNvPicPr>
          <p:nvPr/>
        </p:nvPicPr>
        <p:blipFill>
          <a:blip r:embed="rId21"/>
          <a:stretch>
            <a:fillRect/>
          </a:stretch>
        </p:blipFill>
        <p:spPr>
          <a:xfrm>
            <a:off x="101196" y="4775096"/>
            <a:ext cx="1957040" cy="526895"/>
          </a:xfrm>
          <a:prstGeom prst="rect">
            <a:avLst/>
          </a:prstGeom>
        </p:spPr>
      </p:pic>
      <p:pic>
        <p:nvPicPr>
          <p:cNvPr id="6" name="Picture 5"/>
          <p:cNvPicPr>
            <a:picLocks noChangeAspect="1"/>
          </p:cNvPicPr>
          <p:nvPr/>
        </p:nvPicPr>
        <p:blipFill>
          <a:blip r:embed="rId2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527504" y="2751269"/>
            <a:ext cx="1368728" cy="1189643"/>
          </a:xfrm>
          <a:prstGeom prst="rect">
            <a:avLst/>
          </a:prstGeom>
        </p:spPr>
      </p:pic>
    </p:spTree>
    <p:extLst>
      <p:ext uri="{BB962C8B-B14F-4D97-AF65-F5344CB8AC3E}">
        <p14:creationId xmlns:p14="http://schemas.microsoft.com/office/powerpoint/2010/main" val="12083727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CB239-888D-4520-A62E-E659A58ED55D}"/>
              </a:ext>
            </a:extLst>
          </p:cNvPr>
          <p:cNvSpPr>
            <a:spLocks noGrp="1"/>
          </p:cNvSpPr>
          <p:nvPr>
            <p:ph type="title"/>
          </p:nvPr>
        </p:nvSpPr>
        <p:spPr/>
        <p:txBody>
          <a:bodyPr/>
          <a:lstStyle/>
          <a:p>
            <a:r>
              <a:rPr lang="en-US" dirty="0"/>
              <a:t>Securing the IoT supply chain with Integrated SoC Security</a:t>
            </a:r>
          </a:p>
        </p:txBody>
      </p:sp>
      <p:sp>
        <p:nvSpPr>
          <p:cNvPr id="4" name="Text Placeholder 3">
            <a:extLst>
              <a:ext uri="{FF2B5EF4-FFF2-40B4-BE49-F238E27FC236}">
                <a16:creationId xmlns:a16="http://schemas.microsoft.com/office/drawing/2014/main" id="{F3A98C3E-352E-4F3F-8754-18A397B02CC3}"/>
              </a:ext>
            </a:extLst>
          </p:cNvPr>
          <p:cNvSpPr>
            <a:spLocks noGrp="1"/>
          </p:cNvSpPr>
          <p:nvPr>
            <p:ph type="body" sz="quarter" idx="13"/>
          </p:nvPr>
        </p:nvSpPr>
        <p:spPr/>
        <p:txBody>
          <a:bodyPr/>
          <a:lstStyle/>
          <a:p>
            <a:r>
              <a:rPr lang="en-US" dirty="0"/>
              <a:t>Conclusion</a:t>
            </a:r>
          </a:p>
        </p:txBody>
      </p:sp>
      <p:sp>
        <p:nvSpPr>
          <p:cNvPr id="5" name="Content Placeholder 2">
            <a:extLst>
              <a:ext uri="{FF2B5EF4-FFF2-40B4-BE49-F238E27FC236}">
                <a16:creationId xmlns:a16="http://schemas.microsoft.com/office/drawing/2014/main" id="{D44EE728-D9B6-404F-AFC4-D2331277B73D}"/>
              </a:ext>
            </a:extLst>
          </p:cNvPr>
          <p:cNvSpPr txBox="1">
            <a:spLocks/>
          </p:cNvSpPr>
          <p:nvPr/>
        </p:nvSpPr>
        <p:spPr>
          <a:xfrm>
            <a:off x="587828" y="1714500"/>
            <a:ext cx="3757749" cy="3122117"/>
          </a:xfrm>
          <a:prstGeom prst="rect">
            <a:avLst/>
          </a:prstGeom>
          <a:solidFill>
            <a:schemeClr val="accent5"/>
          </a:solidFill>
          <a:ln>
            <a:noFill/>
          </a:ln>
        </p:spPr>
        <p:txBody>
          <a:bodyPr vert="horz" lIns="180000" tIns="72000" rIns="0" bIns="72000" rtlCol="0">
            <a:noAutofit/>
          </a:bodyPr>
          <a:lstStyle>
            <a:lvl1pPr marL="0" indent="0" algn="l" rtl="0" eaLnBrk="0" fontAlgn="base" hangingPunct="0">
              <a:lnSpc>
                <a:spcPct val="90000"/>
              </a:lnSpc>
              <a:spcBef>
                <a:spcPct val="0"/>
              </a:spcBef>
              <a:spcAft>
                <a:spcPts val="1600"/>
              </a:spcAft>
              <a:buFont typeface="Calibri" charset="0"/>
              <a:buNone/>
              <a:defRPr sz="2400" kern="1200">
                <a:solidFill>
                  <a:schemeClr val="tx2"/>
                </a:solidFill>
                <a:latin typeface="+mn-lt"/>
                <a:ea typeface="ＭＳ Ｐゴシック" charset="0"/>
                <a:cs typeface="ＭＳ Ｐゴシック" charset="0"/>
              </a:defRPr>
            </a:lvl1pPr>
            <a:lvl2pPr marL="398463" indent="-166688" algn="l" rtl="0" eaLnBrk="0" fontAlgn="base" hangingPunct="0">
              <a:lnSpc>
                <a:spcPct val="90000"/>
              </a:lnSpc>
              <a:spcBef>
                <a:spcPct val="0"/>
              </a:spcBef>
              <a:spcAft>
                <a:spcPts val="1200"/>
              </a:spcAft>
              <a:buClr>
                <a:srgbClr val="00C1DE"/>
              </a:buClr>
              <a:buSzPct val="80000"/>
              <a:buFont typeface="Arial" charset="0"/>
              <a:buChar char="•"/>
              <a:defRPr kern="1200">
                <a:solidFill>
                  <a:schemeClr val="tx2"/>
                </a:solidFill>
                <a:latin typeface="+mn-lt"/>
                <a:ea typeface="ＭＳ Ｐゴシック" charset="0"/>
                <a:cs typeface="+mn-cs"/>
              </a:defRPr>
            </a:lvl2pPr>
            <a:lvl3pPr marL="855663" indent="-166688" algn="l" rtl="0" eaLnBrk="0" fontAlgn="base" hangingPunct="0">
              <a:lnSpc>
                <a:spcPct val="90000"/>
              </a:lnSpc>
              <a:spcBef>
                <a:spcPct val="0"/>
              </a:spcBef>
              <a:spcAft>
                <a:spcPts val="1200"/>
              </a:spcAft>
              <a:buClr>
                <a:srgbClr val="00C1DE"/>
              </a:buClr>
              <a:buSzPct val="80000"/>
              <a:buFont typeface="Calibri" charset="0"/>
              <a:buChar char="–"/>
              <a:defRPr kern="1200">
                <a:solidFill>
                  <a:schemeClr val="tx2"/>
                </a:solidFill>
                <a:latin typeface="+mn-lt"/>
                <a:ea typeface="ＭＳ Ｐゴシック" charset="0"/>
                <a:cs typeface="+mn-cs"/>
              </a:defRPr>
            </a:lvl3pPr>
            <a:lvl4pPr marL="1201738" indent="-173038" algn="l" rtl="0" eaLnBrk="0" fontAlgn="base" hangingPunct="0">
              <a:lnSpc>
                <a:spcPct val="90000"/>
              </a:lnSpc>
              <a:spcBef>
                <a:spcPct val="0"/>
              </a:spcBef>
              <a:spcAft>
                <a:spcPts val="800"/>
              </a:spcAft>
              <a:buClr>
                <a:srgbClr val="00C1DE"/>
              </a:buClr>
              <a:buSzPct val="80000"/>
              <a:buFont typeface="Wingdings" charset="2"/>
              <a:buChar char="§"/>
              <a:defRPr kern="1200">
                <a:solidFill>
                  <a:schemeClr val="tx2"/>
                </a:solidFill>
                <a:latin typeface="+mn-lt"/>
                <a:ea typeface="ＭＳ Ｐゴシック" charset="0"/>
                <a:cs typeface="+mn-cs"/>
              </a:defRPr>
            </a:lvl4pPr>
            <a:lvl5pPr marL="1427163" indent="-168275" algn="l" rtl="0" eaLnBrk="0" fontAlgn="base" hangingPunct="0">
              <a:lnSpc>
                <a:spcPct val="90000"/>
              </a:lnSpc>
              <a:spcBef>
                <a:spcPct val="0"/>
              </a:spcBef>
              <a:spcAft>
                <a:spcPts val="800"/>
              </a:spcAft>
              <a:buClr>
                <a:srgbClr val="00C1DE"/>
              </a:buClr>
              <a:buSzPct val="80000"/>
              <a:buFont typeface="Calibri" charset="0"/>
              <a:buChar char="–"/>
              <a:defRPr kern="1200">
                <a:solidFill>
                  <a:schemeClr val="tx2"/>
                </a:solidFill>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rgbClr val="00C1DE"/>
              </a:buClr>
              <a:buSzPct val="80000"/>
              <a:buFont typeface="Wingdings" panose="05000000000000000000" pitchFamily="2" charset="2"/>
              <a:buChar char="§"/>
              <a:defRPr lang="en-US" sz="1800" kern="1200">
                <a:solidFill>
                  <a:schemeClr val="tx2"/>
                </a:solidFill>
                <a:latin typeface="+mn-lt"/>
                <a:ea typeface="+mn-ea"/>
                <a:cs typeface="+mn-cs"/>
              </a:defRPr>
            </a:lvl6pPr>
            <a:lvl7pPr marL="1883664" indent="-164592" algn="l" defTabSz="914400" rtl="0" eaLnBrk="1" latinLnBrk="0" hangingPunct="1">
              <a:lnSpc>
                <a:spcPct val="90000"/>
              </a:lnSpc>
              <a:spcBef>
                <a:spcPts val="0"/>
              </a:spcBef>
              <a:spcAft>
                <a:spcPts val="800"/>
              </a:spcAft>
              <a:buClr>
                <a:srgbClr val="00C1DE"/>
              </a:buClr>
              <a:buSzPct val="80000"/>
              <a:buFont typeface="Calibri" panose="020F0502020204030204" pitchFamily="34" charset="0"/>
              <a:buChar char="–"/>
              <a:defRPr lang="en-US" sz="1800" kern="1200">
                <a:solidFill>
                  <a:schemeClr val="tx2"/>
                </a:solidFill>
                <a:latin typeface="+mn-lt"/>
                <a:ea typeface="+mn-ea"/>
                <a:cs typeface="+mn-cs"/>
              </a:defRPr>
            </a:lvl7pPr>
            <a:lvl8pPr marL="2112264" indent="-164592" algn="l" defTabSz="914400" rtl="0" eaLnBrk="1" latinLnBrk="0" hangingPunct="1">
              <a:lnSpc>
                <a:spcPct val="90000"/>
              </a:lnSpc>
              <a:spcBef>
                <a:spcPts val="0"/>
              </a:spcBef>
              <a:spcAft>
                <a:spcPts val="800"/>
              </a:spcAft>
              <a:buClr>
                <a:srgbClr val="00C1DE"/>
              </a:buClr>
              <a:buSzPct val="80000"/>
              <a:buFont typeface="Wingdings" panose="05000000000000000000" pitchFamily="2" charset="2"/>
              <a:buChar char="§"/>
              <a:defRPr lang="en-US" sz="1800" kern="1200">
                <a:solidFill>
                  <a:schemeClr val="tx2"/>
                </a:solidFill>
                <a:latin typeface="+mn-lt"/>
                <a:ea typeface="+mn-ea"/>
                <a:cs typeface="+mn-cs"/>
              </a:defRPr>
            </a:lvl8pPr>
            <a:lvl9pPr marL="2340864" indent="-164592" algn="l" defTabSz="914400" rtl="0" eaLnBrk="1" latinLnBrk="0" hangingPunct="1">
              <a:lnSpc>
                <a:spcPct val="90000"/>
              </a:lnSpc>
              <a:spcBef>
                <a:spcPts val="0"/>
              </a:spcBef>
              <a:spcAft>
                <a:spcPts val="800"/>
              </a:spcAft>
              <a:buClr>
                <a:srgbClr val="00C1DE"/>
              </a:buClr>
              <a:buSzPct val="80000"/>
              <a:buFont typeface="Calibri" panose="020F0502020204030204" pitchFamily="34" charset="0"/>
              <a:buChar char="–"/>
              <a:defRPr lang="en-US" sz="1800" kern="1200">
                <a:solidFill>
                  <a:schemeClr val="tx2"/>
                </a:solidFill>
                <a:latin typeface="+mn-lt"/>
                <a:ea typeface="+mn-ea"/>
                <a:cs typeface="+mn-cs"/>
              </a:defRPr>
            </a:lvl9pPr>
          </a:lstStyle>
          <a:p>
            <a:r>
              <a:rPr lang="en-GB" dirty="0">
                <a:solidFill>
                  <a:schemeClr val="bg1"/>
                </a:solidFill>
                <a:ea typeface="ＭＳ Ｐゴシック" charset="-128"/>
              </a:rPr>
              <a:t>There are multiple drivers:</a:t>
            </a:r>
            <a:endParaRPr lang="sv-SE" sz="2000" dirty="0">
              <a:solidFill>
                <a:schemeClr val="bg1"/>
              </a:solidFill>
              <a:ea typeface="ＭＳ Ｐゴシック" charset="-128"/>
            </a:endParaRPr>
          </a:p>
          <a:p>
            <a:pPr lvl="1">
              <a:buFont typeface="Wingdings" pitchFamily="2" charset="2"/>
              <a:buChar char="§"/>
            </a:pPr>
            <a:r>
              <a:rPr lang="en-GB" sz="2000" dirty="0">
                <a:solidFill>
                  <a:schemeClr val="bg1"/>
                </a:solidFill>
                <a:ea typeface="ＭＳ Ｐゴシック" charset="-128"/>
              </a:rPr>
              <a:t>Evolving legislation</a:t>
            </a:r>
          </a:p>
          <a:p>
            <a:pPr lvl="1">
              <a:buFont typeface="Wingdings" pitchFamily="2" charset="2"/>
              <a:buChar char="§"/>
            </a:pPr>
            <a:r>
              <a:rPr lang="en-GB" sz="2000" dirty="0">
                <a:solidFill>
                  <a:schemeClr val="bg1"/>
                </a:solidFill>
                <a:ea typeface="ＭＳ Ｐゴシック" charset="-128"/>
              </a:rPr>
              <a:t>Theft of Intellectual Property</a:t>
            </a:r>
            <a:endParaRPr lang="en-GB" sz="2000" dirty="0">
              <a:solidFill>
                <a:schemeClr val="bg1"/>
              </a:solidFill>
            </a:endParaRPr>
          </a:p>
          <a:p>
            <a:pPr lvl="1">
              <a:buFont typeface="Wingdings" pitchFamily="2" charset="2"/>
              <a:buChar char="§"/>
            </a:pPr>
            <a:r>
              <a:rPr lang="en-GB" sz="2000" dirty="0">
                <a:solidFill>
                  <a:schemeClr val="bg1"/>
                </a:solidFill>
                <a:ea typeface="ＭＳ Ｐゴシック" charset="-128"/>
              </a:rPr>
              <a:t>Hacking</a:t>
            </a:r>
          </a:p>
          <a:p>
            <a:pPr lvl="1">
              <a:buFont typeface="Wingdings" pitchFamily="2" charset="2"/>
              <a:buChar char="§"/>
            </a:pPr>
            <a:r>
              <a:rPr lang="en-GB" sz="2000" dirty="0">
                <a:solidFill>
                  <a:schemeClr val="bg1"/>
                </a:solidFill>
                <a:ea typeface="ＭＳ Ｐゴシック" charset="-128"/>
              </a:rPr>
              <a:t>Injection of malware</a:t>
            </a:r>
          </a:p>
          <a:p>
            <a:pPr lvl="1">
              <a:buFont typeface="Wingdings" pitchFamily="2" charset="2"/>
              <a:buChar char="§"/>
            </a:pPr>
            <a:r>
              <a:rPr lang="en-GB" sz="2000" dirty="0">
                <a:solidFill>
                  <a:schemeClr val="bg1"/>
                </a:solidFill>
                <a:ea typeface="ＭＳ Ｐゴシック" charset="-128"/>
              </a:rPr>
              <a:t>Counterfeiting</a:t>
            </a:r>
          </a:p>
          <a:p>
            <a:pPr lvl="1">
              <a:buFont typeface="Wingdings" pitchFamily="2" charset="2"/>
              <a:buChar char="§"/>
            </a:pPr>
            <a:r>
              <a:rPr lang="en-GB" sz="2000" dirty="0">
                <a:solidFill>
                  <a:schemeClr val="bg1"/>
                </a:solidFill>
                <a:ea typeface="ＭＳ Ｐゴシック" charset="-128"/>
              </a:rPr>
              <a:t>Cloning </a:t>
            </a:r>
          </a:p>
        </p:txBody>
      </p:sp>
      <p:sp>
        <p:nvSpPr>
          <p:cNvPr id="3" name="Content Placeholder 2">
            <a:extLst>
              <a:ext uri="{FF2B5EF4-FFF2-40B4-BE49-F238E27FC236}">
                <a16:creationId xmlns:a16="http://schemas.microsoft.com/office/drawing/2014/main" id="{DEA010C5-CCB1-4A58-AF5E-A8722F530C53}"/>
              </a:ext>
            </a:extLst>
          </p:cNvPr>
          <p:cNvSpPr>
            <a:spLocks noGrp="1"/>
          </p:cNvSpPr>
          <p:nvPr>
            <p:ph idx="1"/>
          </p:nvPr>
        </p:nvSpPr>
        <p:spPr>
          <a:xfrm>
            <a:off x="3777415" y="4219460"/>
            <a:ext cx="7175864" cy="2159664"/>
          </a:xfrm>
          <a:solidFill>
            <a:srgbClr val="008DA3"/>
          </a:solidFill>
          <a:ln>
            <a:solidFill>
              <a:srgbClr val="008DA3"/>
            </a:solidFill>
          </a:ln>
        </p:spPr>
        <p:txBody>
          <a:bodyPr lIns="180000" tIns="180000" rIns="180000" bIns="180000">
            <a:noAutofit/>
          </a:bodyPr>
          <a:lstStyle/>
          <a:p>
            <a:pPr algn="ctr">
              <a:spcBef>
                <a:spcPts val="1200"/>
              </a:spcBef>
            </a:pPr>
            <a:r>
              <a:rPr lang="en-GB" dirty="0">
                <a:solidFill>
                  <a:schemeClr val="bg1"/>
                </a:solidFill>
                <a:ea typeface="ＭＳ Ｐゴシック" charset="-128"/>
              </a:rPr>
              <a:t>Securing your IP must be a priority for all organizations involved in the creation of IoT devices</a:t>
            </a:r>
          </a:p>
          <a:p>
            <a:pPr algn="ctr"/>
            <a:r>
              <a:rPr lang="en-GB" b="1" dirty="0">
                <a:solidFill>
                  <a:srgbClr val="FFC000"/>
                </a:solidFill>
                <a:ea typeface="ＭＳ Ｐゴシック" charset="-128"/>
              </a:rPr>
              <a:t>Best practices call for ”Security from Inception” approach delivered through a Supply Chain of Trust</a:t>
            </a:r>
            <a:endParaRPr lang="en-GB" dirty="0">
              <a:solidFill>
                <a:srgbClr val="FFC000"/>
              </a:solidFill>
              <a:ea typeface="ＭＳ Ｐゴシック" charset="-128"/>
            </a:endParaRPr>
          </a:p>
        </p:txBody>
      </p:sp>
      <p:pic>
        <p:nvPicPr>
          <p:cNvPr id="7" name="Picture 6">
            <a:extLst>
              <a:ext uri="{FF2B5EF4-FFF2-40B4-BE49-F238E27FC236}">
                <a16:creationId xmlns:a16="http://schemas.microsoft.com/office/drawing/2014/main" id="{E33C5C69-C536-4EA0-B9FF-49C113190BE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12914" y="1385314"/>
            <a:ext cx="3507075" cy="2338545"/>
          </a:xfrm>
          <a:prstGeom prst="rect">
            <a:avLst/>
          </a:prstGeom>
        </p:spPr>
      </p:pic>
      <p:pic>
        <p:nvPicPr>
          <p:cNvPr id="9" name="Picture 8" descr="A picture containing clipart&#10;&#10;Description automatically generated">
            <a:extLst>
              <a:ext uri="{FF2B5EF4-FFF2-40B4-BE49-F238E27FC236}">
                <a16:creationId xmlns:a16="http://schemas.microsoft.com/office/drawing/2014/main" id="{B726DB1E-E688-44C3-8147-BAC2085F84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7828" y="5422054"/>
            <a:ext cx="2630486" cy="790240"/>
          </a:xfrm>
          <a:prstGeom prst="rect">
            <a:avLst/>
          </a:prstGeom>
        </p:spPr>
      </p:pic>
    </p:spTree>
    <p:extLst>
      <p:ext uri="{BB962C8B-B14F-4D97-AF65-F5344CB8AC3E}">
        <p14:creationId xmlns:p14="http://schemas.microsoft.com/office/powerpoint/2010/main" val="399631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35482-9F99-4373-8C54-BEC5D5F20C95}"/>
              </a:ext>
            </a:extLst>
          </p:cNvPr>
          <p:cNvSpPr>
            <a:spLocks noGrp="1"/>
          </p:cNvSpPr>
          <p:nvPr>
            <p:ph type="title"/>
          </p:nvPr>
        </p:nvSpPr>
        <p:spPr/>
        <p:txBody>
          <a:bodyPr/>
          <a:lstStyle/>
          <a:p>
            <a:r>
              <a:rPr lang="en-GB" dirty="0"/>
              <a:t>International cyber threats continue to rise</a:t>
            </a:r>
          </a:p>
        </p:txBody>
      </p:sp>
      <p:pic>
        <p:nvPicPr>
          <p:cNvPr id="5" name="Picture 4">
            <a:extLst>
              <a:ext uri="{FF2B5EF4-FFF2-40B4-BE49-F238E27FC236}">
                <a16:creationId xmlns:a16="http://schemas.microsoft.com/office/drawing/2014/main" id="{5842F243-FD08-49E8-8C6D-C909DA09B54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5681" y="1137572"/>
            <a:ext cx="3907947" cy="4770658"/>
          </a:xfrm>
          <a:prstGeom prst="rect">
            <a:avLst/>
          </a:prstGeom>
        </p:spPr>
      </p:pic>
      <p:pic>
        <p:nvPicPr>
          <p:cNvPr id="4" name="Picture 3" descr="A picture containing curtain, food&#10;&#10;Description automatically generated">
            <a:extLst>
              <a:ext uri="{FF2B5EF4-FFF2-40B4-BE49-F238E27FC236}">
                <a16:creationId xmlns:a16="http://schemas.microsoft.com/office/drawing/2014/main" id="{A07FAD11-DA2D-9C47-A735-3AB6B8EC1526}"/>
              </a:ext>
            </a:extLst>
          </p:cNvPr>
          <p:cNvPicPr>
            <a:picLocks noChangeAspect="1"/>
          </p:cNvPicPr>
          <p:nvPr/>
        </p:nvPicPr>
        <p:blipFill>
          <a:blip r:embed="rId3"/>
          <a:stretch>
            <a:fillRect/>
          </a:stretch>
        </p:blipFill>
        <p:spPr>
          <a:xfrm>
            <a:off x="7523019" y="2351993"/>
            <a:ext cx="4024112" cy="3285259"/>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D7324FCC-BD4C-B14A-934A-F0F78705CAC2}"/>
              </a:ext>
            </a:extLst>
          </p:cNvPr>
          <p:cNvPicPr>
            <a:picLocks noChangeAspect="1"/>
          </p:cNvPicPr>
          <p:nvPr/>
        </p:nvPicPr>
        <p:blipFill>
          <a:blip r:embed="rId4"/>
          <a:stretch>
            <a:fillRect/>
          </a:stretch>
        </p:blipFill>
        <p:spPr>
          <a:xfrm>
            <a:off x="7523019" y="1204269"/>
            <a:ext cx="4024112" cy="1028892"/>
          </a:xfrm>
          <a:prstGeom prst="rect">
            <a:avLst/>
          </a:prstGeom>
        </p:spPr>
      </p:pic>
      <p:sp>
        <p:nvSpPr>
          <p:cNvPr id="9" name="Rectangle 8">
            <a:extLst>
              <a:ext uri="{FF2B5EF4-FFF2-40B4-BE49-F238E27FC236}">
                <a16:creationId xmlns:a16="http://schemas.microsoft.com/office/drawing/2014/main" id="{F7B07265-2DAF-8640-84B8-2BAB7076AD33}"/>
              </a:ext>
            </a:extLst>
          </p:cNvPr>
          <p:cNvSpPr/>
          <p:nvPr/>
        </p:nvSpPr>
        <p:spPr>
          <a:xfrm>
            <a:off x="7331767" y="5657704"/>
            <a:ext cx="4860233" cy="261610"/>
          </a:xfrm>
          <a:prstGeom prst="rect">
            <a:avLst/>
          </a:prstGeom>
        </p:spPr>
        <p:txBody>
          <a:bodyPr wrap="square">
            <a:spAutoFit/>
          </a:bodyPr>
          <a:lstStyle/>
          <a:p>
            <a:r>
              <a:rPr lang="en-GB" sz="1100" dirty="0">
                <a:hlinkClick r:id="rId5"/>
              </a:rPr>
              <a:t>https://www.insurancejournal.com/news/international/2019/07/24/533763.htm</a:t>
            </a:r>
            <a:endParaRPr lang="en-GB" sz="1100" dirty="0"/>
          </a:p>
        </p:txBody>
      </p:sp>
      <p:grpSp>
        <p:nvGrpSpPr>
          <p:cNvPr id="14" name="Group 13">
            <a:extLst>
              <a:ext uri="{FF2B5EF4-FFF2-40B4-BE49-F238E27FC236}">
                <a16:creationId xmlns:a16="http://schemas.microsoft.com/office/drawing/2014/main" id="{BE8CB951-F844-374E-A9BC-A253B269EA9D}"/>
              </a:ext>
            </a:extLst>
          </p:cNvPr>
          <p:cNvGrpSpPr/>
          <p:nvPr/>
        </p:nvGrpSpPr>
        <p:grpSpPr>
          <a:xfrm>
            <a:off x="934324" y="4225010"/>
            <a:ext cx="5544239" cy="2078417"/>
            <a:chOff x="934324" y="4121100"/>
            <a:chExt cx="5544239" cy="2078417"/>
          </a:xfrm>
        </p:grpSpPr>
        <p:pic>
          <p:nvPicPr>
            <p:cNvPr id="11" name="Picture 10" descr="A view of a city at night&#10;&#10;Description automatically generated">
              <a:extLst>
                <a:ext uri="{FF2B5EF4-FFF2-40B4-BE49-F238E27FC236}">
                  <a16:creationId xmlns:a16="http://schemas.microsoft.com/office/drawing/2014/main" id="{0DAE74CF-D4DE-CA49-83BA-EB6413971519}"/>
                </a:ext>
              </a:extLst>
            </p:cNvPr>
            <p:cNvPicPr>
              <a:picLocks noChangeAspect="1"/>
            </p:cNvPicPr>
            <p:nvPr/>
          </p:nvPicPr>
          <p:blipFill>
            <a:blip r:embed="rId6"/>
            <a:stretch>
              <a:fillRect/>
            </a:stretch>
          </p:blipFill>
          <p:spPr>
            <a:xfrm>
              <a:off x="934324" y="4514000"/>
              <a:ext cx="5544239" cy="1685517"/>
            </a:xfrm>
            <a:prstGeom prst="rect">
              <a:avLst/>
            </a:prstGeom>
          </p:spPr>
        </p:pic>
        <p:pic>
          <p:nvPicPr>
            <p:cNvPr id="13" name="Picture 12">
              <a:extLst>
                <a:ext uri="{FF2B5EF4-FFF2-40B4-BE49-F238E27FC236}">
                  <a16:creationId xmlns:a16="http://schemas.microsoft.com/office/drawing/2014/main" id="{322662E0-655C-F343-8FB3-F87AA2257AB3}"/>
                </a:ext>
              </a:extLst>
            </p:cNvPr>
            <p:cNvPicPr>
              <a:picLocks noChangeAspect="1"/>
            </p:cNvPicPr>
            <p:nvPr/>
          </p:nvPicPr>
          <p:blipFill>
            <a:blip r:embed="rId7"/>
            <a:stretch>
              <a:fillRect/>
            </a:stretch>
          </p:blipFill>
          <p:spPr>
            <a:xfrm>
              <a:off x="934324" y="4121100"/>
              <a:ext cx="5544239" cy="392899"/>
            </a:xfrm>
            <a:prstGeom prst="rect">
              <a:avLst/>
            </a:prstGeom>
          </p:spPr>
        </p:pic>
      </p:grpSp>
      <p:sp>
        <p:nvSpPr>
          <p:cNvPr id="15" name="Rectangle 14">
            <a:extLst>
              <a:ext uri="{FF2B5EF4-FFF2-40B4-BE49-F238E27FC236}">
                <a16:creationId xmlns:a16="http://schemas.microsoft.com/office/drawing/2014/main" id="{D03D1F54-A5B0-3449-ADB1-1FA02CB6009D}"/>
              </a:ext>
            </a:extLst>
          </p:cNvPr>
          <p:cNvSpPr/>
          <p:nvPr/>
        </p:nvSpPr>
        <p:spPr>
          <a:xfrm>
            <a:off x="1035628" y="6259366"/>
            <a:ext cx="6096000" cy="261610"/>
          </a:xfrm>
          <a:prstGeom prst="rect">
            <a:avLst/>
          </a:prstGeom>
        </p:spPr>
        <p:txBody>
          <a:bodyPr>
            <a:spAutoFit/>
          </a:bodyPr>
          <a:lstStyle/>
          <a:p>
            <a:r>
              <a:rPr lang="en-GB" sz="1100" dirty="0">
                <a:hlinkClick r:id="rId8"/>
              </a:rPr>
              <a:t>https://www.infosecurity-magazine.com/news/most-uk-it-security-leaders-fear-1/</a:t>
            </a:r>
            <a:endParaRPr lang="en-GB" sz="1100" dirty="0"/>
          </a:p>
        </p:txBody>
      </p:sp>
      <p:pic>
        <p:nvPicPr>
          <p:cNvPr id="17" name="Picture 16">
            <a:extLst>
              <a:ext uri="{FF2B5EF4-FFF2-40B4-BE49-F238E27FC236}">
                <a16:creationId xmlns:a16="http://schemas.microsoft.com/office/drawing/2014/main" id="{2C895418-9D80-884B-BAD1-20E0F4B7C5E3}"/>
              </a:ext>
            </a:extLst>
          </p:cNvPr>
          <p:cNvPicPr>
            <a:picLocks noChangeAspect="1"/>
          </p:cNvPicPr>
          <p:nvPr/>
        </p:nvPicPr>
        <p:blipFill>
          <a:blip r:embed="rId9"/>
          <a:stretch>
            <a:fillRect/>
          </a:stretch>
        </p:blipFill>
        <p:spPr>
          <a:xfrm>
            <a:off x="2090007" y="3223917"/>
            <a:ext cx="8333728" cy="781287"/>
          </a:xfrm>
          <a:prstGeom prst="rect">
            <a:avLst/>
          </a:prstGeom>
        </p:spPr>
      </p:pic>
    </p:spTree>
    <p:extLst>
      <p:ext uri="{BB962C8B-B14F-4D97-AF65-F5344CB8AC3E}">
        <p14:creationId xmlns:p14="http://schemas.microsoft.com/office/powerpoint/2010/main" val="580017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94B3A-5F4B-8844-876B-4493E85AE9CD}"/>
              </a:ext>
            </a:extLst>
          </p:cNvPr>
          <p:cNvSpPr>
            <a:spLocks noGrp="1"/>
          </p:cNvSpPr>
          <p:nvPr>
            <p:ph type="title"/>
          </p:nvPr>
        </p:nvSpPr>
        <p:spPr/>
        <p:txBody>
          <a:bodyPr/>
          <a:lstStyle/>
          <a:p>
            <a:r>
              <a:rPr lang="en-GB" dirty="0"/>
              <a:t>… as they are becoming simpler</a:t>
            </a:r>
          </a:p>
        </p:txBody>
      </p:sp>
      <p:pic>
        <p:nvPicPr>
          <p:cNvPr id="6" name="Content Placeholder 5">
            <a:extLst>
              <a:ext uri="{FF2B5EF4-FFF2-40B4-BE49-F238E27FC236}">
                <a16:creationId xmlns:a16="http://schemas.microsoft.com/office/drawing/2014/main" id="{0814B976-FA4B-2343-A292-85A786D1217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003"/>
          <a:stretch/>
        </p:blipFill>
        <p:spPr>
          <a:xfrm>
            <a:off x="-407250" y="1117245"/>
            <a:ext cx="5487250" cy="2453168"/>
          </a:xfrm>
        </p:spPr>
      </p:pic>
      <p:pic>
        <p:nvPicPr>
          <p:cNvPr id="7" name="Picture 6">
            <a:extLst>
              <a:ext uri="{FF2B5EF4-FFF2-40B4-BE49-F238E27FC236}">
                <a16:creationId xmlns:a16="http://schemas.microsoft.com/office/drawing/2014/main" id="{FD24CFD0-5216-2D4E-A93E-09F547AC7584}"/>
              </a:ext>
            </a:extLst>
          </p:cNvPr>
          <p:cNvPicPr>
            <a:picLocks noChangeAspect="1"/>
          </p:cNvPicPr>
          <p:nvPr/>
        </p:nvPicPr>
        <p:blipFill>
          <a:blip r:embed="rId3"/>
          <a:stretch>
            <a:fillRect/>
          </a:stretch>
        </p:blipFill>
        <p:spPr>
          <a:xfrm>
            <a:off x="5359785" y="1126912"/>
            <a:ext cx="5138882" cy="2355120"/>
          </a:xfrm>
          <a:prstGeom prst="rect">
            <a:avLst/>
          </a:prstGeom>
        </p:spPr>
      </p:pic>
      <p:pic>
        <p:nvPicPr>
          <p:cNvPr id="8" name="Picture 7">
            <a:extLst>
              <a:ext uri="{FF2B5EF4-FFF2-40B4-BE49-F238E27FC236}">
                <a16:creationId xmlns:a16="http://schemas.microsoft.com/office/drawing/2014/main" id="{3B285078-F554-E445-A16C-A841D44F03D8}"/>
              </a:ext>
            </a:extLst>
          </p:cNvPr>
          <p:cNvPicPr>
            <a:picLocks noChangeAspect="1"/>
          </p:cNvPicPr>
          <p:nvPr/>
        </p:nvPicPr>
        <p:blipFill>
          <a:blip r:embed="rId4"/>
          <a:stretch>
            <a:fillRect/>
          </a:stretch>
        </p:blipFill>
        <p:spPr>
          <a:xfrm>
            <a:off x="905945" y="3531965"/>
            <a:ext cx="10466555" cy="2550426"/>
          </a:xfrm>
          <a:prstGeom prst="rect">
            <a:avLst/>
          </a:prstGeom>
        </p:spPr>
      </p:pic>
      <p:sp>
        <p:nvSpPr>
          <p:cNvPr id="9" name="TextBox 8">
            <a:extLst>
              <a:ext uri="{FF2B5EF4-FFF2-40B4-BE49-F238E27FC236}">
                <a16:creationId xmlns:a16="http://schemas.microsoft.com/office/drawing/2014/main" id="{79B88DD2-DF5E-F64F-B586-774ED205A955}"/>
              </a:ext>
            </a:extLst>
          </p:cNvPr>
          <p:cNvSpPr txBox="1"/>
          <p:nvPr/>
        </p:nvSpPr>
        <p:spPr>
          <a:xfrm>
            <a:off x="5833533" y="5561811"/>
            <a:ext cx="5243004" cy="338554"/>
          </a:xfrm>
          <a:prstGeom prst="rect">
            <a:avLst/>
          </a:prstGeom>
          <a:solidFill>
            <a:schemeClr val="bg1"/>
          </a:solidFill>
        </p:spPr>
        <p:txBody>
          <a:bodyPr wrap="square" rtlCol="0">
            <a:spAutoFit/>
          </a:bodyPr>
          <a:lstStyle/>
          <a:p>
            <a:r>
              <a:rPr lang="en-GB" sz="1600" dirty="0"/>
              <a:t>User requesting  for exploitable vulnerabilities in IoT devices</a:t>
            </a:r>
          </a:p>
        </p:txBody>
      </p:sp>
      <p:sp>
        <p:nvSpPr>
          <p:cNvPr id="10" name="TextBox 9">
            <a:extLst>
              <a:ext uri="{FF2B5EF4-FFF2-40B4-BE49-F238E27FC236}">
                <a16:creationId xmlns:a16="http://schemas.microsoft.com/office/drawing/2014/main" id="{C24A4E98-1B2A-D844-A7D9-82FB08C21EE0}"/>
              </a:ext>
            </a:extLst>
          </p:cNvPr>
          <p:cNvSpPr txBox="1"/>
          <p:nvPr/>
        </p:nvSpPr>
        <p:spPr>
          <a:xfrm>
            <a:off x="6975760" y="2952754"/>
            <a:ext cx="3273140" cy="338554"/>
          </a:xfrm>
          <a:prstGeom prst="rect">
            <a:avLst/>
          </a:prstGeom>
          <a:solidFill>
            <a:schemeClr val="bg1"/>
          </a:solidFill>
        </p:spPr>
        <p:txBody>
          <a:bodyPr wrap="none" rtlCol="0">
            <a:spAutoFit/>
          </a:bodyPr>
          <a:lstStyle/>
          <a:p>
            <a:r>
              <a:rPr lang="en-GB" sz="1600" dirty="0"/>
              <a:t>IoT botnet targeting DDoS attacks</a:t>
            </a:r>
          </a:p>
        </p:txBody>
      </p:sp>
      <p:sp>
        <p:nvSpPr>
          <p:cNvPr id="11" name="TextBox 10">
            <a:extLst>
              <a:ext uri="{FF2B5EF4-FFF2-40B4-BE49-F238E27FC236}">
                <a16:creationId xmlns:a16="http://schemas.microsoft.com/office/drawing/2014/main" id="{AB3E8C23-30B4-AF4A-AC75-8E9FDEBBE7D8}"/>
              </a:ext>
            </a:extLst>
          </p:cNvPr>
          <p:cNvSpPr txBox="1"/>
          <p:nvPr/>
        </p:nvSpPr>
        <p:spPr>
          <a:xfrm>
            <a:off x="3860397" y="6285726"/>
            <a:ext cx="8586005" cy="276999"/>
          </a:xfrm>
          <a:prstGeom prst="rect">
            <a:avLst/>
          </a:prstGeom>
          <a:noFill/>
        </p:spPr>
        <p:txBody>
          <a:bodyPr wrap="none" rtlCol="0">
            <a:spAutoFit/>
          </a:bodyPr>
          <a:lstStyle/>
          <a:p>
            <a:r>
              <a:rPr lang="en-GB" sz="1200" dirty="0"/>
              <a:t>Source </a:t>
            </a:r>
            <a:r>
              <a:rPr lang="en-GB" sz="1200" dirty="0">
                <a:hlinkClick r:id="rId5"/>
              </a:rPr>
              <a:t>https://documents.trendmicro.com/assets/white_papers/wp-the-internet-of-things-in-the-cybercrime-underground.pdf</a:t>
            </a:r>
            <a:endParaRPr lang="en-GB" sz="1200" dirty="0"/>
          </a:p>
        </p:txBody>
      </p:sp>
    </p:spTree>
    <p:extLst>
      <p:ext uri="{BB962C8B-B14F-4D97-AF65-F5344CB8AC3E}">
        <p14:creationId xmlns:p14="http://schemas.microsoft.com/office/powerpoint/2010/main" val="4178671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B7888-EA80-C443-9589-FC52E1290262}"/>
              </a:ext>
            </a:extLst>
          </p:cNvPr>
          <p:cNvSpPr>
            <a:spLocks noGrp="1"/>
          </p:cNvSpPr>
          <p:nvPr>
            <p:ph type="title"/>
          </p:nvPr>
        </p:nvSpPr>
        <p:spPr/>
        <p:txBody>
          <a:bodyPr/>
          <a:lstStyle/>
          <a:p>
            <a:r>
              <a:rPr lang="en-GB" dirty="0"/>
              <a:t>…and cheaper</a:t>
            </a:r>
          </a:p>
        </p:txBody>
      </p:sp>
      <p:pic>
        <p:nvPicPr>
          <p:cNvPr id="5" name="Picture 4">
            <a:extLst>
              <a:ext uri="{FF2B5EF4-FFF2-40B4-BE49-F238E27FC236}">
                <a16:creationId xmlns:a16="http://schemas.microsoft.com/office/drawing/2014/main" id="{B4CCF8AA-3C3C-D148-8D81-738E19AE325D}"/>
              </a:ext>
            </a:extLst>
          </p:cNvPr>
          <p:cNvPicPr>
            <a:picLocks noChangeAspect="1"/>
          </p:cNvPicPr>
          <p:nvPr/>
        </p:nvPicPr>
        <p:blipFill>
          <a:blip r:embed="rId2"/>
          <a:stretch>
            <a:fillRect/>
          </a:stretch>
        </p:blipFill>
        <p:spPr>
          <a:xfrm>
            <a:off x="1962379" y="1347073"/>
            <a:ext cx="7880926" cy="3782845"/>
          </a:xfrm>
          <a:prstGeom prst="rect">
            <a:avLst/>
          </a:prstGeom>
        </p:spPr>
      </p:pic>
      <p:sp>
        <p:nvSpPr>
          <p:cNvPr id="6" name="TextBox 5">
            <a:extLst>
              <a:ext uri="{FF2B5EF4-FFF2-40B4-BE49-F238E27FC236}">
                <a16:creationId xmlns:a16="http://schemas.microsoft.com/office/drawing/2014/main" id="{ED7FD7C9-0B90-EC4E-9F90-640DCC56629F}"/>
              </a:ext>
            </a:extLst>
          </p:cNvPr>
          <p:cNvSpPr txBox="1"/>
          <p:nvPr/>
        </p:nvSpPr>
        <p:spPr>
          <a:xfrm>
            <a:off x="3166110" y="5047610"/>
            <a:ext cx="5931432" cy="338554"/>
          </a:xfrm>
          <a:prstGeom prst="rect">
            <a:avLst/>
          </a:prstGeom>
          <a:noFill/>
        </p:spPr>
        <p:txBody>
          <a:bodyPr wrap="none" rtlCol="0">
            <a:spAutoFit/>
          </a:bodyPr>
          <a:lstStyle/>
          <a:p>
            <a:r>
              <a:rPr lang="en-GB" sz="1600" dirty="0"/>
              <a:t>Prices of the services identified in Russian underground forums</a:t>
            </a:r>
          </a:p>
        </p:txBody>
      </p:sp>
      <p:sp>
        <p:nvSpPr>
          <p:cNvPr id="7" name="TextBox 6">
            <a:extLst>
              <a:ext uri="{FF2B5EF4-FFF2-40B4-BE49-F238E27FC236}">
                <a16:creationId xmlns:a16="http://schemas.microsoft.com/office/drawing/2014/main" id="{072BFE3A-EA7E-B549-ADB6-F4ADE1179C6B}"/>
              </a:ext>
            </a:extLst>
          </p:cNvPr>
          <p:cNvSpPr txBox="1"/>
          <p:nvPr/>
        </p:nvSpPr>
        <p:spPr>
          <a:xfrm>
            <a:off x="3605995" y="5604653"/>
            <a:ext cx="8586005" cy="276999"/>
          </a:xfrm>
          <a:prstGeom prst="rect">
            <a:avLst/>
          </a:prstGeom>
          <a:noFill/>
        </p:spPr>
        <p:txBody>
          <a:bodyPr wrap="none" rtlCol="0">
            <a:spAutoFit/>
          </a:bodyPr>
          <a:lstStyle/>
          <a:p>
            <a:r>
              <a:rPr lang="en-GB" sz="1200" dirty="0"/>
              <a:t>Source </a:t>
            </a:r>
            <a:r>
              <a:rPr lang="en-GB" sz="1200" dirty="0">
                <a:hlinkClick r:id="rId3"/>
              </a:rPr>
              <a:t>https://documents.trendmicro.com/assets/white_papers/wp-the-internet-of-things-in-the-cybercrime-underground.pdf</a:t>
            </a:r>
            <a:endParaRPr lang="en-GB" sz="1200" dirty="0"/>
          </a:p>
        </p:txBody>
      </p:sp>
    </p:spTree>
    <p:extLst>
      <p:ext uri="{BB962C8B-B14F-4D97-AF65-F5344CB8AC3E}">
        <p14:creationId xmlns:p14="http://schemas.microsoft.com/office/powerpoint/2010/main" val="22244946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E20426-E3A8-455C-910C-4765A925F41F}"/>
              </a:ext>
            </a:extLst>
          </p:cNvPr>
          <p:cNvSpPr>
            <a:spLocks noGrp="1"/>
          </p:cNvSpPr>
          <p:nvPr>
            <p:ph sz="half" idx="1"/>
          </p:nvPr>
        </p:nvSpPr>
        <p:spPr>
          <a:xfrm>
            <a:off x="598676" y="1791540"/>
            <a:ext cx="5178178" cy="4529089"/>
          </a:xfrm>
        </p:spPr>
        <p:txBody>
          <a:bodyPr>
            <a:normAutofit fontScale="92500" lnSpcReduction="20000"/>
          </a:bodyPr>
          <a:lstStyle/>
          <a:p>
            <a:pPr marL="112500" indent="0">
              <a:spcAft>
                <a:spcPts val="600"/>
              </a:spcAft>
              <a:buNone/>
            </a:pPr>
            <a:r>
              <a:rPr lang="en-GB" sz="5800" b="1" dirty="0">
                <a:solidFill>
                  <a:schemeClr val="tx1"/>
                </a:solidFill>
              </a:rPr>
              <a:t>$500B</a:t>
            </a:r>
            <a:r>
              <a:rPr lang="en-GB" sz="5800" dirty="0">
                <a:solidFill>
                  <a:schemeClr val="tx1"/>
                </a:solidFill>
              </a:rPr>
              <a:t>+ per year</a:t>
            </a:r>
            <a:endParaRPr lang="en-GB" sz="5800" baseline="30000" dirty="0">
              <a:solidFill>
                <a:schemeClr val="tx1"/>
              </a:solidFill>
            </a:endParaRPr>
          </a:p>
          <a:p>
            <a:pPr marL="455400" indent="-342900">
              <a:spcAft>
                <a:spcPts val="600"/>
              </a:spcAft>
              <a:buFont typeface="Arial" panose="020B0604020202020204" pitchFamily="34" charset="0"/>
              <a:buChar char="•"/>
            </a:pPr>
            <a:endParaRPr lang="en-GB" sz="2200" dirty="0"/>
          </a:p>
          <a:p>
            <a:pPr marL="455400" indent="-342900">
              <a:spcAft>
                <a:spcPts val="600"/>
              </a:spcAft>
              <a:buFont typeface="Arial" panose="020B0604020202020204" pitchFamily="34" charset="0"/>
              <a:buChar char="•"/>
            </a:pPr>
            <a:r>
              <a:rPr lang="en-GB" sz="2200" dirty="0"/>
              <a:t>Intellectual property theft</a:t>
            </a:r>
          </a:p>
          <a:p>
            <a:pPr marL="455400" indent="-342900">
              <a:spcAft>
                <a:spcPts val="600"/>
              </a:spcAft>
              <a:buFont typeface="Arial" panose="020B0604020202020204" pitchFamily="34" charset="0"/>
              <a:buChar char="•"/>
            </a:pPr>
            <a:r>
              <a:rPr lang="en-GB" sz="2200" dirty="0"/>
              <a:t>Counterfeiting</a:t>
            </a:r>
          </a:p>
          <a:p>
            <a:pPr marL="455400" indent="-342900">
              <a:spcAft>
                <a:spcPts val="600"/>
              </a:spcAft>
              <a:buFont typeface="Arial" panose="020B0604020202020204" pitchFamily="34" charset="0"/>
              <a:buChar char="•"/>
            </a:pPr>
            <a:r>
              <a:rPr lang="en-GB" sz="2200" dirty="0"/>
              <a:t>Cloning and over-production</a:t>
            </a:r>
          </a:p>
          <a:p>
            <a:pPr marL="455400" indent="-342900">
              <a:spcAft>
                <a:spcPts val="600"/>
              </a:spcAft>
              <a:buFont typeface="Arial" panose="020B0604020202020204" pitchFamily="34" charset="0"/>
              <a:buChar char="•"/>
            </a:pPr>
            <a:endParaRPr lang="en-GB" sz="1800" dirty="0"/>
          </a:p>
          <a:p>
            <a:pPr marL="455400" indent="-342900">
              <a:spcAft>
                <a:spcPts val="600"/>
              </a:spcAft>
              <a:buFont typeface="Arial" panose="020B0604020202020204" pitchFamily="34" charset="0"/>
              <a:buChar char="•"/>
            </a:pPr>
            <a:endParaRPr lang="en-GB" sz="1800" dirty="0"/>
          </a:p>
          <a:p>
            <a:pPr marL="455400" indent="-342900">
              <a:spcAft>
                <a:spcPts val="600"/>
              </a:spcAft>
              <a:buFont typeface="Arial" panose="020B0604020202020204" pitchFamily="34" charset="0"/>
              <a:buChar char="•"/>
            </a:pPr>
            <a:endParaRPr lang="en-GB" sz="1800" dirty="0"/>
          </a:p>
          <a:p>
            <a:r>
              <a:rPr lang="en-GB" sz="1900" dirty="0"/>
              <a:t>Combined GDP of Ireland &amp; Netherlands</a:t>
            </a:r>
          </a:p>
          <a:p>
            <a:r>
              <a:rPr lang="en-GB" sz="1900" dirty="0"/>
              <a:t>Electronic devices Rank #4 &amp; #6 by volume; #1 by value</a:t>
            </a:r>
          </a:p>
          <a:p>
            <a:r>
              <a:rPr lang="en-GB" sz="1900" dirty="0"/>
              <a:t>Overproduction &amp; Counterfeiting Rampant</a:t>
            </a:r>
          </a:p>
          <a:p>
            <a:r>
              <a:rPr lang="en-GB" sz="1900" dirty="0"/>
              <a:t>Offshoring has led to massive rise in issues</a:t>
            </a:r>
          </a:p>
          <a:p>
            <a:r>
              <a:rPr lang="en-GB" sz="1900" dirty="0"/>
              <a:t>Transition of value moving to IP &amp; Software</a:t>
            </a:r>
          </a:p>
        </p:txBody>
      </p:sp>
      <p:sp>
        <p:nvSpPr>
          <p:cNvPr id="6" name="Title 1">
            <a:extLst>
              <a:ext uri="{FF2B5EF4-FFF2-40B4-BE49-F238E27FC236}">
                <a16:creationId xmlns:a16="http://schemas.microsoft.com/office/drawing/2014/main" id="{E407FB00-8CDC-485D-B8F2-342370D46D23}"/>
              </a:ext>
            </a:extLst>
          </p:cNvPr>
          <p:cNvSpPr>
            <a:spLocks noGrp="1"/>
          </p:cNvSpPr>
          <p:nvPr>
            <p:ph type="title"/>
          </p:nvPr>
        </p:nvSpPr>
        <p:spPr>
          <a:xfrm>
            <a:off x="838200" y="365126"/>
            <a:ext cx="10515600" cy="763459"/>
          </a:xfrm>
        </p:spPr>
        <p:txBody>
          <a:bodyPr/>
          <a:lstStyle/>
          <a:p>
            <a:r>
              <a:rPr lang="en-GB" dirty="0"/>
              <a:t>The need for security has never been higher</a:t>
            </a:r>
          </a:p>
        </p:txBody>
      </p:sp>
      <p:graphicFrame>
        <p:nvGraphicFramePr>
          <p:cNvPr id="7" name="Chart 6">
            <a:extLst>
              <a:ext uri="{FF2B5EF4-FFF2-40B4-BE49-F238E27FC236}">
                <a16:creationId xmlns:a16="http://schemas.microsoft.com/office/drawing/2014/main" id="{5AE9ABC3-2EF3-4E5E-820E-382A138932E6}"/>
              </a:ext>
            </a:extLst>
          </p:cNvPr>
          <p:cNvGraphicFramePr/>
          <p:nvPr>
            <p:extLst>
              <p:ext uri="{D42A27DB-BD31-4B8C-83A1-F6EECF244321}">
                <p14:modId xmlns:p14="http://schemas.microsoft.com/office/powerpoint/2010/main" val="2054303372"/>
              </p:ext>
            </p:extLst>
          </p:nvPr>
        </p:nvGraphicFramePr>
        <p:xfrm>
          <a:off x="5023610" y="1492465"/>
          <a:ext cx="6915706" cy="4185455"/>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A7E9AEB8-A2C5-4986-91AB-6077E35AB465}"/>
              </a:ext>
            </a:extLst>
          </p:cNvPr>
          <p:cNvSpPr txBox="1"/>
          <p:nvPr/>
        </p:nvSpPr>
        <p:spPr>
          <a:xfrm>
            <a:off x="6627158" y="5356210"/>
            <a:ext cx="6508455" cy="415498"/>
          </a:xfrm>
          <a:prstGeom prst="rect">
            <a:avLst/>
          </a:prstGeom>
          <a:noFill/>
        </p:spPr>
        <p:txBody>
          <a:bodyPr wrap="square" rtlCol="0">
            <a:spAutoFit/>
          </a:bodyPr>
          <a:lstStyle/>
          <a:p>
            <a:r>
              <a:rPr lang="en-GB" sz="1050" dirty="0"/>
              <a:t>* : OECD, April 2016. Trade in Counterfeit &amp;Pirated Goods Mapping The Economic Impact</a:t>
            </a:r>
          </a:p>
          <a:p>
            <a:r>
              <a:rPr lang="ro-RO" sz="1050" dirty="0"/>
              <a:t>**: OECD, April 201</a:t>
            </a:r>
            <a:r>
              <a:rPr lang="en-US" sz="1050" dirty="0"/>
              <a:t>5</a:t>
            </a:r>
            <a:r>
              <a:rPr lang="ro-RO" sz="1050" dirty="0"/>
              <a:t>.  </a:t>
            </a:r>
            <a:r>
              <a:rPr lang="ro-RO" sz="1050" dirty="0">
                <a:hlinkClick r:id="rId3"/>
              </a:rPr>
              <a:t>http://dx.doi.org/10.1787/888933345913</a:t>
            </a:r>
            <a:endParaRPr lang="ro-RO" sz="1050" dirty="0"/>
          </a:p>
        </p:txBody>
      </p:sp>
      <p:sp>
        <p:nvSpPr>
          <p:cNvPr id="2" name="TextBox 1">
            <a:extLst>
              <a:ext uri="{FF2B5EF4-FFF2-40B4-BE49-F238E27FC236}">
                <a16:creationId xmlns:a16="http://schemas.microsoft.com/office/drawing/2014/main" id="{C08C94A3-136C-7F47-A211-E2D2CE983356}"/>
              </a:ext>
            </a:extLst>
          </p:cNvPr>
          <p:cNvSpPr txBox="1"/>
          <p:nvPr/>
        </p:nvSpPr>
        <p:spPr>
          <a:xfrm>
            <a:off x="5237549" y="1606874"/>
            <a:ext cx="300082" cy="369332"/>
          </a:xfrm>
          <a:prstGeom prst="rect">
            <a:avLst/>
          </a:prstGeom>
          <a:noFill/>
        </p:spPr>
        <p:txBody>
          <a:bodyPr wrap="none" rtlCol="0">
            <a:spAutoFit/>
          </a:bodyPr>
          <a:lstStyle/>
          <a:p>
            <a:r>
              <a:rPr lang="en-GB" dirty="0">
                <a:solidFill>
                  <a:srgbClr val="FF0000"/>
                </a:solidFill>
              </a:rPr>
              <a:t>*</a:t>
            </a:r>
          </a:p>
        </p:txBody>
      </p:sp>
    </p:spTree>
    <p:extLst>
      <p:ext uri="{BB962C8B-B14F-4D97-AF65-F5344CB8AC3E}">
        <p14:creationId xmlns:p14="http://schemas.microsoft.com/office/powerpoint/2010/main" val="2657456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60525-2DD3-4B33-BB19-75BD4CBE74DD}"/>
              </a:ext>
            </a:extLst>
          </p:cNvPr>
          <p:cNvSpPr>
            <a:spLocks noGrp="1"/>
          </p:cNvSpPr>
          <p:nvPr>
            <p:ph type="title"/>
          </p:nvPr>
        </p:nvSpPr>
        <p:spPr>
          <a:xfrm>
            <a:off x="838201" y="566949"/>
            <a:ext cx="11353799" cy="666750"/>
          </a:xfrm>
        </p:spPr>
        <p:txBody>
          <a:bodyPr anchor="ctr"/>
          <a:lstStyle/>
          <a:p>
            <a:r>
              <a:rPr lang="en-US" dirty="0"/>
              <a:t>Product supply chains are complex &amp; weak</a:t>
            </a:r>
          </a:p>
        </p:txBody>
      </p:sp>
      <p:pic>
        <p:nvPicPr>
          <p:cNvPr id="1026" name="Picture 2" descr="Image result for supply chain of trust iot">
            <a:extLst>
              <a:ext uri="{FF2B5EF4-FFF2-40B4-BE49-F238E27FC236}">
                <a16:creationId xmlns:a16="http://schemas.microsoft.com/office/drawing/2014/main" id="{2F5509D9-5A13-4F2F-B01C-B4488071842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534" y="1685258"/>
            <a:ext cx="9891562" cy="424126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55AEB6B-11A8-48DB-9A48-4737012F0CCE}"/>
              </a:ext>
            </a:extLst>
          </p:cNvPr>
          <p:cNvSpPr txBox="1"/>
          <p:nvPr/>
        </p:nvSpPr>
        <p:spPr>
          <a:xfrm>
            <a:off x="9202667" y="5942861"/>
            <a:ext cx="1959429" cy="276999"/>
          </a:xfrm>
          <a:prstGeom prst="rect">
            <a:avLst/>
          </a:prstGeom>
          <a:noFill/>
        </p:spPr>
        <p:txBody>
          <a:bodyPr wrap="square" rtlCol="0">
            <a:spAutoFit/>
          </a:bodyPr>
          <a:lstStyle/>
          <a:p>
            <a:r>
              <a:rPr lang="en-US" sz="1200" dirty="0">
                <a:hlinkClick r:id="rId3"/>
              </a:rPr>
              <a:t>enterprise iot insights, 2017</a:t>
            </a:r>
            <a:endParaRPr lang="en-US" sz="1200" dirty="0"/>
          </a:p>
        </p:txBody>
      </p:sp>
      <p:sp>
        <p:nvSpPr>
          <p:cNvPr id="6" name="Speech Bubble: Rectangle 5">
            <a:extLst>
              <a:ext uri="{FF2B5EF4-FFF2-40B4-BE49-F238E27FC236}">
                <a16:creationId xmlns:a16="http://schemas.microsoft.com/office/drawing/2014/main" id="{796C6376-135F-4E5F-97E3-BA1A3CCC145E}"/>
              </a:ext>
            </a:extLst>
          </p:cNvPr>
          <p:cNvSpPr/>
          <p:nvPr/>
        </p:nvSpPr>
        <p:spPr>
          <a:xfrm>
            <a:off x="9675223" y="1259478"/>
            <a:ext cx="2333897" cy="1113609"/>
          </a:xfrm>
          <a:prstGeom prst="wedgeRectCallout">
            <a:avLst>
              <a:gd name="adj1" fmla="val -40693"/>
              <a:gd name="adj2" fmla="val 12208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All the news is about attacks here i.e.</a:t>
            </a:r>
          </a:p>
          <a:p>
            <a:pPr algn="ctr"/>
            <a:r>
              <a:rPr lang="en-US" dirty="0"/>
              <a:t>IoT devices in service</a:t>
            </a:r>
          </a:p>
        </p:txBody>
      </p:sp>
      <p:sp>
        <p:nvSpPr>
          <p:cNvPr id="8" name="Speech Bubble: Rectangle 7">
            <a:extLst>
              <a:ext uri="{FF2B5EF4-FFF2-40B4-BE49-F238E27FC236}">
                <a16:creationId xmlns:a16="http://schemas.microsoft.com/office/drawing/2014/main" id="{8774A772-C165-4044-A320-AD34BD097FD1}"/>
              </a:ext>
            </a:extLst>
          </p:cNvPr>
          <p:cNvSpPr/>
          <p:nvPr/>
        </p:nvSpPr>
        <p:spPr>
          <a:xfrm>
            <a:off x="3348446" y="2403566"/>
            <a:ext cx="2333897" cy="752202"/>
          </a:xfrm>
          <a:prstGeom prst="wedgeRectCallout">
            <a:avLst>
              <a:gd name="adj1" fmla="val -727"/>
              <a:gd name="adj2" fmla="val 173288"/>
            </a:avLst>
          </a:prstGeom>
          <a:solidFill>
            <a:srgbClr val="FFC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But attacks can also occur here …</a:t>
            </a:r>
          </a:p>
        </p:txBody>
      </p:sp>
      <p:sp>
        <p:nvSpPr>
          <p:cNvPr id="9" name="Speech Bubble: Rectangle 8">
            <a:extLst>
              <a:ext uri="{FF2B5EF4-FFF2-40B4-BE49-F238E27FC236}">
                <a16:creationId xmlns:a16="http://schemas.microsoft.com/office/drawing/2014/main" id="{4AD71433-FC54-4CE7-83C5-A1A52A147226}"/>
              </a:ext>
            </a:extLst>
          </p:cNvPr>
          <p:cNvSpPr/>
          <p:nvPr/>
        </p:nvSpPr>
        <p:spPr>
          <a:xfrm>
            <a:off x="7341326" y="4846320"/>
            <a:ext cx="2333897" cy="752202"/>
          </a:xfrm>
          <a:prstGeom prst="wedgeRectCallout">
            <a:avLst>
              <a:gd name="adj1" fmla="val -82444"/>
              <a:gd name="adj2" fmla="val -138771"/>
            </a:avLst>
          </a:prstGeom>
          <a:solidFill>
            <a:srgbClr val="FFC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and here</a:t>
            </a:r>
          </a:p>
        </p:txBody>
      </p:sp>
    </p:spTree>
    <p:extLst>
      <p:ext uri="{BB962C8B-B14F-4D97-AF65-F5344CB8AC3E}">
        <p14:creationId xmlns:p14="http://schemas.microsoft.com/office/powerpoint/2010/main" val="34561101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60525-2DD3-4B33-BB19-75BD4CBE74DD}"/>
              </a:ext>
            </a:extLst>
          </p:cNvPr>
          <p:cNvSpPr>
            <a:spLocks noGrp="1"/>
          </p:cNvSpPr>
          <p:nvPr>
            <p:ph type="title"/>
          </p:nvPr>
        </p:nvSpPr>
        <p:spPr>
          <a:xfrm>
            <a:off x="838201" y="441262"/>
            <a:ext cx="11353799" cy="666750"/>
          </a:xfrm>
        </p:spPr>
        <p:txBody>
          <a:bodyPr/>
          <a:lstStyle/>
          <a:p>
            <a:r>
              <a:rPr lang="en-US" dirty="0"/>
              <a:t>IoT Supply Chain are even more complex</a:t>
            </a:r>
          </a:p>
        </p:txBody>
      </p:sp>
      <p:sp>
        <p:nvSpPr>
          <p:cNvPr id="11" name="Text Placeholder 10">
            <a:extLst>
              <a:ext uri="{FF2B5EF4-FFF2-40B4-BE49-F238E27FC236}">
                <a16:creationId xmlns:a16="http://schemas.microsoft.com/office/drawing/2014/main" id="{CF87215C-D665-4253-B7FF-5FC1B9BB8260}"/>
              </a:ext>
            </a:extLst>
          </p:cNvPr>
          <p:cNvSpPr>
            <a:spLocks noGrp="1"/>
          </p:cNvSpPr>
          <p:nvPr>
            <p:ph type="body" sz="quarter" idx="13"/>
          </p:nvPr>
        </p:nvSpPr>
        <p:spPr>
          <a:xfrm>
            <a:off x="838201" y="1186813"/>
            <a:ext cx="11353799" cy="344488"/>
          </a:xfrm>
        </p:spPr>
        <p:txBody>
          <a:bodyPr/>
          <a:lstStyle/>
          <a:p>
            <a:r>
              <a:rPr lang="en-US" dirty="0"/>
              <a:t>Many players, multiple attack opportunities  </a:t>
            </a:r>
          </a:p>
        </p:txBody>
      </p:sp>
      <p:pic>
        <p:nvPicPr>
          <p:cNvPr id="1026" name="Picture 2" descr="Image result for supply chain of trust iot">
            <a:extLst>
              <a:ext uri="{FF2B5EF4-FFF2-40B4-BE49-F238E27FC236}">
                <a16:creationId xmlns:a16="http://schemas.microsoft.com/office/drawing/2014/main" id="{2F5509D9-5A13-4F2F-B01C-B4488071842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534" y="1685258"/>
            <a:ext cx="9891562" cy="4241264"/>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4C0A5D69-6D42-41F3-B7B2-2B9D1D288BE7}"/>
              </a:ext>
            </a:extLst>
          </p:cNvPr>
          <p:cNvSpPr/>
          <p:nvPr/>
        </p:nvSpPr>
        <p:spPr>
          <a:xfrm>
            <a:off x="2013924" y="3949311"/>
            <a:ext cx="998547" cy="1006962"/>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Software</a:t>
            </a:r>
          </a:p>
          <a:p>
            <a:pPr algn="ctr"/>
            <a:r>
              <a:rPr lang="en-US" sz="1200" dirty="0"/>
              <a:t>Application</a:t>
            </a:r>
          </a:p>
          <a:p>
            <a:pPr algn="ctr"/>
            <a:r>
              <a:rPr lang="en-US" sz="1200" dirty="0"/>
              <a:t>Developer</a:t>
            </a:r>
          </a:p>
        </p:txBody>
      </p:sp>
      <p:sp>
        <p:nvSpPr>
          <p:cNvPr id="5" name="Oval 4">
            <a:extLst>
              <a:ext uri="{FF2B5EF4-FFF2-40B4-BE49-F238E27FC236}">
                <a16:creationId xmlns:a16="http://schemas.microsoft.com/office/drawing/2014/main" id="{AD074271-9F49-4553-9907-8EABE2646838}"/>
              </a:ext>
            </a:extLst>
          </p:cNvPr>
          <p:cNvSpPr/>
          <p:nvPr/>
        </p:nvSpPr>
        <p:spPr>
          <a:xfrm>
            <a:off x="4096724" y="3828661"/>
            <a:ext cx="998547" cy="1006962"/>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200" dirty="0"/>
              <a:t>IoT</a:t>
            </a:r>
          </a:p>
          <a:p>
            <a:pPr algn="ctr"/>
            <a:r>
              <a:rPr lang="en-US" sz="1200" dirty="0"/>
              <a:t>Device</a:t>
            </a:r>
          </a:p>
          <a:p>
            <a:pPr algn="ctr"/>
            <a:r>
              <a:rPr lang="en-US" sz="1200" dirty="0"/>
              <a:t>OEM</a:t>
            </a:r>
          </a:p>
        </p:txBody>
      </p:sp>
      <p:sp>
        <p:nvSpPr>
          <p:cNvPr id="7" name="Oval 6">
            <a:extLst>
              <a:ext uri="{FF2B5EF4-FFF2-40B4-BE49-F238E27FC236}">
                <a16:creationId xmlns:a16="http://schemas.microsoft.com/office/drawing/2014/main" id="{7BFCF44A-1976-4D35-9F6B-0115E26876AB}"/>
              </a:ext>
            </a:extLst>
          </p:cNvPr>
          <p:cNvSpPr/>
          <p:nvPr/>
        </p:nvSpPr>
        <p:spPr>
          <a:xfrm>
            <a:off x="8698732" y="2171311"/>
            <a:ext cx="998547" cy="1006962"/>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End User</a:t>
            </a:r>
          </a:p>
        </p:txBody>
      </p:sp>
      <p:sp>
        <p:nvSpPr>
          <p:cNvPr id="8" name="Oval 7">
            <a:extLst>
              <a:ext uri="{FF2B5EF4-FFF2-40B4-BE49-F238E27FC236}">
                <a16:creationId xmlns:a16="http://schemas.microsoft.com/office/drawing/2014/main" id="{2AC06E51-636D-441E-B1AF-1400F972F91A}"/>
              </a:ext>
            </a:extLst>
          </p:cNvPr>
          <p:cNvSpPr/>
          <p:nvPr/>
        </p:nvSpPr>
        <p:spPr>
          <a:xfrm>
            <a:off x="7295382" y="2897899"/>
            <a:ext cx="998547" cy="1006962"/>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200" dirty="0"/>
              <a:t>Contract  </a:t>
            </a:r>
          </a:p>
          <a:p>
            <a:pPr algn="ctr"/>
            <a:r>
              <a:rPr lang="en-US" sz="1200" dirty="0"/>
              <a:t>Manufacturer</a:t>
            </a:r>
          </a:p>
        </p:txBody>
      </p:sp>
      <p:sp>
        <p:nvSpPr>
          <p:cNvPr id="9" name="Oval 8">
            <a:extLst>
              <a:ext uri="{FF2B5EF4-FFF2-40B4-BE49-F238E27FC236}">
                <a16:creationId xmlns:a16="http://schemas.microsoft.com/office/drawing/2014/main" id="{541C6A38-AAD1-4985-BE1C-C4107E0AD407}"/>
              </a:ext>
            </a:extLst>
          </p:cNvPr>
          <p:cNvSpPr/>
          <p:nvPr/>
        </p:nvSpPr>
        <p:spPr>
          <a:xfrm>
            <a:off x="1591848" y="2579730"/>
            <a:ext cx="998547" cy="1006962"/>
          </a:xfrm>
          <a:prstGeom prst="ellipse">
            <a:avLst/>
          </a:prstGeom>
          <a:solidFill>
            <a:schemeClr val="tx2">
              <a:lumMod val="60000"/>
              <a:lumOff val="40000"/>
            </a:schemeClr>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200" dirty="0"/>
              <a:t>Silicon</a:t>
            </a:r>
          </a:p>
          <a:p>
            <a:pPr algn="ctr"/>
            <a:r>
              <a:rPr lang="en-US" sz="1200" dirty="0"/>
              <a:t>Platform</a:t>
            </a:r>
          </a:p>
          <a:p>
            <a:pPr algn="ctr"/>
            <a:r>
              <a:rPr lang="en-US" sz="1200" dirty="0"/>
              <a:t>Vendor</a:t>
            </a:r>
          </a:p>
        </p:txBody>
      </p:sp>
      <p:cxnSp>
        <p:nvCxnSpPr>
          <p:cNvPr id="10" name="Connector: Curved 9">
            <a:extLst>
              <a:ext uri="{FF2B5EF4-FFF2-40B4-BE49-F238E27FC236}">
                <a16:creationId xmlns:a16="http://schemas.microsoft.com/office/drawing/2014/main" id="{08EE59BC-6322-4C12-A0D8-309E836A75EE}"/>
              </a:ext>
            </a:extLst>
          </p:cNvPr>
          <p:cNvCxnSpPr>
            <a:cxnSpLocks/>
            <a:stCxn id="9" idx="6"/>
            <a:endCxn id="15" idx="2"/>
          </p:cNvCxnSpPr>
          <p:nvPr/>
        </p:nvCxnSpPr>
        <p:spPr>
          <a:xfrm>
            <a:off x="2590395" y="3083211"/>
            <a:ext cx="1506329" cy="12700"/>
          </a:xfrm>
          <a:prstGeom prst="curvedConnector3">
            <a:avLst>
              <a:gd name="adj1" fmla="val 50000"/>
            </a:avLst>
          </a:prstGeom>
          <a:ln w="22225">
            <a:solidFill>
              <a:schemeClr val="bg1"/>
            </a:solidFill>
          </a:ln>
          <a:effectLst>
            <a:outerShdw blurRad="25400" dist="635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10C8671D-132D-49A7-9D5D-7F3F44D38C16}"/>
              </a:ext>
            </a:extLst>
          </p:cNvPr>
          <p:cNvSpPr/>
          <p:nvPr/>
        </p:nvSpPr>
        <p:spPr>
          <a:xfrm>
            <a:off x="4096724" y="2579730"/>
            <a:ext cx="998547" cy="1006962"/>
          </a:xfrm>
          <a:prstGeom prst="ellipse">
            <a:avLst/>
          </a:prstGeom>
          <a:solidFill>
            <a:schemeClr val="tx2">
              <a:lumMod val="60000"/>
              <a:lumOff val="40000"/>
            </a:schemeClr>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200" dirty="0"/>
              <a:t>Provisioning</a:t>
            </a:r>
          </a:p>
          <a:p>
            <a:pPr algn="ctr"/>
            <a:r>
              <a:rPr lang="en-US" sz="1200" b="1" dirty="0"/>
              <a:t>Centre</a:t>
            </a:r>
          </a:p>
        </p:txBody>
      </p:sp>
      <p:cxnSp>
        <p:nvCxnSpPr>
          <p:cNvPr id="18" name="Connector: Curved 17">
            <a:extLst>
              <a:ext uri="{FF2B5EF4-FFF2-40B4-BE49-F238E27FC236}">
                <a16:creationId xmlns:a16="http://schemas.microsoft.com/office/drawing/2014/main" id="{636C03F2-8E8C-4414-BD12-CC21CA7B51ED}"/>
              </a:ext>
            </a:extLst>
          </p:cNvPr>
          <p:cNvCxnSpPr>
            <a:cxnSpLocks/>
            <a:stCxn id="15" idx="6"/>
            <a:endCxn id="6" idx="1"/>
          </p:cNvCxnSpPr>
          <p:nvPr/>
        </p:nvCxnSpPr>
        <p:spPr>
          <a:xfrm>
            <a:off x="5095271" y="3083211"/>
            <a:ext cx="879495" cy="562716"/>
          </a:xfrm>
          <a:prstGeom prst="curvedConnector2">
            <a:avLst/>
          </a:prstGeom>
          <a:ln w="22225">
            <a:solidFill>
              <a:schemeClr val="bg1"/>
            </a:solidFill>
          </a:ln>
          <a:effectLst>
            <a:outerShdw blurRad="25400" dist="635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B32AE71D-34F8-4242-A2DA-524A1DAC7916}"/>
              </a:ext>
            </a:extLst>
          </p:cNvPr>
          <p:cNvSpPr/>
          <p:nvPr/>
        </p:nvSpPr>
        <p:spPr>
          <a:xfrm>
            <a:off x="5828532" y="3498461"/>
            <a:ext cx="998547" cy="1006962"/>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200" dirty="0"/>
              <a:t>Programming</a:t>
            </a:r>
          </a:p>
          <a:p>
            <a:pPr algn="ctr"/>
            <a:r>
              <a:rPr lang="en-US" sz="1200" dirty="0"/>
              <a:t>Centre</a:t>
            </a:r>
          </a:p>
        </p:txBody>
      </p:sp>
      <p:pic>
        <p:nvPicPr>
          <p:cNvPr id="13" name="Graphic 12">
            <a:extLst>
              <a:ext uri="{FF2B5EF4-FFF2-40B4-BE49-F238E27FC236}">
                <a16:creationId xmlns:a16="http://schemas.microsoft.com/office/drawing/2014/main" id="{EEF4BA98-A2A1-40D0-B492-5A1B09E517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95997" y="1714500"/>
            <a:ext cx="1219200" cy="1219200"/>
          </a:xfrm>
          <a:prstGeom prst="rect">
            <a:avLst/>
          </a:prstGeom>
        </p:spPr>
      </p:pic>
      <p:pic>
        <p:nvPicPr>
          <p:cNvPr id="23" name="Graphic 22">
            <a:extLst>
              <a:ext uri="{FF2B5EF4-FFF2-40B4-BE49-F238E27FC236}">
                <a16:creationId xmlns:a16="http://schemas.microsoft.com/office/drawing/2014/main" id="{D2FBDB7B-BF49-48F6-AD3B-144B30CFF8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39933" y="3916367"/>
            <a:ext cx="1219200" cy="1219200"/>
          </a:xfrm>
          <a:prstGeom prst="rect">
            <a:avLst/>
          </a:prstGeom>
        </p:spPr>
      </p:pic>
      <p:pic>
        <p:nvPicPr>
          <p:cNvPr id="24" name="Graphic 23">
            <a:extLst>
              <a:ext uri="{FF2B5EF4-FFF2-40B4-BE49-F238E27FC236}">
                <a16:creationId xmlns:a16="http://schemas.microsoft.com/office/drawing/2014/main" id="{D1FBD729-CACE-433E-BA9C-8554C787C8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59550" y="3339711"/>
            <a:ext cx="1219200" cy="1219200"/>
          </a:xfrm>
          <a:prstGeom prst="rect">
            <a:avLst/>
          </a:prstGeom>
        </p:spPr>
      </p:pic>
      <p:pic>
        <p:nvPicPr>
          <p:cNvPr id="25" name="Graphic 24">
            <a:extLst>
              <a:ext uri="{FF2B5EF4-FFF2-40B4-BE49-F238E27FC236}">
                <a16:creationId xmlns:a16="http://schemas.microsoft.com/office/drawing/2014/main" id="{5949453A-5B17-4E73-A1D9-32826725F2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25474" y="2568673"/>
            <a:ext cx="1219200" cy="1219200"/>
          </a:xfrm>
          <a:prstGeom prst="rect">
            <a:avLst/>
          </a:prstGeom>
        </p:spPr>
      </p:pic>
    </p:spTree>
    <p:extLst>
      <p:ext uri="{BB962C8B-B14F-4D97-AF65-F5344CB8AC3E}">
        <p14:creationId xmlns:p14="http://schemas.microsoft.com/office/powerpoint/2010/main" val="409897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RM PPT template 2017_Confidential">
  <a:themeElements>
    <a:clrScheme name="arm TechCon 5">
      <a:dk1>
        <a:srgbClr val="000000"/>
      </a:dk1>
      <a:lt1>
        <a:srgbClr val="FFFFFF"/>
      </a:lt1>
      <a:dk2>
        <a:srgbClr val="333E48"/>
      </a:dk2>
      <a:lt2>
        <a:srgbClr val="E5ECEB"/>
      </a:lt2>
      <a:accent1>
        <a:srgbClr val="00C1DE"/>
      </a:accent1>
      <a:accent2>
        <a:srgbClr val="002B49"/>
      </a:accent2>
      <a:accent3>
        <a:srgbClr val="FFBF00"/>
      </a:accent3>
      <a:accent4>
        <a:srgbClr val="95D600"/>
      </a:accent4>
      <a:accent5>
        <a:srgbClr val="FF6B00"/>
      </a:accent5>
      <a:accent6>
        <a:srgbClr val="7D868C"/>
      </a:accent6>
      <a:hlink>
        <a:srgbClr val="0091BD"/>
      </a:hlink>
      <a:folHlink>
        <a:srgbClr val="002B49"/>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0" indent="0" algn="l" defTabSz="914400" rtl="0" eaLnBrk="1" latinLnBrk="0" hangingPunct="1">
          <a:lnSpc>
            <a:spcPct val="90000"/>
          </a:lnSpc>
          <a:spcBef>
            <a:spcPts val="0"/>
          </a:spcBef>
          <a:spcAft>
            <a:spcPts val="600"/>
          </a:spcAft>
          <a:buFont typeface="Arial" panose="020B0604020202020204" pitchFamily="34" charset="0"/>
          <a:buNone/>
          <a:defRPr sz="2100" kern="1200" dirty="0" err="1" smtClean="0">
            <a:solidFill>
              <a:schemeClr val="tx2"/>
            </a:solidFill>
            <a:latin typeface="+mn-lt"/>
            <a:ea typeface="+mn-ea"/>
            <a:cs typeface="+mn-cs"/>
          </a:defRPr>
        </a:defPPr>
      </a:lstStyle>
    </a:txDef>
  </a:objectDefaults>
  <a:extraClrSchemeLst/>
  <a:extLst>
    <a:ext uri="{05A4C25C-085E-4340-85A3-A5531E510DB2}">
      <thm15:themeFamily xmlns:thm15="http://schemas.microsoft.com/office/thememl/2012/main" name="ARM_TechTalk_Template_05_JS.potx" id="{32A26189-6880-4DE1-B48F-3603E019D0A3}" vid="{BF25A8DB-AEC8-4551-ACCA-9EAAD6B7095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E85FA41CBAD5B489AA2A5FDFE2D559E" ma:contentTypeVersion="8" ma:contentTypeDescription="Create a new document." ma:contentTypeScope="" ma:versionID="f35c5742efefa955906de816e9f92327">
  <xsd:schema xmlns:xsd="http://www.w3.org/2001/XMLSchema" xmlns:xs="http://www.w3.org/2001/XMLSchema" xmlns:p="http://schemas.microsoft.com/office/2006/metadata/properties" xmlns:ns3="dfadb78f-89c4-4bd4-9c19-85b877d928f4" targetNamespace="http://schemas.microsoft.com/office/2006/metadata/properties" ma:root="true" ma:fieldsID="afead65535fc6a5c2107f977e7517a9f" ns3:_="">
    <xsd:import namespace="dfadb78f-89c4-4bd4-9c19-85b877d928f4"/>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adb78f-89c4-4bd4-9c19-85b877d928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9DE1182-DD96-4A6E-A4B9-C6600260BD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adb78f-89c4-4bd4-9c19-85b877d928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8346D02-11A1-4C3E-92F8-91B81D06543A}">
  <ds:schemaRefs>
    <ds:schemaRef ds:uri="http://schemas.microsoft.com/sharepoint/v3/contenttype/forms"/>
  </ds:schemaRefs>
</ds:datastoreItem>
</file>

<file path=customXml/itemProps3.xml><?xml version="1.0" encoding="utf-8"?>
<ds:datastoreItem xmlns:ds="http://schemas.openxmlformats.org/officeDocument/2006/customXml" ds:itemID="{C85C9F8A-F446-4ACC-97C3-FF50B4FB415E}">
  <ds:schemaRefs>
    <ds:schemaRef ds:uri="http://purl.org/dc/elements/1.1/"/>
    <ds:schemaRef ds:uri="dfadb78f-89c4-4bd4-9c19-85b877d928f4"/>
    <ds:schemaRef ds:uri="http://www.w3.org/XML/1998/namespace"/>
    <ds:schemaRef ds:uri="http://schemas.microsoft.com/office/infopath/2007/PartnerControls"/>
    <ds:schemaRef ds:uri="http://purl.org/dc/terms/"/>
    <ds:schemaRef ds:uri="http://schemas.microsoft.com/office/2006/metadata/properties"/>
    <ds:schemaRef ds:uri="http://schemas.microsoft.com/office/2006/documentManagement/type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ARM_TechTalk_Template_05_JS</Template>
  <TotalTime>43019</TotalTime>
  <Words>2322</Words>
  <Application>Microsoft Macintosh PowerPoint</Application>
  <PresentationFormat>Widescreen</PresentationFormat>
  <Paragraphs>439</Paragraphs>
  <Slides>34</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Calibri</vt:lpstr>
      <vt:lpstr>Courier New</vt:lpstr>
      <vt:lpstr>Gill Sans MT</vt:lpstr>
      <vt:lpstr>Verdana</vt:lpstr>
      <vt:lpstr>Wingdings</vt:lpstr>
      <vt:lpstr>ARM PPT template 2017_Confidential</vt:lpstr>
      <vt:lpstr>How we can build secure IoT devices to meet the new legislative challenges   January 2020</vt:lpstr>
      <vt:lpstr>Driving Security Best Practices </vt:lpstr>
      <vt:lpstr>The State of IoT -  Enabling Market Growth</vt:lpstr>
      <vt:lpstr>International cyber threats continue to rise</vt:lpstr>
      <vt:lpstr>… as they are becoming simpler</vt:lpstr>
      <vt:lpstr>…and cheaper</vt:lpstr>
      <vt:lpstr>The need for security has never been higher</vt:lpstr>
      <vt:lpstr>Product supply chains are complex &amp; weak</vt:lpstr>
      <vt:lpstr>IoT Supply Chain are even more complex</vt:lpstr>
      <vt:lpstr>PowerPoint Presentation</vt:lpstr>
      <vt:lpstr>Legislative Evolution</vt:lpstr>
      <vt:lpstr>California Senate Bill 327</vt:lpstr>
      <vt:lpstr>IoT Code of Practice – Consumer Devices</vt:lpstr>
      <vt:lpstr>Industrial IoT is reacting to evolving standards – IEC 62443</vt:lpstr>
      <vt:lpstr>How we can build secure IoT devices to meet the new legislative challenges   January 2020</vt:lpstr>
      <vt:lpstr>PowerPoint Presentation</vt:lpstr>
      <vt:lpstr>Leveraging PSA for Secure Devices</vt:lpstr>
      <vt:lpstr>Simplified PSA-compatible device architecture</vt:lpstr>
      <vt:lpstr>Why SoC-based Security?</vt:lpstr>
      <vt:lpstr>Chip based security solutions are evolving</vt:lpstr>
      <vt:lpstr>Legacy software development flows also need to evolve</vt:lpstr>
      <vt:lpstr>Security Centric Development Flow</vt:lpstr>
      <vt:lpstr>Organizational Based Security Contexts</vt:lpstr>
      <vt:lpstr>A Workflow for Safeguarding the IoT Supply Chain</vt:lpstr>
      <vt:lpstr>1. Specify and Design Security Context</vt:lpstr>
      <vt:lpstr>2. Develop and Test</vt:lpstr>
      <vt:lpstr>3. Deploy and Manufacture</vt:lpstr>
      <vt:lpstr>PowerPoint Presentation</vt:lpstr>
      <vt:lpstr>Device Identity Proof</vt:lpstr>
      <vt:lpstr>Device Integrity Proof</vt:lpstr>
      <vt:lpstr>TLS Client/Cloud Authentication</vt:lpstr>
      <vt:lpstr>Device Management</vt:lpstr>
      <vt:lpstr>Industry Alignment For A Secure Future</vt:lpstr>
      <vt:lpstr>Securing the IoT supply chain with Integrated SoC Security</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Gina Jacobs</dc:creator>
  <cp:keywords/>
  <dc:description/>
  <cp:lastModifiedBy>Haydn Povey</cp:lastModifiedBy>
  <cp:revision>848</cp:revision>
  <dcterms:created xsi:type="dcterms:W3CDTF">2017-06-22T18:49:00Z</dcterms:created>
  <dcterms:modified xsi:type="dcterms:W3CDTF">2020-01-20T21:05:20Z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0x010100EE85FA41CBAD5B489AA2A5FDFE2D559E</vt:lpwstr>
  </property>
</Properties>
</file>