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4" r:id="rId5"/>
    <p:sldId id="259" r:id="rId6"/>
    <p:sldId id="260" r:id="rId7"/>
    <p:sldId id="261" r:id="rId8"/>
    <p:sldId id="266"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0" d="100"/>
          <a:sy n="60" d="100"/>
        </p:scale>
        <p:origin x="8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6/18/2019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6/18/2019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6/18/2019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6/18/2019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llege.police.uk/What-we-do/Development/Promotion/the-leadership-review/Pages/The-Leadership-Review.asp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9D38-BE4A-49EF-8F7B-E51E8FB67564}"/>
              </a:ext>
            </a:extLst>
          </p:cNvPr>
          <p:cNvSpPr>
            <a:spLocks noGrp="1"/>
          </p:cNvSpPr>
          <p:nvPr>
            <p:ph type="ctrTitle"/>
          </p:nvPr>
        </p:nvSpPr>
        <p:spPr/>
        <p:txBody>
          <a:bodyPr>
            <a:normAutofit fontScale="90000"/>
          </a:bodyPr>
          <a:lstStyle/>
          <a:p>
            <a:r>
              <a:rPr lang="en-US" dirty="0"/>
              <a:t>Police </a:t>
            </a:r>
            <a:r>
              <a:rPr lang="en-US" dirty="0" err="1"/>
              <a:t>Professionalisation</a:t>
            </a:r>
            <a:r>
              <a:rPr lang="en-US" dirty="0"/>
              <a:t>: Some Cultural, Structural and Pedagogic Issues</a:t>
            </a:r>
            <a:endParaRPr lang="en-GB" dirty="0"/>
          </a:p>
        </p:txBody>
      </p:sp>
      <p:sp>
        <p:nvSpPr>
          <p:cNvPr id="3" name="Subtitle 2">
            <a:extLst>
              <a:ext uri="{FF2B5EF4-FFF2-40B4-BE49-F238E27FC236}">
                <a16:creationId xmlns:a16="http://schemas.microsoft.com/office/drawing/2014/main" id="{4941F983-251A-48D4-9925-E5714F86B9C6}"/>
              </a:ext>
            </a:extLst>
          </p:cNvPr>
          <p:cNvSpPr>
            <a:spLocks noGrp="1"/>
          </p:cNvSpPr>
          <p:nvPr>
            <p:ph type="subTitle" idx="1"/>
          </p:nvPr>
        </p:nvSpPr>
        <p:spPr/>
        <p:txBody>
          <a:bodyPr/>
          <a:lstStyle/>
          <a:p>
            <a:r>
              <a:rPr lang="en-US" dirty="0"/>
              <a:t>Dr Katja </a:t>
            </a:r>
            <a:r>
              <a:rPr lang="en-US" dirty="0" err="1"/>
              <a:t>Hallenberg</a:t>
            </a:r>
            <a:r>
              <a:rPr lang="en-US" dirty="0"/>
              <a:t>, Canterbury Christ Church University</a:t>
            </a:r>
          </a:p>
          <a:p>
            <a:r>
              <a:rPr lang="en-US" dirty="0"/>
              <a:t>Dr Tom Cockcroft, Leeds Beckett University</a:t>
            </a:r>
            <a:endParaRPr lang="en-GB" dirty="0"/>
          </a:p>
        </p:txBody>
      </p:sp>
    </p:spTree>
    <p:extLst>
      <p:ext uri="{BB962C8B-B14F-4D97-AF65-F5344CB8AC3E}">
        <p14:creationId xmlns:p14="http://schemas.microsoft.com/office/powerpoint/2010/main" val="142224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A87D3-A7D7-4AFD-AE89-0930DB68A518}"/>
              </a:ext>
            </a:extLst>
          </p:cNvPr>
          <p:cNvSpPr>
            <a:spLocks noGrp="1"/>
          </p:cNvSpPr>
          <p:nvPr>
            <p:ph type="title"/>
          </p:nvPr>
        </p:nvSpPr>
        <p:spPr>
          <a:xfrm>
            <a:off x="2231136" y="964692"/>
            <a:ext cx="7729728" cy="1188720"/>
          </a:xfrm>
        </p:spPr>
        <p:txBody>
          <a:bodyPr/>
          <a:lstStyle/>
          <a:p>
            <a:r>
              <a:rPr lang="en-US" dirty="0"/>
              <a:t>Contents</a:t>
            </a:r>
            <a:endParaRPr lang="en-GB" dirty="0"/>
          </a:p>
        </p:txBody>
      </p:sp>
      <p:sp>
        <p:nvSpPr>
          <p:cNvPr id="3" name="Content Placeholder 2">
            <a:extLst>
              <a:ext uri="{FF2B5EF4-FFF2-40B4-BE49-F238E27FC236}">
                <a16:creationId xmlns:a16="http://schemas.microsoft.com/office/drawing/2014/main" id="{5937D69D-2CCD-40A5-BF5E-028EE0AEBDF9}"/>
              </a:ext>
            </a:extLst>
          </p:cNvPr>
          <p:cNvSpPr>
            <a:spLocks noGrp="1"/>
          </p:cNvSpPr>
          <p:nvPr>
            <p:ph idx="1"/>
          </p:nvPr>
        </p:nvSpPr>
        <p:spPr/>
        <p:txBody>
          <a:bodyPr/>
          <a:lstStyle/>
          <a:p>
            <a:r>
              <a:rPr lang="en-US" dirty="0"/>
              <a:t>Background</a:t>
            </a:r>
          </a:p>
          <a:p>
            <a:r>
              <a:rPr lang="en-US" dirty="0"/>
              <a:t>Foreground: ‘What’s so new about the New World Order?’</a:t>
            </a:r>
          </a:p>
          <a:p>
            <a:r>
              <a:rPr lang="en-US" dirty="0"/>
              <a:t>Structural Challenges</a:t>
            </a:r>
          </a:p>
          <a:p>
            <a:r>
              <a:rPr lang="en-US" dirty="0"/>
              <a:t>Cultural Challenges</a:t>
            </a:r>
          </a:p>
          <a:p>
            <a:r>
              <a:rPr lang="en-US" dirty="0"/>
              <a:t>Pedagogic Challenges</a:t>
            </a:r>
          </a:p>
          <a:p>
            <a:r>
              <a:rPr lang="en-US" dirty="0"/>
              <a:t>Conclusion: key issues</a:t>
            </a:r>
            <a:endParaRPr lang="en-GB" dirty="0"/>
          </a:p>
        </p:txBody>
      </p:sp>
      <p:sp>
        <p:nvSpPr>
          <p:cNvPr id="4" name="Rectangle 3">
            <a:extLst>
              <a:ext uri="{FF2B5EF4-FFF2-40B4-BE49-F238E27FC236}">
                <a16:creationId xmlns:a16="http://schemas.microsoft.com/office/drawing/2014/main" id="{759A7E9D-B11C-44AA-AAE3-14040E66908B}"/>
              </a:ext>
            </a:extLst>
          </p:cNvPr>
          <p:cNvSpPr/>
          <p:nvPr/>
        </p:nvSpPr>
        <p:spPr>
          <a:xfrm>
            <a:off x="6247107" y="4737015"/>
            <a:ext cx="4581427" cy="923330"/>
          </a:xfrm>
          <a:prstGeom prst="rect">
            <a:avLst/>
          </a:prstGeom>
          <a:solidFill>
            <a:schemeClr val="bg1"/>
          </a:solidFill>
          <a:ln w="19050">
            <a:solidFill>
              <a:schemeClr val="tx1"/>
            </a:solidFill>
          </a:ln>
        </p:spPr>
        <p:txBody>
          <a:bodyPr wrap="square">
            <a:spAutoFit/>
          </a:bodyPr>
          <a:lstStyle/>
          <a:p>
            <a:r>
              <a:rPr lang="en-GB" i="1" dirty="0"/>
              <a:t>“to speak about the process of professionalization requires one to define the direction of the process”</a:t>
            </a:r>
            <a:r>
              <a:rPr lang="en-GB" dirty="0"/>
              <a:t> (</a:t>
            </a:r>
            <a:r>
              <a:rPr lang="en-GB" dirty="0" err="1"/>
              <a:t>Freidson</a:t>
            </a:r>
            <a:r>
              <a:rPr lang="en-GB" dirty="0"/>
              <a:t>, 1983: 21)</a:t>
            </a:r>
          </a:p>
        </p:txBody>
      </p:sp>
    </p:spTree>
    <p:extLst>
      <p:ext uri="{BB962C8B-B14F-4D97-AF65-F5344CB8AC3E}">
        <p14:creationId xmlns:p14="http://schemas.microsoft.com/office/powerpoint/2010/main" val="334336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42B1882-2685-4BA2-8CB7-6DC4099299DB}"/>
              </a:ext>
            </a:extLst>
          </p:cNvPr>
          <p:cNvSpPr>
            <a:spLocks noGrp="1"/>
          </p:cNvSpPr>
          <p:nvPr>
            <p:ph type="body" idx="1"/>
          </p:nvPr>
        </p:nvSpPr>
        <p:spPr/>
        <p:txBody>
          <a:bodyPr/>
          <a:lstStyle/>
          <a:p>
            <a:r>
              <a:rPr lang="en-US" dirty="0"/>
              <a:t>Sociology of professions (from Durkheim to Johnson)</a:t>
            </a:r>
          </a:p>
        </p:txBody>
      </p:sp>
      <p:sp>
        <p:nvSpPr>
          <p:cNvPr id="3" name="Content Placeholder 2">
            <a:extLst>
              <a:ext uri="{FF2B5EF4-FFF2-40B4-BE49-F238E27FC236}">
                <a16:creationId xmlns:a16="http://schemas.microsoft.com/office/drawing/2014/main" id="{5FB9EC1B-74D9-438E-B976-F9C45DB392CA}"/>
              </a:ext>
            </a:extLst>
          </p:cNvPr>
          <p:cNvSpPr>
            <a:spLocks noGrp="1"/>
          </p:cNvSpPr>
          <p:nvPr>
            <p:ph sz="half" idx="2"/>
          </p:nvPr>
        </p:nvSpPr>
        <p:spPr>
          <a:xfrm>
            <a:off x="1583436" y="3143249"/>
            <a:ext cx="4270248" cy="3339193"/>
          </a:xfrm>
        </p:spPr>
        <p:txBody>
          <a:bodyPr>
            <a:normAutofit fontScale="85000" lnSpcReduction="20000"/>
          </a:bodyPr>
          <a:lstStyle/>
          <a:p>
            <a:r>
              <a:rPr lang="en-US" dirty="0"/>
              <a:t>Structural functional approach</a:t>
            </a:r>
          </a:p>
          <a:p>
            <a:r>
              <a:rPr lang="en-US" dirty="0"/>
              <a:t>Socio-economic approach </a:t>
            </a:r>
            <a:endParaRPr lang="en-GB" dirty="0"/>
          </a:p>
          <a:p>
            <a:r>
              <a:rPr lang="en-GB" dirty="0"/>
              <a:t>Traits approach</a:t>
            </a:r>
          </a:p>
          <a:p>
            <a:pPr lvl="1"/>
            <a:r>
              <a:rPr lang="en-GB" dirty="0"/>
              <a:t>Expert services: market monopoly and service orientation</a:t>
            </a:r>
          </a:p>
          <a:p>
            <a:pPr lvl="1"/>
            <a:r>
              <a:rPr lang="en-GB" dirty="0"/>
              <a:t>Legitimation and regulation of power: accountability, responsibility and ethics</a:t>
            </a:r>
          </a:p>
          <a:p>
            <a:pPr lvl="1"/>
            <a:r>
              <a:rPr lang="en-GB" dirty="0"/>
              <a:t>Professional-client relationship: structured situations, entrenched positions of power and dependence, maintenance of social order</a:t>
            </a:r>
          </a:p>
          <a:p>
            <a:pPr lvl="1"/>
            <a:r>
              <a:rPr lang="en-GB" dirty="0"/>
              <a:t>Governance and socio-cultural authority</a:t>
            </a:r>
          </a:p>
          <a:p>
            <a:pPr lvl="1"/>
            <a:r>
              <a:rPr lang="en-GB" dirty="0"/>
              <a:t>Other qualities: competence, interprofessional relationships, specialisation, life-long career</a:t>
            </a:r>
          </a:p>
        </p:txBody>
      </p:sp>
      <p:sp>
        <p:nvSpPr>
          <p:cNvPr id="4" name="Content Placeholder 3">
            <a:extLst>
              <a:ext uri="{FF2B5EF4-FFF2-40B4-BE49-F238E27FC236}">
                <a16:creationId xmlns:a16="http://schemas.microsoft.com/office/drawing/2014/main" id="{7902F77D-4A71-4F4B-9A2F-062E24357A48}"/>
              </a:ext>
            </a:extLst>
          </p:cNvPr>
          <p:cNvSpPr>
            <a:spLocks noGrp="1"/>
          </p:cNvSpPr>
          <p:nvPr>
            <p:ph sz="quarter" idx="4"/>
          </p:nvPr>
        </p:nvSpPr>
        <p:spPr>
          <a:xfrm>
            <a:off x="6338316" y="3143250"/>
            <a:ext cx="4253484" cy="3339192"/>
          </a:xfrm>
        </p:spPr>
        <p:txBody>
          <a:bodyPr>
            <a:normAutofit fontScale="85000" lnSpcReduction="20000"/>
          </a:bodyPr>
          <a:lstStyle/>
          <a:p>
            <a:r>
              <a:rPr lang="en-US" dirty="0"/>
              <a:t>Reducing ‘unprofessional’ </a:t>
            </a:r>
            <a:r>
              <a:rPr lang="en-US" dirty="0" err="1"/>
              <a:t>behaviour</a:t>
            </a:r>
            <a:r>
              <a:rPr lang="en-US" dirty="0"/>
              <a:t> (Punch, 2003)</a:t>
            </a:r>
          </a:p>
          <a:p>
            <a:r>
              <a:rPr lang="en-US" dirty="0"/>
              <a:t>Increasing quality of service (Savage, 2007)</a:t>
            </a:r>
          </a:p>
          <a:p>
            <a:r>
              <a:rPr lang="en-US" dirty="0"/>
              <a:t>Laying claim to professional characteristics (</a:t>
            </a:r>
            <a:r>
              <a:rPr lang="en-US" dirty="0" err="1"/>
              <a:t>Neyroud</a:t>
            </a:r>
            <a:r>
              <a:rPr lang="en-US" dirty="0"/>
              <a:t>, 2011)</a:t>
            </a:r>
          </a:p>
          <a:p>
            <a:r>
              <a:rPr lang="en-US" dirty="0"/>
              <a:t>Achieving alternative institutional regulation (Fleming &amp; Lafferty, 2000)</a:t>
            </a:r>
          </a:p>
          <a:p>
            <a:pPr marL="0" indent="0">
              <a:buNone/>
            </a:pPr>
            <a:r>
              <a:rPr lang="en-US" dirty="0"/>
              <a:t>+</a:t>
            </a:r>
          </a:p>
          <a:p>
            <a:r>
              <a:rPr lang="en-US" dirty="0"/>
              <a:t>The symbolic benefits of </a:t>
            </a:r>
            <a:r>
              <a:rPr lang="en-GB" dirty="0"/>
              <a:t>redefinition, </a:t>
            </a:r>
            <a:r>
              <a:rPr lang="en-GB" dirty="0" err="1"/>
              <a:t>relegitimisation</a:t>
            </a:r>
            <a:r>
              <a:rPr lang="en-GB" dirty="0"/>
              <a:t> and the ability to shape discourse (Abbott, 1988; Bourdieu, 1987; Hallenberg, 2012; Hallenberg  Cockcroft, 2017)</a:t>
            </a:r>
            <a:endParaRPr lang="en-US" dirty="0"/>
          </a:p>
          <a:p>
            <a:endParaRPr lang="en-GB" dirty="0"/>
          </a:p>
        </p:txBody>
      </p:sp>
      <p:sp>
        <p:nvSpPr>
          <p:cNvPr id="6" name="Text Placeholder 5">
            <a:extLst>
              <a:ext uri="{FF2B5EF4-FFF2-40B4-BE49-F238E27FC236}">
                <a16:creationId xmlns:a16="http://schemas.microsoft.com/office/drawing/2014/main" id="{2943A7C4-BABC-4B4F-8AEA-0CAB96685250}"/>
              </a:ext>
            </a:extLst>
          </p:cNvPr>
          <p:cNvSpPr>
            <a:spLocks noGrp="1"/>
          </p:cNvSpPr>
          <p:nvPr>
            <p:ph type="body" sz="quarter" idx="13"/>
          </p:nvPr>
        </p:nvSpPr>
        <p:spPr/>
        <p:txBody>
          <a:bodyPr/>
          <a:lstStyle/>
          <a:p>
            <a:r>
              <a:rPr lang="en-GB" dirty="0"/>
              <a:t>(Re-)Professionalising the Police</a:t>
            </a:r>
          </a:p>
        </p:txBody>
      </p:sp>
      <p:sp>
        <p:nvSpPr>
          <p:cNvPr id="2" name="Title 1">
            <a:extLst>
              <a:ext uri="{FF2B5EF4-FFF2-40B4-BE49-F238E27FC236}">
                <a16:creationId xmlns:a16="http://schemas.microsoft.com/office/drawing/2014/main" id="{4BFAEA80-2290-4393-BEDF-468C255CE869}"/>
              </a:ext>
            </a:extLst>
          </p:cNvPr>
          <p:cNvSpPr>
            <a:spLocks noGrp="1"/>
          </p:cNvSpPr>
          <p:nvPr>
            <p:ph type="title"/>
          </p:nvPr>
        </p:nvSpPr>
        <p:spPr/>
        <p:txBody>
          <a:bodyPr/>
          <a:lstStyle/>
          <a:p>
            <a:r>
              <a:rPr lang="en-US" dirty="0"/>
              <a:t>Background</a:t>
            </a:r>
            <a:endParaRPr lang="en-GB" dirty="0"/>
          </a:p>
        </p:txBody>
      </p:sp>
    </p:spTree>
    <p:extLst>
      <p:ext uri="{BB962C8B-B14F-4D97-AF65-F5344CB8AC3E}">
        <p14:creationId xmlns:p14="http://schemas.microsoft.com/office/powerpoint/2010/main" val="355634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7D12-1BE1-4BFD-9C06-DA0AC43D6AA9}"/>
              </a:ext>
            </a:extLst>
          </p:cNvPr>
          <p:cNvSpPr>
            <a:spLocks noGrp="1"/>
          </p:cNvSpPr>
          <p:nvPr>
            <p:ph type="title"/>
          </p:nvPr>
        </p:nvSpPr>
        <p:spPr/>
        <p:txBody>
          <a:bodyPr>
            <a:normAutofit/>
          </a:bodyPr>
          <a:lstStyle/>
          <a:p>
            <a:r>
              <a:rPr lang="en-US" dirty="0"/>
              <a:t>Foreground: ‘What’s so new about the New World Order?’</a:t>
            </a:r>
            <a:endParaRPr lang="en-GB" dirty="0"/>
          </a:p>
        </p:txBody>
      </p:sp>
      <p:sp>
        <p:nvSpPr>
          <p:cNvPr id="3" name="Content Placeholder 2">
            <a:extLst>
              <a:ext uri="{FF2B5EF4-FFF2-40B4-BE49-F238E27FC236}">
                <a16:creationId xmlns:a16="http://schemas.microsoft.com/office/drawing/2014/main" id="{B5DC9B0A-4E44-4761-9A42-6054548A8D3F}"/>
              </a:ext>
            </a:extLst>
          </p:cNvPr>
          <p:cNvSpPr>
            <a:spLocks noGrp="1"/>
          </p:cNvSpPr>
          <p:nvPr>
            <p:ph sz="half" idx="1"/>
          </p:nvPr>
        </p:nvSpPr>
        <p:spPr>
          <a:xfrm>
            <a:off x="1581912" y="2638043"/>
            <a:ext cx="4271771" cy="3975027"/>
          </a:xfrm>
        </p:spPr>
        <p:txBody>
          <a:bodyPr>
            <a:normAutofit/>
          </a:bodyPr>
          <a:lstStyle/>
          <a:p>
            <a:r>
              <a:rPr lang="en-US" dirty="0"/>
              <a:t>Why?</a:t>
            </a:r>
          </a:p>
          <a:p>
            <a:pPr lvl="1"/>
            <a:r>
              <a:rPr lang="en-US" dirty="0"/>
              <a:t>The police need to develop to remain effective in a changing world (Flanagan 2008; </a:t>
            </a:r>
            <a:r>
              <a:rPr lang="en-US" dirty="0" err="1"/>
              <a:t>Neyroud</a:t>
            </a:r>
            <a:r>
              <a:rPr lang="en-US" dirty="0"/>
              <a:t>, 2011)</a:t>
            </a:r>
          </a:p>
          <a:p>
            <a:pPr lvl="1"/>
            <a:r>
              <a:rPr lang="en-US" dirty="0"/>
              <a:t>Keeping up with the </a:t>
            </a:r>
            <a:r>
              <a:rPr lang="en-US" strike="sngStrike" dirty="0"/>
              <a:t>Kardashians</a:t>
            </a:r>
            <a:r>
              <a:rPr lang="en-US" dirty="0"/>
              <a:t> other professions (</a:t>
            </a:r>
            <a:r>
              <a:rPr lang="en-US" dirty="0" err="1"/>
              <a:t>Fortenson</a:t>
            </a:r>
            <a:r>
              <a:rPr lang="en-US" dirty="0"/>
              <a:t>, 2015)</a:t>
            </a:r>
          </a:p>
          <a:p>
            <a:r>
              <a:rPr lang="en-US" dirty="0"/>
              <a:t>What? </a:t>
            </a:r>
          </a:p>
          <a:p>
            <a:pPr lvl="1"/>
            <a:r>
              <a:rPr lang="en-US" dirty="0"/>
              <a:t>College of Policing</a:t>
            </a:r>
          </a:p>
          <a:p>
            <a:pPr lvl="1"/>
            <a:r>
              <a:rPr lang="en-US" dirty="0"/>
              <a:t>PEQF and new entry routes</a:t>
            </a:r>
          </a:p>
          <a:p>
            <a:pPr lvl="1"/>
            <a:r>
              <a:rPr lang="en-US" dirty="0"/>
              <a:t>Policing Vision 2025</a:t>
            </a:r>
          </a:p>
          <a:p>
            <a:pPr lvl="1"/>
            <a:endParaRPr lang="en-US" dirty="0"/>
          </a:p>
          <a:p>
            <a:pPr marL="228600" lvl="1" indent="0">
              <a:buNone/>
            </a:pPr>
            <a:endParaRPr lang="en-US" dirty="0"/>
          </a:p>
          <a:p>
            <a:pPr marL="228600" lvl="1" indent="0">
              <a:buNone/>
            </a:pPr>
            <a:endParaRPr lang="en-GB" dirty="0"/>
          </a:p>
        </p:txBody>
      </p:sp>
      <p:sp>
        <p:nvSpPr>
          <p:cNvPr id="5" name="Content Placeholder 4">
            <a:extLst>
              <a:ext uri="{FF2B5EF4-FFF2-40B4-BE49-F238E27FC236}">
                <a16:creationId xmlns:a16="http://schemas.microsoft.com/office/drawing/2014/main" id="{E7D973BB-E83F-4D66-9C27-5C678CD25B07}"/>
              </a:ext>
            </a:extLst>
          </p:cNvPr>
          <p:cNvSpPr>
            <a:spLocks noGrp="1"/>
          </p:cNvSpPr>
          <p:nvPr>
            <p:ph sz="half" idx="2"/>
          </p:nvPr>
        </p:nvSpPr>
        <p:spPr>
          <a:xfrm>
            <a:off x="6338315" y="2638044"/>
            <a:ext cx="4270247" cy="3975026"/>
          </a:xfrm>
        </p:spPr>
        <p:txBody>
          <a:bodyPr>
            <a:normAutofit/>
          </a:bodyPr>
          <a:lstStyle/>
          <a:p>
            <a:pPr lvl="1"/>
            <a:r>
              <a:rPr lang="en-GB" dirty="0"/>
              <a:t>‘</a:t>
            </a:r>
            <a:r>
              <a:rPr lang="en-US" dirty="0"/>
              <a:t>The New Professions’ &amp; </a:t>
            </a:r>
            <a:r>
              <a:rPr lang="en-GB" dirty="0"/>
              <a:t>Professionalisation as disciplinary mechanism (Fournier, 1999), ‘professionalism from above’ top down bureaucracy (</a:t>
            </a:r>
            <a:r>
              <a:rPr lang="en-GB" dirty="0" err="1"/>
              <a:t>Evetts</a:t>
            </a:r>
            <a:r>
              <a:rPr lang="en-GB" dirty="0"/>
              <a:t>, 2011), </a:t>
            </a:r>
            <a:endParaRPr lang="en-US" dirty="0"/>
          </a:p>
          <a:p>
            <a:pPr lvl="1"/>
            <a:r>
              <a:rPr lang="en-US" dirty="0"/>
              <a:t>Neoliberalism, Post NPM Managerialism  and  ‘Hybrid’ </a:t>
            </a:r>
            <a:r>
              <a:rPr lang="en-US" dirty="0" err="1"/>
              <a:t>organisations</a:t>
            </a:r>
            <a:r>
              <a:rPr lang="en-US" dirty="0"/>
              <a:t> (</a:t>
            </a:r>
            <a:r>
              <a:rPr lang="en-US" dirty="0" err="1"/>
              <a:t>Noordegraaf</a:t>
            </a:r>
            <a:r>
              <a:rPr lang="en-US" dirty="0"/>
              <a:t>, 2006, 2011, 2015) </a:t>
            </a:r>
          </a:p>
          <a:p>
            <a:pPr lvl="1"/>
            <a:r>
              <a:rPr lang="en-US" dirty="0" err="1"/>
              <a:t>Organisational</a:t>
            </a:r>
            <a:r>
              <a:rPr lang="en-US" dirty="0"/>
              <a:t> ‘Isomorphism’ (Clarke and Newman, 1997)</a:t>
            </a:r>
          </a:p>
          <a:p>
            <a:pPr lvl="1"/>
            <a:r>
              <a:rPr lang="en-US" dirty="0"/>
              <a:t>From </a:t>
            </a:r>
            <a:r>
              <a:rPr lang="en-US" dirty="0" err="1"/>
              <a:t>professionalisation</a:t>
            </a:r>
            <a:r>
              <a:rPr lang="en-US" dirty="0"/>
              <a:t> to </a:t>
            </a:r>
            <a:r>
              <a:rPr lang="en-US" dirty="0" err="1"/>
              <a:t>McDonaldisation</a:t>
            </a:r>
            <a:r>
              <a:rPr lang="en-US" dirty="0"/>
              <a:t> </a:t>
            </a:r>
            <a:r>
              <a:rPr lang="nl-NL" dirty="0"/>
              <a:t>(Heslop, 2011, Goode &amp; Lumsden, 2018)</a:t>
            </a:r>
            <a:endParaRPr lang="en-US" dirty="0"/>
          </a:p>
          <a:p>
            <a:endParaRPr lang="en-GB" dirty="0"/>
          </a:p>
        </p:txBody>
      </p:sp>
    </p:spTree>
    <p:extLst>
      <p:ext uri="{BB962C8B-B14F-4D97-AF65-F5344CB8AC3E}">
        <p14:creationId xmlns:p14="http://schemas.microsoft.com/office/powerpoint/2010/main" val="4216399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E61AE-00AA-4844-ACED-BD8C0BFF6DDF}"/>
              </a:ext>
            </a:extLst>
          </p:cNvPr>
          <p:cNvSpPr>
            <a:spLocks noGrp="1"/>
          </p:cNvSpPr>
          <p:nvPr>
            <p:ph type="title"/>
          </p:nvPr>
        </p:nvSpPr>
        <p:spPr>
          <a:xfrm>
            <a:off x="2231136" y="670778"/>
            <a:ext cx="7729728" cy="1188720"/>
          </a:xfrm>
        </p:spPr>
        <p:txBody>
          <a:bodyPr/>
          <a:lstStyle/>
          <a:p>
            <a:r>
              <a:rPr lang="en-GB" dirty="0"/>
              <a:t>Structural Challenges</a:t>
            </a:r>
          </a:p>
        </p:txBody>
      </p:sp>
      <p:sp>
        <p:nvSpPr>
          <p:cNvPr id="3" name="Content Placeholder 2">
            <a:extLst>
              <a:ext uri="{FF2B5EF4-FFF2-40B4-BE49-F238E27FC236}">
                <a16:creationId xmlns:a16="http://schemas.microsoft.com/office/drawing/2014/main" id="{E853B6F5-9B18-413F-A3B0-B09157682879}"/>
              </a:ext>
            </a:extLst>
          </p:cNvPr>
          <p:cNvSpPr>
            <a:spLocks noGrp="1"/>
          </p:cNvSpPr>
          <p:nvPr>
            <p:ph idx="1"/>
          </p:nvPr>
        </p:nvSpPr>
        <p:spPr>
          <a:xfrm>
            <a:off x="604157" y="2153412"/>
            <a:ext cx="10744199" cy="4542663"/>
          </a:xfrm>
        </p:spPr>
        <p:txBody>
          <a:bodyPr>
            <a:normAutofit/>
          </a:bodyPr>
          <a:lstStyle/>
          <a:p>
            <a:r>
              <a:rPr lang="en-US" dirty="0"/>
              <a:t>A modernist institution in a post-modern world </a:t>
            </a:r>
          </a:p>
          <a:p>
            <a:pPr lvl="3" algn="just"/>
            <a:r>
              <a:rPr lang="en-US" sz="1800" dirty="0"/>
              <a:t>“Ongoing police reforms are invariably mooted in a modernist light, with a firm belief that changes to procedures will yield improvement in services and efficiency. Discourse is overwhelmingly modernist…” (Waters, 2007: 263) </a:t>
            </a:r>
          </a:p>
          <a:p>
            <a:pPr marL="685800" lvl="3" indent="0">
              <a:buNone/>
            </a:pPr>
            <a:endParaRPr lang="en-US" dirty="0"/>
          </a:p>
          <a:p>
            <a:pPr algn="just"/>
            <a:r>
              <a:rPr lang="en-US" dirty="0"/>
              <a:t>The structure of policing remains largely unchanged. Rank hierarchy and privilege of </a:t>
            </a:r>
            <a:r>
              <a:rPr lang="en-US" i="1" dirty="0"/>
              <a:t>quantity</a:t>
            </a:r>
            <a:r>
              <a:rPr lang="en-US" dirty="0"/>
              <a:t> of experience (service years) over quality (role specific experience and evidential knowledge) is not flexible or responsive enough for the new environment, or for the professionals working in it. </a:t>
            </a:r>
          </a:p>
          <a:p>
            <a:pPr algn="just"/>
            <a:endParaRPr lang="en-US" dirty="0"/>
          </a:p>
          <a:p>
            <a:pPr algn="just"/>
            <a:r>
              <a:rPr lang="en-US" dirty="0"/>
              <a:t>Lack of organizational infrastructure to meet CoP vision, limiting application of taught (as opposed to experientially gained) knowledge (Norman and Williams, 2017, Fleming and </a:t>
            </a:r>
            <a:r>
              <a:rPr lang="en-US" dirty="0" err="1"/>
              <a:t>Wingrove</a:t>
            </a:r>
            <a:r>
              <a:rPr lang="en-US" dirty="0"/>
              <a:t>, 2017)</a:t>
            </a:r>
            <a:endParaRPr lang="en-GB" dirty="0"/>
          </a:p>
        </p:txBody>
      </p:sp>
    </p:spTree>
    <p:extLst>
      <p:ext uri="{BB962C8B-B14F-4D97-AF65-F5344CB8AC3E}">
        <p14:creationId xmlns:p14="http://schemas.microsoft.com/office/powerpoint/2010/main" val="43836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E44A-605C-4C05-A5E7-EAC5D3907DA8}"/>
              </a:ext>
            </a:extLst>
          </p:cNvPr>
          <p:cNvSpPr>
            <a:spLocks noGrp="1"/>
          </p:cNvSpPr>
          <p:nvPr>
            <p:ph type="title"/>
          </p:nvPr>
        </p:nvSpPr>
        <p:spPr>
          <a:xfrm>
            <a:off x="2258350" y="507492"/>
            <a:ext cx="7729728" cy="1188720"/>
          </a:xfrm>
        </p:spPr>
        <p:txBody>
          <a:bodyPr/>
          <a:lstStyle/>
          <a:p>
            <a:r>
              <a:rPr lang="en-GB" dirty="0"/>
              <a:t>Cultural Challenges</a:t>
            </a:r>
          </a:p>
        </p:txBody>
      </p:sp>
      <p:sp>
        <p:nvSpPr>
          <p:cNvPr id="3" name="Content Placeholder 2">
            <a:extLst>
              <a:ext uri="{FF2B5EF4-FFF2-40B4-BE49-F238E27FC236}">
                <a16:creationId xmlns:a16="http://schemas.microsoft.com/office/drawing/2014/main" id="{FB768B66-F6AE-4F00-BCCB-E23C982D8B7C}"/>
              </a:ext>
            </a:extLst>
          </p:cNvPr>
          <p:cNvSpPr>
            <a:spLocks noGrp="1"/>
          </p:cNvSpPr>
          <p:nvPr>
            <p:ph idx="1"/>
          </p:nvPr>
        </p:nvSpPr>
        <p:spPr>
          <a:xfrm>
            <a:off x="1045029" y="2237014"/>
            <a:ext cx="10156371" cy="4196443"/>
          </a:xfrm>
        </p:spPr>
        <p:txBody>
          <a:bodyPr>
            <a:normAutofit/>
          </a:bodyPr>
          <a:lstStyle/>
          <a:p>
            <a:r>
              <a:rPr lang="en-US" dirty="0"/>
              <a:t>The theoretical context (from Bourdieu to Schein)</a:t>
            </a:r>
          </a:p>
          <a:p>
            <a:endParaRPr lang="en-US" dirty="0"/>
          </a:p>
          <a:p>
            <a:r>
              <a:rPr lang="en-US" dirty="0"/>
              <a:t>College of Policing as a socio-cultural authority (</a:t>
            </a:r>
            <a:r>
              <a:rPr lang="en-US" dirty="0" err="1"/>
              <a:t>e.g</a:t>
            </a:r>
            <a:r>
              <a:rPr lang="en-US" dirty="0"/>
              <a:t> Leadership Review, 2015), control of </a:t>
            </a:r>
            <a:r>
              <a:rPr lang="en-US" dirty="0" err="1"/>
              <a:t>professionalisation</a:t>
            </a:r>
            <a:r>
              <a:rPr lang="en-US" dirty="0"/>
              <a:t>, monopoly of knowledgebase </a:t>
            </a:r>
          </a:p>
          <a:p>
            <a:endParaRPr lang="en-US" dirty="0"/>
          </a:p>
          <a:p>
            <a:r>
              <a:rPr lang="en-US" dirty="0"/>
              <a:t>From 'resistance’ to 'risk aversion' to 'isomorphism’?</a:t>
            </a:r>
          </a:p>
          <a:p>
            <a:pPr lvl="1"/>
            <a:r>
              <a:rPr lang="en-US" dirty="0"/>
              <a:t>Charman (2017) ‘#</a:t>
            </a:r>
            <a:r>
              <a:rPr lang="en-US" dirty="0" err="1"/>
              <a:t>newbreed</a:t>
            </a:r>
            <a:r>
              <a:rPr lang="en-US" dirty="0"/>
              <a:t>’ officers – focus on ‘safeguarding’, ‘communication’ and the welfare role.</a:t>
            </a:r>
          </a:p>
          <a:p>
            <a:pPr lvl="1"/>
            <a:r>
              <a:rPr lang="en-US" dirty="0"/>
              <a:t>A shrinking of the ‘cultural repertoires’</a:t>
            </a:r>
            <a:r>
              <a:rPr lang="en-GB" dirty="0"/>
              <a:t>  (Hendriks &amp; van Hulst, 2016: 173)?</a:t>
            </a:r>
          </a:p>
          <a:p>
            <a:pPr lvl="1"/>
            <a:r>
              <a:rPr lang="en-GB" dirty="0"/>
              <a:t>Hybrid culture for hybrid organisation?</a:t>
            </a:r>
          </a:p>
          <a:p>
            <a:pPr lvl="1"/>
            <a:endParaRPr lang="en-GB" dirty="0"/>
          </a:p>
          <a:p>
            <a:r>
              <a:rPr lang="en-US" dirty="0"/>
              <a:t>HE engagement shifts from cultural defiance, to one of ‘disciplinary mechanism’ (Fournier, 1999: 281)?</a:t>
            </a:r>
          </a:p>
          <a:p>
            <a:endParaRPr lang="en-US" dirty="0"/>
          </a:p>
          <a:p>
            <a:pPr lvl="1"/>
            <a:endParaRPr lang="en-GB" dirty="0"/>
          </a:p>
        </p:txBody>
      </p:sp>
    </p:spTree>
    <p:extLst>
      <p:ext uri="{BB962C8B-B14F-4D97-AF65-F5344CB8AC3E}">
        <p14:creationId xmlns:p14="http://schemas.microsoft.com/office/powerpoint/2010/main" val="1103770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E68E-08D5-4BFA-A405-024E54128AF3}"/>
              </a:ext>
            </a:extLst>
          </p:cNvPr>
          <p:cNvSpPr>
            <a:spLocks noGrp="1"/>
          </p:cNvSpPr>
          <p:nvPr>
            <p:ph type="title"/>
          </p:nvPr>
        </p:nvSpPr>
        <p:spPr/>
        <p:txBody>
          <a:bodyPr/>
          <a:lstStyle/>
          <a:p>
            <a:r>
              <a:rPr lang="en-GB" dirty="0"/>
              <a:t>Pedagogic Challenges</a:t>
            </a:r>
          </a:p>
        </p:txBody>
      </p:sp>
      <p:sp>
        <p:nvSpPr>
          <p:cNvPr id="3" name="Content Placeholder 2">
            <a:extLst>
              <a:ext uri="{FF2B5EF4-FFF2-40B4-BE49-F238E27FC236}">
                <a16:creationId xmlns:a16="http://schemas.microsoft.com/office/drawing/2014/main" id="{B0D76716-5AEB-4A9C-A7B2-1693EE1933BB}"/>
              </a:ext>
            </a:extLst>
          </p:cNvPr>
          <p:cNvSpPr>
            <a:spLocks noGrp="1"/>
          </p:cNvSpPr>
          <p:nvPr>
            <p:ph idx="1"/>
          </p:nvPr>
        </p:nvSpPr>
        <p:spPr>
          <a:xfrm>
            <a:off x="881743" y="2481944"/>
            <a:ext cx="10842171" cy="4065814"/>
          </a:xfrm>
        </p:spPr>
        <p:txBody>
          <a:bodyPr>
            <a:normAutofit lnSpcReduction="10000"/>
          </a:bodyPr>
          <a:lstStyle/>
          <a:p>
            <a:r>
              <a:rPr lang="en-GB" dirty="0"/>
              <a:t>What ‘kind’ of professional knowledge is needed for professional policing? </a:t>
            </a:r>
            <a:endParaRPr lang="en-US" dirty="0"/>
          </a:p>
          <a:p>
            <a:pPr lvl="1"/>
            <a:r>
              <a:rPr lang="en-US" dirty="0"/>
              <a:t>Evidential or Experiential (Williams and Cockcroft, 2018; Hough &amp; Stanko, 2019)?</a:t>
            </a:r>
          </a:p>
          <a:p>
            <a:pPr lvl="1"/>
            <a:r>
              <a:rPr lang="en-GB" dirty="0"/>
              <a:t>Stratified nature of police education: producers, wholesalers and retailers (Manning, 2010) </a:t>
            </a:r>
            <a:endParaRPr lang="en-US" dirty="0"/>
          </a:p>
          <a:p>
            <a:endParaRPr lang="en-US" dirty="0"/>
          </a:p>
          <a:p>
            <a:r>
              <a:rPr lang="en-GB" dirty="0"/>
              <a:t>Implementation: not enough time to plan and reflect on the profound transformation to learning approaches needed from both the police and HEI, risking outcome where theory and practice remain too unconnected (Hough &amp; Stanko, 2019) </a:t>
            </a:r>
          </a:p>
          <a:p>
            <a:endParaRPr lang="en-US" dirty="0"/>
          </a:p>
          <a:p>
            <a:r>
              <a:rPr lang="en-US" dirty="0"/>
              <a:t>Prescriptive curriculum resulting in very narrow view on what counts as knowledge and learning (Goode &amp; Lumsden, 2018; Brown et al, 2018; Fleming &amp; Rhodes, 2018)</a:t>
            </a:r>
          </a:p>
          <a:p>
            <a:pPr lvl="1"/>
            <a:r>
              <a:rPr lang="en-US" dirty="0"/>
              <a:t>For Rogers (1973: 382), the greatest and inevitable result of setting up professional standards and competencies was to </a:t>
            </a:r>
            <a:r>
              <a:rPr lang="en-US" i="1" dirty="0"/>
              <a:t>“freeze the profession in a past image”</a:t>
            </a:r>
          </a:p>
          <a:p>
            <a:pPr lvl="1"/>
            <a:endParaRPr lang="en-GB" i="1" dirty="0"/>
          </a:p>
        </p:txBody>
      </p:sp>
    </p:spTree>
    <p:extLst>
      <p:ext uri="{BB962C8B-B14F-4D97-AF65-F5344CB8AC3E}">
        <p14:creationId xmlns:p14="http://schemas.microsoft.com/office/powerpoint/2010/main" val="3172789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86BEB-AF3E-4EBE-8E94-754E31E79044}"/>
              </a:ext>
            </a:extLst>
          </p:cNvPr>
          <p:cNvSpPr>
            <a:spLocks noGrp="1"/>
          </p:cNvSpPr>
          <p:nvPr>
            <p:ph type="title"/>
          </p:nvPr>
        </p:nvSpPr>
        <p:spPr/>
        <p:txBody>
          <a:bodyPr/>
          <a:lstStyle/>
          <a:p>
            <a:r>
              <a:rPr lang="en-GB" dirty="0"/>
              <a:t>Conclusions: Key issues</a:t>
            </a:r>
          </a:p>
        </p:txBody>
      </p:sp>
      <p:sp>
        <p:nvSpPr>
          <p:cNvPr id="3" name="Content Placeholder 2">
            <a:extLst>
              <a:ext uri="{FF2B5EF4-FFF2-40B4-BE49-F238E27FC236}">
                <a16:creationId xmlns:a16="http://schemas.microsoft.com/office/drawing/2014/main" id="{4059061A-E8DC-4DC6-ABB1-E52D9758B815}"/>
              </a:ext>
            </a:extLst>
          </p:cNvPr>
          <p:cNvSpPr>
            <a:spLocks noGrp="1"/>
          </p:cNvSpPr>
          <p:nvPr>
            <p:ph idx="1"/>
          </p:nvPr>
        </p:nvSpPr>
        <p:spPr>
          <a:xfrm>
            <a:off x="1175657" y="2638044"/>
            <a:ext cx="10074729" cy="3101983"/>
          </a:xfrm>
        </p:spPr>
        <p:txBody>
          <a:bodyPr>
            <a:normAutofit/>
          </a:bodyPr>
          <a:lstStyle/>
          <a:p>
            <a:r>
              <a:rPr lang="en-GB" b="1" dirty="0"/>
              <a:t>Structure</a:t>
            </a:r>
            <a:r>
              <a:rPr lang="en-GB" dirty="0"/>
              <a:t> of the police not fit for purpose of solving (not just managing) current challenges... But neither is CJS, or public sector, or nation state</a:t>
            </a:r>
          </a:p>
          <a:p>
            <a:endParaRPr lang="en-GB" dirty="0"/>
          </a:p>
          <a:p>
            <a:r>
              <a:rPr lang="en-GB" b="1" dirty="0"/>
              <a:t>Culture</a:t>
            </a:r>
            <a:r>
              <a:rPr lang="en-GB" dirty="0"/>
              <a:t> of the police shaped by broad neoliberal context and public sector isomorphism and the lived reality of officers. Tension between outdated negative view of lower rank culture and #</a:t>
            </a:r>
            <a:r>
              <a:rPr lang="en-GB" dirty="0" err="1"/>
              <a:t>newbreed</a:t>
            </a:r>
            <a:r>
              <a:rPr lang="en-GB" dirty="0"/>
              <a:t>.</a:t>
            </a:r>
          </a:p>
          <a:p>
            <a:endParaRPr lang="en-GB" dirty="0"/>
          </a:p>
          <a:p>
            <a:r>
              <a:rPr lang="en-GB" b="1" dirty="0"/>
              <a:t>Pedagogy</a:t>
            </a:r>
            <a:r>
              <a:rPr lang="en-GB" dirty="0"/>
              <a:t>:  Uncritical HE compliance </a:t>
            </a:r>
            <a:r>
              <a:rPr lang="en-GB" dirty="0">
                <a:sym typeface="Wingdings" panose="05000000000000000000" pitchFamily="2" charset="2"/>
              </a:rPr>
              <a:t>risks </a:t>
            </a:r>
            <a:r>
              <a:rPr lang="en-GB" dirty="0"/>
              <a:t>unauthentic and restricted practice that serves the rhetoric of professionalisation (disciplinary mechanism of accreditation) but not the needs of individuals (as professionals or their clients) </a:t>
            </a:r>
            <a:r>
              <a:rPr lang="en-GB" dirty="0">
                <a:sym typeface="Wingdings" panose="05000000000000000000" pitchFamily="2" charset="2"/>
              </a:rPr>
              <a:t> need for radical pedagogies</a:t>
            </a:r>
            <a:endParaRPr lang="en-GB" dirty="0"/>
          </a:p>
        </p:txBody>
      </p:sp>
    </p:spTree>
    <p:extLst>
      <p:ext uri="{BB962C8B-B14F-4D97-AF65-F5344CB8AC3E}">
        <p14:creationId xmlns:p14="http://schemas.microsoft.com/office/powerpoint/2010/main" val="2323604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254E7-4920-49DF-9125-EF520163AAA1}"/>
              </a:ext>
            </a:extLst>
          </p:cNvPr>
          <p:cNvSpPr>
            <a:spLocks noGrp="1"/>
          </p:cNvSpPr>
          <p:nvPr>
            <p:ph type="title"/>
          </p:nvPr>
        </p:nvSpPr>
        <p:spPr>
          <a:xfrm>
            <a:off x="2231136" y="267109"/>
            <a:ext cx="7729728" cy="1188720"/>
          </a:xfrm>
        </p:spPr>
        <p:txBody>
          <a:bodyPr/>
          <a:lstStyle/>
          <a:p>
            <a:r>
              <a:rPr lang="en-US" dirty="0"/>
              <a:t>References</a:t>
            </a:r>
            <a:endParaRPr lang="en-GB" dirty="0"/>
          </a:p>
        </p:txBody>
      </p:sp>
      <p:sp>
        <p:nvSpPr>
          <p:cNvPr id="3" name="Content Placeholder 2">
            <a:extLst>
              <a:ext uri="{FF2B5EF4-FFF2-40B4-BE49-F238E27FC236}">
                <a16:creationId xmlns:a16="http://schemas.microsoft.com/office/drawing/2014/main" id="{F3587DAF-7AC8-48CC-AC79-60511E0BEA81}"/>
              </a:ext>
            </a:extLst>
          </p:cNvPr>
          <p:cNvSpPr>
            <a:spLocks noGrp="1"/>
          </p:cNvSpPr>
          <p:nvPr>
            <p:ph sz="half" idx="1"/>
          </p:nvPr>
        </p:nvSpPr>
        <p:spPr>
          <a:xfrm>
            <a:off x="424206" y="1800520"/>
            <a:ext cx="5429477" cy="4901938"/>
          </a:xfrm>
        </p:spPr>
        <p:txBody>
          <a:bodyPr>
            <a:normAutofit fontScale="40000" lnSpcReduction="20000"/>
          </a:bodyPr>
          <a:lstStyle/>
          <a:p>
            <a:pPr marL="0" indent="0">
              <a:buNone/>
            </a:pPr>
            <a:r>
              <a:rPr lang="en-GB" dirty="0"/>
              <a:t>Abbott, A. (1988) The System of Professions: An Essay on the Division of Expert </a:t>
            </a:r>
            <a:r>
              <a:rPr lang="en-GB" dirty="0" err="1"/>
              <a:t>Labor</a:t>
            </a:r>
            <a:r>
              <a:rPr lang="en-GB" dirty="0"/>
              <a:t>. Chicago: University of Chicago Press.</a:t>
            </a:r>
          </a:p>
          <a:p>
            <a:pPr marL="0" indent="0">
              <a:buNone/>
            </a:pPr>
            <a:r>
              <a:rPr lang="en-GB" dirty="0"/>
              <a:t>Bourdieu, P. (1987). The Force of Law: Toward a Sociology of the Juridical Field. The Hastings Law Journal, 38, 814-853.</a:t>
            </a:r>
          </a:p>
          <a:p>
            <a:pPr marL="0" indent="0" fontAlgn="base">
              <a:buNone/>
            </a:pPr>
            <a:r>
              <a:rPr lang="en-GB" dirty="0"/>
              <a:t>Brown J., </a:t>
            </a:r>
            <a:r>
              <a:rPr lang="en-GB" dirty="0" err="1"/>
              <a:t>Belur</a:t>
            </a:r>
            <a:r>
              <a:rPr lang="en-GB" dirty="0"/>
              <a:t> J., </a:t>
            </a:r>
            <a:r>
              <a:rPr lang="en-GB" dirty="0" err="1"/>
              <a:t>Tompson</a:t>
            </a:r>
            <a:r>
              <a:rPr lang="en-GB" dirty="0"/>
              <a:t> L. et al.  (2018). ‘Extending the Remit of Evidence-Based Policing’. International Journal of Police Science &amp; Management  20: 38–51.</a:t>
            </a:r>
          </a:p>
          <a:p>
            <a:pPr marL="0" indent="0">
              <a:buNone/>
            </a:pPr>
            <a:r>
              <a:rPr lang="en-US" dirty="0"/>
              <a:t>Clarke, J. &amp; Newman, J., 1997. The managerial state: Power, politics and ideology in the remaking of social welfare. Sage.</a:t>
            </a:r>
          </a:p>
          <a:p>
            <a:pPr marL="0" indent="0">
              <a:buNone/>
            </a:pPr>
            <a:r>
              <a:rPr lang="en-US" dirty="0"/>
              <a:t>Charman, S. (2017), Police </a:t>
            </a:r>
            <a:r>
              <a:rPr lang="en-US" dirty="0" err="1"/>
              <a:t>Socialisation</a:t>
            </a:r>
            <a:r>
              <a:rPr lang="en-US" dirty="0"/>
              <a:t>, Identity and Culture: Becoming Blue, London: Palgrave Macmillan.</a:t>
            </a:r>
          </a:p>
          <a:p>
            <a:pPr marL="0" indent="0">
              <a:buNone/>
            </a:pPr>
            <a:r>
              <a:rPr lang="en-US" dirty="0"/>
              <a:t>College of Policing (2015), ‘Leadership Review: Recommendations for Delivering Leadership at all Levels’, College of Policing. Available at </a:t>
            </a:r>
            <a:r>
              <a:rPr lang="en-US" dirty="0">
                <a:hlinkClick r:id="rId2"/>
              </a:rPr>
              <a:t>http://www.college.police.uk/What-we-do/Development/Promotion/the-leadership-review/Pages/The-Leadership-Review.aspx</a:t>
            </a:r>
            <a:r>
              <a:rPr lang="en-US" dirty="0"/>
              <a:t> (Accessed on 27th September, 2017)</a:t>
            </a:r>
          </a:p>
          <a:p>
            <a:pPr marL="0" indent="0">
              <a:buNone/>
            </a:pPr>
            <a:r>
              <a:rPr lang="en-US" dirty="0" err="1"/>
              <a:t>Evetts</a:t>
            </a:r>
            <a:r>
              <a:rPr lang="en-US" dirty="0"/>
              <a:t>, J. (2013), Professionalism: Value and Ideology, Current Sociology, 61 (5–6), 778–796.</a:t>
            </a:r>
          </a:p>
          <a:p>
            <a:pPr marL="0" indent="0">
              <a:buNone/>
            </a:pPr>
            <a:r>
              <a:rPr lang="en-GB" dirty="0"/>
              <a:t>Flanagan, Sir R. (2008) The Review of Policing, Final Report. London: Home Office. </a:t>
            </a:r>
          </a:p>
          <a:p>
            <a:pPr marL="0" indent="0" fontAlgn="base">
              <a:buNone/>
            </a:pPr>
            <a:r>
              <a:rPr lang="en-GB" dirty="0"/>
              <a:t>Fleming J., &amp; Lafferty G. (2000). ‘New Management Techniques and Restructuring for Accountability in Australian Police Organisations’. Policing: An International Journal of Police Strategies &amp; Management  23(2): 154–168.</a:t>
            </a:r>
          </a:p>
          <a:p>
            <a:pPr marL="0" indent="0" fontAlgn="base">
              <a:buNone/>
            </a:pPr>
            <a:r>
              <a:rPr lang="en-GB" dirty="0"/>
              <a:t>Fleming J., &amp; Rhodes R. (2018). ‘Can Experience Be Evidence? Craft Knowledge and Evidence-Based Policing’. Policy &amp; Politics  46(1): 3–26.</a:t>
            </a:r>
          </a:p>
          <a:p>
            <a:pPr marL="0" indent="0">
              <a:buNone/>
            </a:pPr>
            <a:r>
              <a:rPr lang="en-US" dirty="0"/>
              <a:t>Fleming, J. &amp; </a:t>
            </a:r>
            <a:r>
              <a:rPr lang="en-US" dirty="0" err="1"/>
              <a:t>Wingrove</a:t>
            </a:r>
            <a:r>
              <a:rPr lang="en-US" dirty="0"/>
              <a:t>, J. (2017). </a:t>
            </a:r>
            <a:r>
              <a:rPr lang="en-GB" dirty="0"/>
              <a:t>‘We Would If We Could … but Not Sure If We Can’: Implementing Evidence-Based Practice: The Evidence-Based Practice Agenda in the UK’. Policing: A Journal of Policy and Practice, 11(2): 202–213.</a:t>
            </a:r>
            <a:endParaRPr lang="en-US" dirty="0"/>
          </a:p>
          <a:p>
            <a:pPr marL="0" indent="0">
              <a:buNone/>
            </a:pPr>
            <a:r>
              <a:rPr lang="en-US" dirty="0"/>
              <a:t>Fournier, V. (1999), ‘The Appeal to ‘Professionalism’ as a Disciplinary Mechanism’, The Sociological Review, 47 (2), pp. 280-307.</a:t>
            </a:r>
          </a:p>
          <a:p>
            <a:pPr marL="0" indent="0">
              <a:buNone/>
            </a:pPr>
            <a:r>
              <a:rPr lang="en-GB" dirty="0" err="1"/>
              <a:t>Freidson</a:t>
            </a:r>
            <a:r>
              <a:rPr lang="en-GB" dirty="0"/>
              <a:t>, E. (1983) The Theory of Professions: State of the Art. In Dingwall, R. &amp; Lewis, P. (Eds.) The Sociology of the Professions: Lawyers, Doctors and Others. London: MacMillan Press, 19-37.</a:t>
            </a:r>
          </a:p>
          <a:p>
            <a:pPr marL="0" indent="0">
              <a:buNone/>
            </a:pPr>
            <a:r>
              <a:rPr lang="en-US" dirty="0"/>
              <a:t>Goode, J. &amp; Lumsden, K. (2018) ‘The </a:t>
            </a:r>
            <a:r>
              <a:rPr lang="en-US" dirty="0" err="1"/>
              <a:t>McDonaldisation</a:t>
            </a:r>
            <a:r>
              <a:rPr lang="en-US" dirty="0"/>
              <a:t> of police–academic partnerships: </a:t>
            </a:r>
            <a:r>
              <a:rPr lang="en-US" dirty="0" err="1"/>
              <a:t>organisational</a:t>
            </a:r>
            <a:r>
              <a:rPr lang="en-US" dirty="0"/>
              <a:t> and cultural barriers encountered in moving from research on police to research with police’, Policing and Society, 28(1): 75-89.</a:t>
            </a:r>
          </a:p>
          <a:p>
            <a:pPr marL="0" indent="0">
              <a:buNone/>
            </a:pPr>
            <a:r>
              <a:rPr lang="en-GB" dirty="0"/>
              <a:t>Hallenberg, K.M. (2012). Scholarly Detectives: Police Professionalisation via Academic Education. PhD thesis, University of Manchester.</a:t>
            </a:r>
          </a:p>
          <a:p>
            <a:pPr marL="0" indent="0">
              <a:buNone/>
            </a:pPr>
            <a:r>
              <a:rPr lang="en-GB" dirty="0"/>
              <a:t>Hallenberg, K.M. &amp; Cockcroft, T. (2017) ‘From Indifference to Hostility: Police Officers, Organisational Responses and the Symbolic Value of ‘In-Service’ Higher Education in Policing’, Policing: a Journal of Policy and Practice, 11(3): 273-288.</a:t>
            </a:r>
          </a:p>
        </p:txBody>
      </p:sp>
      <p:sp>
        <p:nvSpPr>
          <p:cNvPr id="4" name="Content Placeholder 3">
            <a:extLst>
              <a:ext uri="{FF2B5EF4-FFF2-40B4-BE49-F238E27FC236}">
                <a16:creationId xmlns:a16="http://schemas.microsoft.com/office/drawing/2014/main" id="{759F79DE-43AF-40A4-BDF8-FA71C0BF70C9}"/>
              </a:ext>
            </a:extLst>
          </p:cNvPr>
          <p:cNvSpPr>
            <a:spLocks noGrp="1"/>
          </p:cNvSpPr>
          <p:nvPr>
            <p:ph sz="half" idx="2"/>
          </p:nvPr>
        </p:nvSpPr>
        <p:spPr>
          <a:xfrm>
            <a:off x="6338315" y="1800519"/>
            <a:ext cx="5429477" cy="4901937"/>
          </a:xfrm>
        </p:spPr>
        <p:txBody>
          <a:bodyPr>
            <a:normAutofit fontScale="40000" lnSpcReduction="20000"/>
          </a:bodyPr>
          <a:lstStyle/>
          <a:p>
            <a:pPr marL="0" indent="0">
              <a:buNone/>
            </a:pPr>
            <a:r>
              <a:rPr lang="en-US" dirty="0"/>
              <a:t>Hendriks, F. &amp; van Hulst, M. (2016), ‘Shifting Repertoires: Understanding Cultural Plurality in Policing’, Innovation: The European Journal of Social Science Research, 29 (2), pp.161-176.</a:t>
            </a:r>
          </a:p>
          <a:p>
            <a:pPr marL="0" indent="0">
              <a:buNone/>
            </a:pPr>
            <a:r>
              <a:rPr lang="en-US" dirty="0"/>
              <a:t>Heslop, R. (2011). ‘Community Engagement and Learning as ‘Becoming’: ﬁndings from a Study of British Police Recruit Training’. Policing and Society 21(3): 327–342.</a:t>
            </a:r>
          </a:p>
          <a:p>
            <a:pPr marL="0" indent="0">
              <a:buNone/>
            </a:pPr>
            <a:r>
              <a:rPr lang="en-GB" dirty="0"/>
              <a:t>Hough, M &amp; Stanko, E. (2019). ‘Designing Degree-Level Courses for Police Recruits in England and Wales: Some Issues and Challenges’, Policing: A Journal of Policy and Practice, 0(0), pp. 1-12. </a:t>
            </a:r>
            <a:r>
              <a:rPr lang="en-GB" dirty="0" err="1"/>
              <a:t>doi</a:t>
            </a:r>
            <a:r>
              <a:rPr lang="en-GB" dirty="0"/>
              <a:t>: 10.1093/police/pay096</a:t>
            </a:r>
            <a:endParaRPr lang="en-US" dirty="0"/>
          </a:p>
          <a:p>
            <a:pPr marL="0" indent="0">
              <a:buNone/>
            </a:pPr>
            <a:r>
              <a:rPr lang="en-GB" dirty="0"/>
              <a:t>Johnson, T.J. (1972) Professions and Power. </a:t>
            </a:r>
            <a:r>
              <a:rPr lang="en-US" dirty="0"/>
              <a:t>London: Macmillan Press. </a:t>
            </a:r>
            <a:endParaRPr lang="en-GB" dirty="0"/>
          </a:p>
          <a:p>
            <a:pPr marL="0" indent="0">
              <a:buNone/>
            </a:pPr>
            <a:r>
              <a:rPr lang="en-GB" dirty="0"/>
              <a:t>Manning, P. (2010) Democratic Policing in a Changing World. Boulder, CO: Paradigm Publishers. </a:t>
            </a:r>
          </a:p>
          <a:p>
            <a:pPr marL="0" indent="0">
              <a:buNone/>
            </a:pPr>
            <a:r>
              <a:rPr lang="en-GB" dirty="0" err="1"/>
              <a:t>Neyroud</a:t>
            </a:r>
            <a:r>
              <a:rPr lang="en-GB" dirty="0"/>
              <a:t>, P. (2011) Review of Police Leadership and Training. London: Home Office.</a:t>
            </a:r>
          </a:p>
          <a:p>
            <a:pPr marL="0" indent="0">
              <a:buNone/>
            </a:pPr>
            <a:r>
              <a:rPr lang="en-US" dirty="0" err="1"/>
              <a:t>Noordegraaf</a:t>
            </a:r>
            <a:r>
              <a:rPr lang="en-US" dirty="0"/>
              <a:t>, M., 2006. Professional management of professionals. Policy, people, and the new professional, p.181.</a:t>
            </a:r>
          </a:p>
          <a:p>
            <a:pPr marL="0" indent="0">
              <a:buNone/>
            </a:pPr>
            <a:r>
              <a:rPr lang="en-US" dirty="0" err="1"/>
              <a:t>Noordegraaf</a:t>
            </a:r>
            <a:r>
              <a:rPr lang="en-US" dirty="0"/>
              <a:t>, M., 2011. Remaking professionals? How associations and professional education connect professionalism and organizations. Current Sociology, 59(4), pp.465-488.</a:t>
            </a:r>
          </a:p>
          <a:p>
            <a:pPr marL="0" indent="0">
              <a:buNone/>
            </a:pPr>
            <a:r>
              <a:rPr lang="en-US" dirty="0" err="1"/>
              <a:t>Noordegraaf</a:t>
            </a:r>
            <a:r>
              <a:rPr lang="en-US" dirty="0"/>
              <a:t>, M., 2015. Hybrid professionalism and beyond:(New) Forms of public professionalism in changing organizational and societal contexts. Journal of professions and organization, 2(2), pp.187-206.</a:t>
            </a:r>
          </a:p>
          <a:p>
            <a:pPr marL="0" indent="0">
              <a:buNone/>
            </a:pPr>
            <a:r>
              <a:rPr lang="en-GB" dirty="0"/>
              <a:t>Norman, J. &amp; Williams, E. (2017). Putting learning into practice: self-reflections from cops. European Police Science and Research Bulletin - Special Conference Edition (3): 197-203.</a:t>
            </a:r>
          </a:p>
          <a:p>
            <a:pPr marL="0" indent="0">
              <a:buNone/>
            </a:pPr>
            <a:r>
              <a:rPr lang="en-GB" dirty="0"/>
              <a:t>Punch M. (2003). ‘Rotten Orchards: “Pestilence”, Police Misconduct and System Failure’. Policing &amp; Society  13(2): 171–196.</a:t>
            </a:r>
          </a:p>
          <a:p>
            <a:pPr marL="0" indent="0">
              <a:buNone/>
            </a:pPr>
            <a:r>
              <a:rPr lang="en-GB" dirty="0"/>
              <a:t>Rogers, C.R. (1973). Some new challenges to the helping professions. American Psychologist, 28(5): 379-387.</a:t>
            </a:r>
          </a:p>
          <a:p>
            <a:pPr marL="0" indent="0" fontAlgn="base">
              <a:buNone/>
            </a:pPr>
            <a:r>
              <a:rPr lang="en-GB" dirty="0"/>
              <a:t>Savage  S.  (2007). Police Reform: Forces for Change . Oxford: Oxford University Press</a:t>
            </a:r>
          </a:p>
          <a:p>
            <a:pPr marL="0" indent="0">
              <a:buNone/>
            </a:pPr>
            <a:r>
              <a:rPr lang="en-US" dirty="0"/>
              <a:t>Schein, E.  (2004), Organizational Culture and Leadership (3rd edition), San Francisco, California: Jossey-Bass.</a:t>
            </a:r>
          </a:p>
          <a:p>
            <a:pPr marL="0" indent="0">
              <a:buNone/>
            </a:pPr>
            <a:r>
              <a:rPr lang="en-US" dirty="0"/>
              <a:t>Waters, I., 2007. Policing, modernity and postmodernity. Policing &amp; Society, 17(3), pp.257-278.</a:t>
            </a:r>
          </a:p>
          <a:p>
            <a:pPr marL="0" indent="0">
              <a:buNone/>
            </a:pPr>
            <a:r>
              <a:rPr lang="en-US" dirty="0"/>
              <a:t>Williams, E. &amp; Cockcroft, T. (2018), ‘Knowledge Wars: </a:t>
            </a:r>
            <a:r>
              <a:rPr lang="en-US" dirty="0" err="1"/>
              <a:t>Professionalisation</a:t>
            </a:r>
            <a:r>
              <a:rPr lang="en-US" dirty="0"/>
              <a:t>, </a:t>
            </a:r>
            <a:r>
              <a:rPr lang="en-US" dirty="0" err="1"/>
              <a:t>Organisational</a:t>
            </a:r>
            <a:r>
              <a:rPr lang="en-US" dirty="0"/>
              <a:t> Justice and Competing Knowledge Paradigms in British Policing’, in Huey, L. and Mitchell, R. Evidence-Based Policing: An Introduction, Bristol: Policy Press.</a:t>
            </a:r>
          </a:p>
        </p:txBody>
      </p:sp>
    </p:spTree>
    <p:extLst>
      <p:ext uri="{BB962C8B-B14F-4D97-AF65-F5344CB8AC3E}">
        <p14:creationId xmlns:p14="http://schemas.microsoft.com/office/powerpoint/2010/main" val="232341714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754</TotalTime>
  <Words>1186</Words>
  <Application>Microsoft Office PowerPoint</Application>
  <PresentationFormat>Widescreen</PresentationFormat>
  <Paragraphs>107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Wingdings</vt:lpstr>
      <vt:lpstr>Parcel</vt:lpstr>
      <vt:lpstr>Police Professionalisation: Some Cultural, Structural and Pedagogic Issues</vt:lpstr>
      <vt:lpstr>Contents</vt:lpstr>
      <vt:lpstr>Background</vt:lpstr>
      <vt:lpstr>Foreground: ‘What’s so new about the New World Order?’</vt:lpstr>
      <vt:lpstr>Structural Challenges</vt:lpstr>
      <vt:lpstr>Cultural Challenges</vt:lpstr>
      <vt:lpstr>Pedagogic Challenges</vt:lpstr>
      <vt:lpstr>Conclusions: Key issues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Professionalisation: Some Cultural, Structural and Pedagogic Issues</dc:title>
  <dc:creator>Tom Cockcroft</dc:creator>
  <cp:lastModifiedBy>Hallenberg, Katja (katja.hallenberg@canterbury.ac.uk)</cp:lastModifiedBy>
  <cp:revision>26</cp:revision>
  <dcterms:created xsi:type="dcterms:W3CDTF">2019-06-17T09:52:39Z</dcterms:created>
  <dcterms:modified xsi:type="dcterms:W3CDTF">2019-06-18T19:35:11Z</dcterms:modified>
</cp:coreProperties>
</file>