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2" r:id="rId2"/>
    <p:sldId id="259" r:id="rId3"/>
    <p:sldId id="299" r:id="rId4"/>
    <p:sldId id="300" r:id="rId5"/>
    <p:sldId id="310" r:id="rId6"/>
    <p:sldId id="308" r:id="rId7"/>
    <p:sldId id="309" r:id="rId8"/>
    <p:sldId id="295" r:id="rId9"/>
    <p:sldId id="297" r:id="rId10"/>
    <p:sldId id="296" r:id="rId11"/>
    <p:sldId id="294" r:id="rId12"/>
    <p:sldId id="284" r:id="rId13"/>
    <p:sldId id="301" r:id="rId14"/>
    <p:sldId id="305" r:id="rId15"/>
    <p:sldId id="262" r:id="rId16"/>
    <p:sldId id="264" r:id="rId17"/>
    <p:sldId id="265" r:id="rId18"/>
    <p:sldId id="304" r:id="rId19"/>
    <p:sldId id="285" r:id="rId20"/>
    <p:sldId id="286" r:id="rId21"/>
    <p:sldId id="287" r:id="rId22"/>
    <p:sldId id="306" r:id="rId23"/>
    <p:sldId id="307" r:id="rId24"/>
    <p:sldId id="312" r:id="rId25"/>
    <p:sldId id="313" r:id="rId26"/>
    <p:sldId id="314" r:id="rId27"/>
    <p:sldId id="302" r:id="rId28"/>
    <p:sldId id="315" r:id="rId29"/>
    <p:sldId id="316" r:id="rId30"/>
    <p:sldId id="303" r:id="rId31"/>
    <p:sldId id="322" r:id="rId32"/>
    <p:sldId id="323" r:id="rId33"/>
    <p:sldId id="324" r:id="rId34"/>
    <p:sldId id="317" r:id="rId35"/>
    <p:sldId id="318" r:id="rId36"/>
    <p:sldId id="321" r:id="rId37"/>
    <p:sldId id="320"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94660"/>
  </p:normalViewPr>
  <p:slideViewPr>
    <p:cSldViewPr snapToGrid="0">
      <p:cViewPr>
        <p:scale>
          <a:sx n="75" d="100"/>
          <a:sy n="75" d="100"/>
        </p:scale>
        <p:origin x="1128"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orris\FSAS\Schools\SchoolofHLS\_LS\Staff_Area\Staff_Files\Chris%20Harvey\Canterbury\PGCLT\Coursework\Pedagogic%20Study\Traffic%20Lights%20data%20Group%20A%207.10.20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rgbClr val="C00000"/>
              </a:solidFill>
              <a:round/>
            </a:ln>
            <a:effectLst/>
          </c:spPr>
          <c:marker>
            <c:symbol val="circle"/>
            <c:size val="5"/>
            <c:spPr>
              <a:solidFill>
                <a:srgbClr val="FF0000"/>
              </a:solidFill>
              <a:ln w="9525">
                <a:solidFill>
                  <a:srgbClr val="FF0000"/>
                </a:solidFill>
              </a:ln>
              <a:effectLst/>
            </c:spPr>
          </c:marker>
          <c:val>
            <c:numRef>
              <c:f>'[Traffic Lights data Group A 7.10.2013.xlsx]A and B compiled'!$R$29:$R$52</c:f>
              <c:numCache>
                <c:formatCode>General</c:formatCode>
                <c:ptCount val="24"/>
                <c:pt idx="0">
                  <c:v>0</c:v>
                </c:pt>
                <c:pt idx="1">
                  <c:v>0</c:v>
                </c:pt>
                <c:pt idx="2">
                  <c:v>5.1282051282051277</c:v>
                </c:pt>
                <c:pt idx="3">
                  <c:v>26.923076923076923</c:v>
                </c:pt>
                <c:pt idx="4">
                  <c:v>30.76923076923077</c:v>
                </c:pt>
                <c:pt idx="5">
                  <c:v>37.179487179487182</c:v>
                </c:pt>
                <c:pt idx="6">
                  <c:v>25.641025641025639</c:v>
                </c:pt>
                <c:pt idx="7">
                  <c:v>20.512820512820511</c:v>
                </c:pt>
                <c:pt idx="8">
                  <c:v>38.461538461538467</c:v>
                </c:pt>
                <c:pt idx="9">
                  <c:v>51.282051282051277</c:v>
                </c:pt>
                <c:pt idx="10">
                  <c:v>46.153846153846153</c:v>
                </c:pt>
                <c:pt idx="11">
                  <c:v>56.410256410256409</c:v>
                </c:pt>
                <c:pt idx="12">
                  <c:v>6.4102564102564097</c:v>
                </c:pt>
                <c:pt idx="13">
                  <c:v>1.2820512820512819</c:v>
                </c:pt>
                <c:pt idx="14">
                  <c:v>8.9743589743589745</c:v>
                </c:pt>
                <c:pt idx="15">
                  <c:v>16.666666666666664</c:v>
                </c:pt>
                <c:pt idx="16">
                  <c:v>16.666666666666664</c:v>
                </c:pt>
                <c:pt idx="17">
                  <c:v>20.512820512820511</c:v>
                </c:pt>
                <c:pt idx="18">
                  <c:v>46.153846153846153</c:v>
                </c:pt>
                <c:pt idx="19">
                  <c:v>5.1282051282051277</c:v>
                </c:pt>
                <c:pt idx="20">
                  <c:v>7.6923076923076925</c:v>
                </c:pt>
                <c:pt idx="21">
                  <c:v>17.948717948717949</c:v>
                </c:pt>
                <c:pt idx="22">
                  <c:v>20.512820512820511</c:v>
                </c:pt>
                <c:pt idx="23">
                  <c:v>43.589743589743591</c:v>
                </c:pt>
              </c:numCache>
            </c:numRef>
          </c:val>
          <c:smooth val="0"/>
          <c:extLst>
            <c:ext xmlns:c16="http://schemas.microsoft.com/office/drawing/2014/chart" uri="{C3380CC4-5D6E-409C-BE32-E72D297353CC}">
              <c16:uniqueId val="{00000000-AFD9-4594-86AB-92EBE2913EB1}"/>
            </c:ext>
          </c:extLst>
        </c:ser>
        <c:dLbls>
          <c:showLegendKey val="0"/>
          <c:showVal val="0"/>
          <c:showCatName val="0"/>
          <c:showSerName val="0"/>
          <c:showPercent val="0"/>
          <c:showBubbleSize val="0"/>
        </c:dLbls>
        <c:marker val="1"/>
        <c:smooth val="0"/>
        <c:axId val="96537984"/>
        <c:axId val="96552448"/>
      </c:lineChart>
      <c:catAx>
        <c:axId val="965379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r>
                  <a:rPr lang="en-GB"/>
                  <a:t>Skill/Competency Statement</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endParaRPr lang="en-US"/>
            </a:p>
          </c:txPr>
        </c:title>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endParaRPr lang="en-US"/>
          </a:p>
        </c:txPr>
        <c:crossAx val="96552448"/>
        <c:crosses val="autoZero"/>
        <c:auto val="1"/>
        <c:lblAlgn val="ctr"/>
        <c:lblOffset val="100"/>
        <c:noMultiLvlLbl val="0"/>
      </c:catAx>
      <c:valAx>
        <c:axId val="9655244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r>
                  <a:rPr lang="en-GB" dirty="0"/>
                  <a:t>Proportion of </a:t>
                </a:r>
                <a:r>
                  <a:rPr lang="en-GB" dirty="0" smtClean="0"/>
                  <a:t>'Red‘ responses </a:t>
                </a:r>
                <a:r>
                  <a:rPr lang="en-GB" dirty="0"/>
                  <a: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umnst777 Lt BT" panose="020B0402030504020204" pitchFamily="34" charset="0"/>
                <a:ea typeface="+mn-ea"/>
                <a:cs typeface="+mn-cs"/>
              </a:defRPr>
            </a:pPr>
            <a:endParaRPr lang="en-US"/>
          </a:p>
        </c:txPr>
        <c:crossAx val="965379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800">
          <a:latin typeface="Humnst777 Lt BT" panose="020B0402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F941D-7A97-4E99-8172-0A91003FFB2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73ABC030-7863-49D8-878A-A2A92701422E}">
      <dgm:prSet phldrT="[Text]" phldr="1"/>
      <dgm:spPr>
        <a:solidFill>
          <a:srgbClr val="FFFF00"/>
        </a:solidFill>
        <a:ln>
          <a:solidFill>
            <a:srgbClr val="FFC000"/>
          </a:solidFill>
        </a:ln>
      </dgm:spPr>
      <dgm:t>
        <a:bodyPr/>
        <a:lstStyle/>
        <a:p>
          <a:endParaRPr lang="en-GB" dirty="0"/>
        </a:p>
      </dgm:t>
    </dgm:pt>
    <dgm:pt modelId="{DCB8F788-3AD6-4723-911B-1A163BE26CDF}" type="parTrans" cxnId="{DA325FDA-CD23-4E21-9627-4F263625BF8A}">
      <dgm:prSet/>
      <dgm:spPr/>
      <dgm:t>
        <a:bodyPr/>
        <a:lstStyle/>
        <a:p>
          <a:endParaRPr lang="en-GB"/>
        </a:p>
      </dgm:t>
    </dgm:pt>
    <dgm:pt modelId="{A638793B-D912-4023-B9AB-91F7DA1C2C6F}" type="sibTrans" cxnId="{DA325FDA-CD23-4E21-9627-4F263625BF8A}">
      <dgm:prSet/>
      <dgm:spPr/>
      <dgm:t>
        <a:bodyPr/>
        <a:lstStyle/>
        <a:p>
          <a:endParaRPr lang="en-GB"/>
        </a:p>
      </dgm:t>
    </dgm:pt>
    <dgm:pt modelId="{C6DD5AE8-ED16-4D06-920A-BD9C23FE2AEC}">
      <dgm:prSet phldrT="[Text]" custT="1"/>
      <dgm:spPr>
        <a:ln>
          <a:solidFill>
            <a:srgbClr val="FFC000"/>
          </a:solidFill>
        </a:ln>
      </dgm:spPr>
      <dgm:t>
        <a:bodyPr/>
        <a:lstStyle/>
        <a:p>
          <a:r>
            <a:rPr lang="en-GB" sz="6500" dirty="0" smtClean="0"/>
            <a:t>  </a:t>
          </a:r>
          <a:r>
            <a:rPr lang="en-GB" sz="5400" dirty="0" smtClean="0"/>
            <a:t>Challenge Zone</a:t>
          </a:r>
          <a:endParaRPr lang="en-GB" sz="5400" dirty="0"/>
        </a:p>
      </dgm:t>
    </dgm:pt>
    <dgm:pt modelId="{EE4C18AE-67BA-4172-AC18-5637620562C0}" type="parTrans" cxnId="{C31DF8E7-3919-4431-936C-807B480A9733}">
      <dgm:prSet/>
      <dgm:spPr/>
      <dgm:t>
        <a:bodyPr/>
        <a:lstStyle/>
        <a:p>
          <a:endParaRPr lang="en-GB"/>
        </a:p>
      </dgm:t>
    </dgm:pt>
    <dgm:pt modelId="{DF38822E-1472-469B-81B5-329B3FFD6246}" type="sibTrans" cxnId="{C31DF8E7-3919-4431-936C-807B480A9733}">
      <dgm:prSet/>
      <dgm:spPr/>
      <dgm:t>
        <a:bodyPr/>
        <a:lstStyle/>
        <a:p>
          <a:endParaRPr lang="en-GB"/>
        </a:p>
      </dgm:t>
    </dgm:pt>
    <dgm:pt modelId="{3D35C5BD-955A-46E8-9E3C-FDAE953E7D76}">
      <dgm:prSet phldrT="[Text]" phldr="1"/>
      <dgm:spPr>
        <a:solidFill>
          <a:srgbClr val="FF0000"/>
        </a:solidFill>
        <a:ln>
          <a:solidFill>
            <a:srgbClr val="FF0000"/>
          </a:solidFill>
        </a:ln>
      </dgm:spPr>
      <dgm:t>
        <a:bodyPr/>
        <a:lstStyle/>
        <a:p>
          <a:endParaRPr lang="en-GB" dirty="0"/>
        </a:p>
      </dgm:t>
    </dgm:pt>
    <dgm:pt modelId="{705B808A-A6AC-44DB-899F-0903BD7C6BD5}" type="parTrans" cxnId="{A80408F5-E8DD-4E9C-94D8-A0DD5CDBD428}">
      <dgm:prSet/>
      <dgm:spPr/>
      <dgm:t>
        <a:bodyPr/>
        <a:lstStyle/>
        <a:p>
          <a:endParaRPr lang="en-GB"/>
        </a:p>
      </dgm:t>
    </dgm:pt>
    <dgm:pt modelId="{A2F1F6D0-9D8D-44E3-A75D-5740158FC0B9}" type="sibTrans" cxnId="{A80408F5-E8DD-4E9C-94D8-A0DD5CDBD428}">
      <dgm:prSet/>
      <dgm:spPr/>
      <dgm:t>
        <a:bodyPr/>
        <a:lstStyle/>
        <a:p>
          <a:endParaRPr lang="en-GB"/>
        </a:p>
      </dgm:t>
    </dgm:pt>
    <dgm:pt modelId="{D11BD27C-1629-4098-8831-66E1922F8EA2}">
      <dgm:prSet phldrT="[Text]" custT="1"/>
      <dgm:spPr>
        <a:ln>
          <a:solidFill>
            <a:srgbClr val="FF0000"/>
          </a:solidFill>
        </a:ln>
      </dgm:spPr>
      <dgm:t>
        <a:bodyPr/>
        <a:lstStyle/>
        <a:p>
          <a:r>
            <a:rPr lang="en-GB" sz="5400" dirty="0" smtClean="0"/>
            <a:t>   Stress Zone</a:t>
          </a:r>
          <a:endParaRPr lang="en-GB" sz="5400" dirty="0"/>
        </a:p>
      </dgm:t>
    </dgm:pt>
    <dgm:pt modelId="{3D9CBE39-30F4-4D48-8A35-6D7A910C9521}" type="parTrans" cxnId="{F109305C-4B39-4FDF-9875-5E8EB694E844}">
      <dgm:prSet/>
      <dgm:spPr/>
      <dgm:t>
        <a:bodyPr/>
        <a:lstStyle/>
        <a:p>
          <a:endParaRPr lang="en-GB"/>
        </a:p>
      </dgm:t>
    </dgm:pt>
    <dgm:pt modelId="{8632E86F-64F0-49A9-9E13-E499B77EBA20}" type="sibTrans" cxnId="{F109305C-4B39-4FDF-9875-5E8EB694E844}">
      <dgm:prSet/>
      <dgm:spPr/>
      <dgm:t>
        <a:bodyPr/>
        <a:lstStyle/>
        <a:p>
          <a:endParaRPr lang="en-GB"/>
        </a:p>
      </dgm:t>
    </dgm:pt>
    <dgm:pt modelId="{C0A93E48-F3EF-4901-8A7E-401B5D859CE3}">
      <dgm:prSet phldrT="[Text]" custT="1"/>
      <dgm:spPr>
        <a:ln>
          <a:solidFill>
            <a:srgbClr val="00B050"/>
          </a:solidFill>
        </a:ln>
      </dgm:spPr>
      <dgm:t>
        <a:bodyPr/>
        <a:lstStyle/>
        <a:p>
          <a:r>
            <a:rPr lang="en-GB" sz="5400" dirty="0" smtClean="0"/>
            <a:t>   Comfort Zone</a:t>
          </a:r>
          <a:endParaRPr lang="en-GB" sz="5400" dirty="0"/>
        </a:p>
      </dgm:t>
    </dgm:pt>
    <dgm:pt modelId="{FA5CFCB6-BE52-4B43-8B37-69F9E2144709}" type="sibTrans" cxnId="{A0A0E26C-C72A-4507-933E-DAC66449B295}">
      <dgm:prSet/>
      <dgm:spPr/>
      <dgm:t>
        <a:bodyPr/>
        <a:lstStyle/>
        <a:p>
          <a:endParaRPr lang="en-GB"/>
        </a:p>
      </dgm:t>
    </dgm:pt>
    <dgm:pt modelId="{A64A302A-C77F-4059-9FC9-7925CE0ACBDA}" type="parTrans" cxnId="{A0A0E26C-C72A-4507-933E-DAC66449B295}">
      <dgm:prSet/>
      <dgm:spPr/>
      <dgm:t>
        <a:bodyPr/>
        <a:lstStyle/>
        <a:p>
          <a:endParaRPr lang="en-GB"/>
        </a:p>
      </dgm:t>
    </dgm:pt>
    <dgm:pt modelId="{3189C2FF-7FA9-494F-ADED-384CABC23BB6}">
      <dgm:prSet phldrT="[Text]" phldr="1"/>
      <dgm:spPr>
        <a:solidFill>
          <a:srgbClr val="00B050"/>
        </a:solidFill>
        <a:ln>
          <a:solidFill>
            <a:srgbClr val="00B050"/>
          </a:solidFill>
        </a:ln>
      </dgm:spPr>
      <dgm:t>
        <a:bodyPr/>
        <a:lstStyle/>
        <a:p>
          <a:endParaRPr lang="en-GB" dirty="0"/>
        </a:p>
      </dgm:t>
    </dgm:pt>
    <dgm:pt modelId="{B7E89A78-1E37-4487-86CA-4E0C21DD1299}" type="sibTrans" cxnId="{619433C3-FE7D-4B40-9F49-9CCDA405837D}">
      <dgm:prSet/>
      <dgm:spPr/>
      <dgm:t>
        <a:bodyPr/>
        <a:lstStyle/>
        <a:p>
          <a:endParaRPr lang="en-GB"/>
        </a:p>
      </dgm:t>
    </dgm:pt>
    <dgm:pt modelId="{AE98ED51-BA3F-4623-8F14-A1F0F29F4E1C}" type="parTrans" cxnId="{619433C3-FE7D-4B40-9F49-9CCDA405837D}">
      <dgm:prSet/>
      <dgm:spPr/>
      <dgm:t>
        <a:bodyPr/>
        <a:lstStyle/>
        <a:p>
          <a:endParaRPr lang="en-GB"/>
        </a:p>
      </dgm:t>
    </dgm:pt>
    <dgm:pt modelId="{FFDCACB9-6F36-4833-AD7D-F66DD53EE3CF}" type="pres">
      <dgm:prSet presAssocID="{264F941D-7A97-4E99-8172-0A91003FFB23}" presName="linearFlow" presStyleCnt="0">
        <dgm:presLayoutVars>
          <dgm:dir/>
          <dgm:animLvl val="lvl"/>
          <dgm:resizeHandles val="exact"/>
        </dgm:presLayoutVars>
      </dgm:prSet>
      <dgm:spPr/>
      <dgm:t>
        <a:bodyPr/>
        <a:lstStyle/>
        <a:p>
          <a:endParaRPr lang="en-GB"/>
        </a:p>
      </dgm:t>
    </dgm:pt>
    <dgm:pt modelId="{BED4974F-EF94-420A-8DD3-43952646B6D7}" type="pres">
      <dgm:prSet presAssocID="{3189C2FF-7FA9-494F-ADED-384CABC23BB6}" presName="composite" presStyleCnt="0"/>
      <dgm:spPr/>
    </dgm:pt>
    <dgm:pt modelId="{99C6878B-241F-4155-859B-B47C2A3BB7B3}" type="pres">
      <dgm:prSet presAssocID="{3189C2FF-7FA9-494F-ADED-384CABC23BB6}" presName="parentText" presStyleLbl="alignNode1" presStyleIdx="0" presStyleCnt="3">
        <dgm:presLayoutVars>
          <dgm:chMax val="1"/>
          <dgm:bulletEnabled val="1"/>
        </dgm:presLayoutVars>
      </dgm:prSet>
      <dgm:spPr/>
      <dgm:t>
        <a:bodyPr/>
        <a:lstStyle/>
        <a:p>
          <a:endParaRPr lang="en-GB"/>
        </a:p>
      </dgm:t>
    </dgm:pt>
    <dgm:pt modelId="{4914AF72-661B-4CDD-9C11-8C879E390749}" type="pres">
      <dgm:prSet presAssocID="{3189C2FF-7FA9-494F-ADED-384CABC23BB6}" presName="descendantText" presStyleLbl="alignAcc1" presStyleIdx="0" presStyleCnt="3">
        <dgm:presLayoutVars>
          <dgm:bulletEnabled val="1"/>
        </dgm:presLayoutVars>
      </dgm:prSet>
      <dgm:spPr/>
      <dgm:t>
        <a:bodyPr/>
        <a:lstStyle/>
        <a:p>
          <a:endParaRPr lang="en-GB"/>
        </a:p>
      </dgm:t>
    </dgm:pt>
    <dgm:pt modelId="{F1260E3D-EDA1-4F11-89BE-9B0BB3ACAFF0}" type="pres">
      <dgm:prSet presAssocID="{B7E89A78-1E37-4487-86CA-4E0C21DD1299}" presName="sp" presStyleCnt="0"/>
      <dgm:spPr/>
    </dgm:pt>
    <dgm:pt modelId="{E419B254-1937-4399-8E03-2C34C5193DA2}" type="pres">
      <dgm:prSet presAssocID="{73ABC030-7863-49D8-878A-A2A92701422E}" presName="composite" presStyleCnt="0"/>
      <dgm:spPr/>
    </dgm:pt>
    <dgm:pt modelId="{4A29408D-D08D-4DBD-92DA-7A33A9E57DEF}" type="pres">
      <dgm:prSet presAssocID="{73ABC030-7863-49D8-878A-A2A92701422E}" presName="parentText" presStyleLbl="alignNode1" presStyleIdx="1" presStyleCnt="3">
        <dgm:presLayoutVars>
          <dgm:chMax val="1"/>
          <dgm:bulletEnabled val="1"/>
        </dgm:presLayoutVars>
      </dgm:prSet>
      <dgm:spPr/>
      <dgm:t>
        <a:bodyPr/>
        <a:lstStyle/>
        <a:p>
          <a:endParaRPr lang="en-GB"/>
        </a:p>
      </dgm:t>
    </dgm:pt>
    <dgm:pt modelId="{BE39CA52-414E-4CC5-944B-3F25B64F25AB}" type="pres">
      <dgm:prSet presAssocID="{73ABC030-7863-49D8-878A-A2A92701422E}" presName="descendantText" presStyleLbl="alignAcc1" presStyleIdx="1" presStyleCnt="3">
        <dgm:presLayoutVars>
          <dgm:bulletEnabled val="1"/>
        </dgm:presLayoutVars>
      </dgm:prSet>
      <dgm:spPr/>
      <dgm:t>
        <a:bodyPr/>
        <a:lstStyle/>
        <a:p>
          <a:endParaRPr lang="en-GB"/>
        </a:p>
      </dgm:t>
    </dgm:pt>
    <dgm:pt modelId="{B1A88328-1319-4DC3-BAAF-2C56D5FB3EDB}" type="pres">
      <dgm:prSet presAssocID="{A638793B-D912-4023-B9AB-91F7DA1C2C6F}" presName="sp" presStyleCnt="0"/>
      <dgm:spPr/>
    </dgm:pt>
    <dgm:pt modelId="{5DF5B72E-FB82-4474-85B4-80A346E79B85}" type="pres">
      <dgm:prSet presAssocID="{3D35C5BD-955A-46E8-9E3C-FDAE953E7D76}" presName="composite" presStyleCnt="0"/>
      <dgm:spPr/>
    </dgm:pt>
    <dgm:pt modelId="{7AEB1512-3AFB-4F64-BF03-BF578F26B497}" type="pres">
      <dgm:prSet presAssocID="{3D35C5BD-955A-46E8-9E3C-FDAE953E7D76}" presName="parentText" presStyleLbl="alignNode1" presStyleIdx="2" presStyleCnt="3">
        <dgm:presLayoutVars>
          <dgm:chMax val="1"/>
          <dgm:bulletEnabled val="1"/>
        </dgm:presLayoutVars>
      </dgm:prSet>
      <dgm:spPr/>
      <dgm:t>
        <a:bodyPr/>
        <a:lstStyle/>
        <a:p>
          <a:endParaRPr lang="en-GB"/>
        </a:p>
      </dgm:t>
    </dgm:pt>
    <dgm:pt modelId="{831FC1EC-00C9-4788-81D9-9654CCF5FC2C}" type="pres">
      <dgm:prSet presAssocID="{3D35C5BD-955A-46E8-9E3C-FDAE953E7D76}" presName="descendantText" presStyleLbl="alignAcc1" presStyleIdx="2" presStyleCnt="3">
        <dgm:presLayoutVars>
          <dgm:bulletEnabled val="1"/>
        </dgm:presLayoutVars>
      </dgm:prSet>
      <dgm:spPr/>
      <dgm:t>
        <a:bodyPr/>
        <a:lstStyle/>
        <a:p>
          <a:endParaRPr lang="en-GB"/>
        </a:p>
      </dgm:t>
    </dgm:pt>
  </dgm:ptLst>
  <dgm:cxnLst>
    <dgm:cxn modelId="{23108866-4D31-40BA-A878-1510BBD852D1}" type="presOf" srcId="{73ABC030-7863-49D8-878A-A2A92701422E}" destId="{4A29408D-D08D-4DBD-92DA-7A33A9E57DEF}" srcOrd="0" destOrd="0" presId="urn:microsoft.com/office/officeart/2005/8/layout/chevron2"/>
    <dgm:cxn modelId="{CB1B10D8-0F16-421D-B4E2-B9A539F22FDB}" type="presOf" srcId="{264F941D-7A97-4E99-8172-0A91003FFB23}" destId="{FFDCACB9-6F36-4833-AD7D-F66DD53EE3CF}" srcOrd="0" destOrd="0" presId="urn:microsoft.com/office/officeart/2005/8/layout/chevron2"/>
    <dgm:cxn modelId="{3296A07A-489A-48E4-B8F1-553C9680F8D7}" type="presOf" srcId="{C6DD5AE8-ED16-4D06-920A-BD9C23FE2AEC}" destId="{BE39CA52-414E-4CC5-944B-3F25B64F25AB}" srcOrd="0" destOrd="0" presId="urn:microsoft.com/office/officeart/2005/8/layout/chevron2"/>
    <dgm:cxn modelId="{A0A0E26C-C72A-4507-933E-DAC66449B295}" srcId="{3189C2FF-7FA9-494F-ADED-384CABC23BB6}" destId="{C0A93E48-F3EF-4901-8A7E-401B5D859CE3}" srcOrd="0" destOrd="0" parTransId="{A64A302A-C77F-4059-9FC9-7925CE0ACBDA}" sibTransId="{FA5CFCB6-BE52-4B43-8B37-69F9E2144709}"/>
    <dgm:cxn modelId="{D07BA2D3-D145-48FE-A8DD-C66F860B5D7B}" type="presOf" srcId="{D11BD27C-1629-4098-8831-66E1922F8EA2}" destId="{831FC1EC-00C9-4788-81D9-9654CCF5FC2C}" srcOrd="0" destOrd="0" presId="urn:microsoft.com/office/officeart/2005/8/layout/chevron2"/>
    <dgm:cxn modelId="{B59FE7CD-AC13-43F2-ACEB-45C80809E05B}" type="presOf" srcId="{3189C2FF-7FA9-494F-ADED-384CABC23BB6}" destId="{99C6878B-241F-4155-859B-B47C2A3BB7B3}" srcOrd="0" destOrd="0" presId="urn:microsoft.com/office/officeart/2005/8/layout/chevron2"/>
    <dgm:cxn modelId="{BE1CFF4C-7FE6-4BCE-A80D-4A1BD5201614}" type="presOf" srcId="{3D35C5BD-955A-46E8-9E3C-FDAE953E7D76}" destId="{7AEB1512-3AFB-4F64-BF03-BF578F26B497}" srcOrd="0" destOrd="0" presId="urn:microsoft.com/office/officeart/2005/8/layout/chevron2"/>
    <dgm:cxn modelId="{C31DF8E7-3919-4431-936C-807B480A9733}" srcId="{73ABC030-7863-49D8-878A-A2A92701422E}" destId="{C6DD5AE8-ED16-4D06-920A-BD9C23FE2AEC}" srcOrd="0" destOrd="0" parTransId="{EE4C18AE-67BA-4172-AC18-5637620562C0}" sibTransId="{DF38822E-1472-469B-81B5-329B3FFD6246}"/>
    <dgm:cxn modelId="{A80408F5-E8DD-4E9C-94D8-A0DD5CDBD428}" srcId="{264F941D-7A97-4E99-8172-0A91003FFB23}" destId="{3D35C5BD-955A-46E8-9E3C-FDAE953E7D76}" srcOrd="2" destOrd="0" parTransId="{705B808A-A6AC-44DB-899F-0903BD7C6BD5}" sibTransId="{A2F1F6D0-9D8D-44E3-A75D-5740158FC0B9}"/>
    <dgm:cxn modelId="{DA325FDA-CD23-4E21-9627-4F263625BF8A}" srcId="{264F941D-7A97-4E99-8172-0A91003FFB23}" destId="{73ABC030-7863-49D8-878A-A2A92701422E}" srcOrd="1" destOrd="0" parTransId="{DCB8F788-3AD6-4723-911B-1A163BE26CDF}" sibTransId="{A638793B-D912-4023-B9AB-91F7DA1C2C6F}"/>
    <dgm:cxn modelId="{9CBA86CE-81D0-4747-84F2-C1A52CE2CC83}" type="presOf" srcId="{C0A93E48-F3EF-4901-8A7E-401B5D859CE3}" destId="{4914AF72-661B-4CDD-9C11-8C879E390749}" srcOrd="0" destOrd="0" presId="urn:microsoft.com/office/officeart/2005/8/layout/chevron2"/>
    <dgm:cxn modelId="{619433C3-FE7D-4B40-9F49-9CCDA405837D}" srcId="{264F941D-7A97-4E99-8172-0A91003FFB23}" destId="{3189C2FF-7FA9-494F-ADED-384CABC23BB6}" srcOrd="0" destOrd="0" parTransId="{AE98ED51-BA3F-4623-8F14-A1F0F29F4E1C}" sibTransId="{B7E89A78-1E37-4487-86CA-4E0C21DD1299}"/>
    <dgm:cxn modelId="{F109305C-4B39-4FDF-9875-5E8EB694E844}" srcId="{3D35C5BD-955A-46E8-9E3C-FDAE953E7D76}" destId="{D11BD27C-1629-4098-8831-66E1922F8EA2}" srcOrd="0" destOrd="0" parTransId="{3D9CBE39-30F4-4D48-8A35-6D7A910C9521}" sibTransId="{8632E86F-64F0-49A9-9E13-E499B77EBA20}"/>
    <dgm:cxn modelId="{0069A807-B0E5-4DA6-B551-7F9E7635144E}" type="presParOf" srcId="{FFDCACB9-6F36-4833-AD7D-F66DD53EE3CF}" destId="{BED4974F-EF94-420A-8DD3-43952646B6D7}" srcOrd="0" destOrd="0" presId="urn:microsoft.com/office/officeart/2005/8/layout/chevron2"/>
    <dgm:cxn modelId="{BAFB9CE5-07D0-4718-ACD9-21DBD760D3CD}" type="presParOf" srcId="{BED4974F-EF94-420A-8DD3-43952646B6D7}" destId="{99C6878B-241F-4155-859B-B47C2A3BB7B3}" srcOrd="0" destOrd="0" presId="urn:microsoft.com/office/officeart/2005/8/layout/chevron2"/>
    <dgm:cxn modelId="{9D9F1425-CCED-4FB4-835A-830779A269F7}" type="presParOf" srcId="{BED4974F-EF94-420A-8DD3-43952646B6D7}" destId="{4914AF72-661B-4CDD-9C11-8C879E390749}" srcOrd="1" destOrd="0" presId="urn:microsoft.com/office/officeart/2005/8/layout/chevron2"/>
    <dgm:cxn modelId="{9462F188-7DCF-4B67-914F-BE9BCC5BDDAC}" type="presParOf" srcId="{FFDCACB9-6F36-4833-AD7D-F66DD53EE3CF}" destId="{F1260E3D-EDA1-4F11-89BE-9B0BB3ACAFF0}" srcOrd="1" destOrd="0" presId="urn:microsoft.com/office/officeart/2005/8/layout/chevron2"/>
    <dgm:cxn modelId="{CF85C94F-A4B1-4AAA-9B72-C263EA1E1FB9}" type="presParOf" srcId="{FFDCACB9-6F36-4833-AD7D-F66DD53EE3CF}" destId="{E419B254-1937-4399-8E03-2C34C5193DA2}" srcOrd="2" destOrd="0" presId="urn:microsoft.com/office/officeart/2005/8/layout/chevron2"/>
    <dgm:cxn modelId="{42ABCCB2-C334-41BA-852C-59395CCDD0B1}" type="presParOf" srcId="{E419B254-1937-4399-8E03-2C34C5193DA2}" destId="{4A29408D-D08D-4DBD-92DA-7A33A9E57DEF}" srcOrd="0" destOrd="0" presId="urn:microsoft.com/office/officeart/2005/8/layout/chevron2"/>
    <dgm:cxn modelId="{09F6F022-A9D0-447D-964A-84B460A08D9A}" type="presParOf" srcId="{E419B254-1937-4399-8E03-2C34C5193DA2}" destId="{BE39CA52-414E-4CC5-944B-3F25B64F25AB}" srcOrd="1" destOrd="0" presId="urn:microsoft.com/office/officeart/2005/8/layout/chevron2"/>
    <dgm:cxn modelId="{962F6F00-BD6A-4776-8513-F703870B91FE}" type="presParOf" srcId="{FFDCACB9-6F36-4833-AD7D-F66DD53EE3CF}" destId="{B1A88328-1319-4DC3-BAAF-2C56D5FB3EDB}" srcOrd="3" destOrd="0" presId="urn:microsoft.com/office/officeart/2005/8/layout/chevron2"/>
    <dgm:cxn modelId="{A9498B62-3784-4263-9CF2-8DB0CD54F158}" type="presParOf" srcId="{FFDCACB9-6F36-4833-AD7D-F66DD53EE3CF}" destId="{5DF5B72E-FB82-4474-85B4-80A346E79B85}" srcOrd="4" destOrd="0" presId="urn:microsoft.com/office/officeart/2005/8/layout/chevron2"/>
    <dgm:cxn modelId="{A17A8686-E3FF-4D9E-B558-BDF8305C7532}" type="presParOf" srcId="{5DF5B72E-FB82-4474-85B4-80A346E79B85}" destId="{7AEB1512-3AFB-4F64-BF03-BF578F26B497}" srcOrd="0" destOrd="0" presId="urn:microsoft.com/office/officeart/2005/8/layout/chevron2"/>
    <dgm:cxn modelId="{0EDC5983-3C77-4F98-AF56-C152778406C5}" type="presParOf" srcId="{5DF5B72E-FB82-4474-85B4-80A346E79B85}" destId="{831FC1EC-00C9-4788-81D9-9654CCF5FC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21D5B-5E6D-455D-B905-7797177C312C}"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E4B1ED40-8BAB-4A9F-8197-3A7AF2FB570B}">
      <dgm:prSet phldrT="[Text]"/>
      <dgm:spPr>
        <a:solidFill>
          <a:srgbClr val="00B050"/>
        </a:solidFill>
        <a:ln>
          <a:solidFill>
            <a:srgbClr val="00B050"/>
          </a:solidFill>
        </a:ln>
      </dgm:spPr>
      <dgm:t>
        <a:bodyPr/>
        <a:lstStyle/>
        <a:p>
          <a:r>
            <a:rPr lang="en-GB" dirty="0" smtClean="0"/>
            <a:t>Comfort</a:t>
          </a:r>
          <a:endParaRPr lang="en-GB" dirty="0"/>
        </a:p>
      </dgm:t>
    </dgm:pt>
    <dgm:pt modelId="{BC1C9E34-10F6-459D-986B-ABAA62B420B1}" type="parTrans" cxnId="{D98D533F-4905-4BF6-8DC5-1EE28B1BF5A8}">
      <dgm:prSet/>
      <dgm:spPr/>
      <dgm:t>
        <a:bodyPr/>
        <a:lstStyle/>
        <a:p>
          <a:endParaRPr lang="en-GB"/>
        </a:p>
      </dgm:t>
    </dgm:pt>
    <dgm:pt modelId="{64393249-D4AD-4948-A04A-8B61FC7F7001}" type="sibTrans" cxnId="{D98D533F-4905-4BF6-8DC5-1EE28B1BF5A8}">
      <dgm:prSet/>
      <dgm:spPr/>
      <dgm:t>
        <a:bodyPr/>
        <a:lstStyle/>
        <a:p>
          <a:endParaRPr lang="en-GB"/>
        </a:p>
      </dgm:t>
    </dgm:pt>
    <dgm:pt modelId="{EBF17407-797D-45FE-9C58-D6CD1FF0858E}">
      <dgm:prSet phldrT="[Text]" custT="1"/>
      <dgm:spPr>
        <a:ln>
          <a:solidFill>
            <a:srgbClr val="00B050"/>
          </a:solidFill>
        </a:ln>
      </dgm:spPr>
      <dgm:t>
        <a:bodyPr/>
        <a:lstStyle/>
        <a:p>
          <a:r>
            <a:rPr lang="en-GB" sz="2400" dirty="0" smtClean="0"/>
            <a:t>Easy going</a:t>
          </a:r>
          <a:endParaRPr lang="en-GB" sz="2400" dirty="0"/>
        </a:p>
      </dgm:t>
    </dgm:pt>
    <dgm:pt modelId="{A738DEA0-BB83-40D7-9F7E-9F20E2C5709B}" type="parTrans" cxnId="{66E8BB7F-86DB-4B4D-B63F-C854D440F275}">
      <dgm:prSet/>
      <dgm:spPr/>
      <dgm:t>
        <a:bodyPr/>
        <a:lstStyle/>
        <a:p>
          <a:endParaRPr lang="en-GB"/>
        </a:p>
      </dgm:t>
    </dgm:pt>
    <dgm:pt modelId="{A6B3EACB-4F3D-4F35-9111-C9F8662EF2C9}" type="sibTrans" cxnId="{66E8BB7F-86DB-4B4D-B63F-C854D440F275}">
      <dgm:prSet/>
      <dgm:spPr/>
      <dgm:t>
        <a:bodyPr/>
        <a:lstStyle/>
        <a:p>
          <a:endParaRPr lang="en-GB"/>
        </a:p>
      </dgm:t>
    </dgm:pt>
    <dgm:pt modelId="{E9EC1C61-8897-4B97-B855-72FE8BBB2195}">
      <dgm:prSet phldrT="[Text]" custT="1"/>
      <dgm:spPr>
        <a:ln>
          <a:solidFill>
            <a:srgbClr val="00B050"/>
          </a:solidFill>
        </a:ln>
      </dgm:spPr>
      <dgm:t>
        <a:bodyPr/>
        <a:lstStyle/>
        <a:p>
          <a:r>
            <a:rPr lang="en-GB" sz="2400" dirty="0" smtClean="0"/>
            <a:t>Of course I can/will</a:t>
          </a:r>
          <a:endParaRPr lang="en-GB" sz="2400" dirty="0"/>
        </a:p>
      </dgm:t>
    </dgm:pt>
    <dgm:pt modelId="{86BF4A2F-A621-441C-8BB1-0E17DDAA7B67}" type="parTrans" cxnId="{E3CA1685-240E-4053-9835-5878A81EC35A}">
      <dgm:prSet/>
      <dgm:spPr/>
      <dgm:t>
        <a:bodyPr/>
        <a:lstStyle/>
        <a:p>
          <a:endParaRPr lang="en-GB"/>
        </a:p>
      </dgm:t>
    </dgm:pt>
    <dgm:pt modelId="{40961490-98FA-4D95-B6C1-50FE455992FD}" type="sibTrans" cxnId="{E3CA1685-240E-4053-9835-5878A81EC35A}">
      <dgm:prSet/>
      <dgm:spPr/>
      <dgm:t>
        <a:bodyPr/>
        <a:lstStyle/>
        <a:p>
          <a:endParaRPr lang="en-GB"/>
        </a:p>
      </dgm:t>
    </dgm:pt>
    <dgm:pt modelId="{CB840DEC-E3BD-4FBD-AE25-96F1E6069712}">
      <dgm:prSet phldrT="[Text]"/>
      <dgm:spPr>
        <a:solidFill>
          <a:srgbClr val="FFFF00"/>
        </a:solidFill>
        <a:ln>
          <a:solidFill>
            <a:srgbClr val="FFFF00"/>
          </a:solidFill>
        </a:ln>
      </dgm:spPr>
      <dgm:t>
        <a:bodyPr/>
        <a:lstStyle/>
        <a:p>
          <a:r>
            <a:rPr lang="en-GB" dirty="0" smtClean="0">
              <a:solidFill>
                <a:schemeClr val="tx1"/>
              </a:solidFill>
            </a:rPr>
            <a:t>Challenge</a:t>
          </a:r>
          <a:endParaRPr lang="en-GB" dirty="0">
            <a:solidFill>
              <a:schemeClr val="tx1"/>
            </a:solidFill>
          </a:endParaRPr>
        </a:p>
      </dgm:t>
    </dgm:pt>
    <dgm:pt modelId="{8CEF9B0D-1C9F-4B1C-8065-828D8F74AC11}" type="parTrans" cxnId="{47642758-0176-4522-B030-E0918E0287B9}">
      <dgm:prSet/>
      <dgm:spPr/>
      <dgm:t>
        <a:bodyPr/>
        <a:lstStyle/>
        <a:p>
          <a:endParaRPr lang="en-GB"/>
        </a:p>
      </dgm:t>
    </dgm:pt>
    <dgm:pt modelId="{2603940E-713D-4589-9AF2-EA98DB50011D}" type="sibTrans" cxnId="{47642758-0176-4522-B030-E0918E0287B9}">
      <dgm:prSet/>
      <dgm:spPr/>
      <dgm:t>
        <a:bodyPr/>
        <a:lstStyle/>
        <a:p>
          <a:endParaRPr lang="en-GB"/>
        </a:p>
      </dgm:t>
    </dgm:pt>
    <dgm:pt modelId="{3B7EDE1D-BAE8-4ABD-8D68-F1773280B0CF}">
      <dgm:prSet phldrT="[Text]" custT="1"/>
      <dgm:spPr>
        <a:ln>
          <a:solidFill>
            <a:srgbClr val="FFFF00"/>
          </a:solidFill>
        </a:ln>
      </dgm:spPr>
      <dgm:t>
        <a:bodyPr/>
        <a:lstStyle/>
        <a:p>
          <a:r>
            <a:rPr lang="en-GB" sz="2000" dirty="0" smtClean="0"/>
            <a:t>Negotiable, with support</a:t>
          </a:r>
          <a:endParaRPr lang="en-GB" sz="2000" dirty="0"/>
        </a:p>
      </dgm:t>
    </dgm:pt>
    <dgm:pt modelId="{6DD5E918-9761-4942-B591-6A1A6EF18D33}" type="parTrans" cxnId="{60776435-119D-4621-A58A-0918F00B3FF1}">
      <dgm:prSet/>
      <dgm:spPr/>
      <dgm:t>
        <a:bodyPr/>
        <a:lstStyle/>
        <a:p>
          <a:endParaRPr lang="en-GB"/>
        </a:p>
      </dgm:t>
    </dgm:pt>
    <dgm:pt modelId="{4B187C5A-3C07-47B1-B70A-6683FCEF3876}" type="sibTrans" cxnId="{60776435-119D-4621-A58A-0918F00B3FF1}">
      <dgm:prSet/>
      <dgm:spPr/>
      <dgm:t>
        <a:bodyPr/>
        <a:lstStyle/>
        <a:p>
          <a:endParaRPr lang="en-GB"/>
        </a:p>
      </dgm:t>
    </dgm:pt>
    <dgm:pt modelId="{5DAE39DD-333A-4A2D-88F5-607B9F48418F}">
      <dgm:prSet phldrT="[Text]" custT="1"/>
      <dgm:spPr>
        <a:ln>
          <a:solidFill>
            <a:srgbClr val="FFFF00"/>
          </a:solidFill>
        </a:ln>
      </dgm:spPr>
      <dgm:t>
        <a:bodyPr/>
        <a:lstStyle/>
        <a:p>
          <a:r>
            <a:rPr lang="en-GB" sz="2000" dirty="0" smtClean="0"/>
            <a:t>Willing to try, willing to make mistakes if that is ‘safe’</a:t>
          </a:r>
          <a:endParaRPr lang="en-GB" sz="2000" dirty="0"/>
        </a:p>
      </dgm:t>
    </dgm:pt>
    <dgm:pt modelId="{FA94ABCA-9DA8-4ACE-8D4B-684323CD6F3F}" type="parTrans" cxnId="{94A4B9D2-D029-4C01-8487-B9F3C6BCDBE8}">
      <dgm:prSet/>
      <dgm:spPr/>
      <dgm:t>
        <a:bodyPr/>
        <a:lstStyle/>
        <a:p>
          <a:endParaRPr lang="en-GB"/>
        </a:p>
      </dgm:t>
    </dgm:pt>
    <dgm:pt modelId="{1E6C9057-CC44-445C-8301-9AF16845A83D}" type="sibTrans" cxnId="{94A4B9D2-D029-4C01-8487-B9F3C6BCDBE8}">
      <dgm:prSet/>
      <dgm:spPr/>
      <dgm:t>
        <a:bodyPr/>
        <a:lstStyle/>
        <a:p>
          <a:endParaRPr lang="en-GB"/>
        </a:p>
      </dgm:t>
    </dgm:pt>
    <dgm:pt modelId="{78F5339B-F63D-4C59-8D13-50F04B1E398B}">
      <dgm:prSet phldrT="[Text]"/>
      <dgm:spPr>
        <a:solidFill>
          <a:srgbClr val="FF0000"/>
        </a:solidFill>
        <a:ln>
          <a:solidFill>
            <a:srgbClr val="FF0000"/>
          </a:solidFill>
        </a:ln>
      </dgm:spPr>
      <dgm:t>
        <a:bodyPr/>
        <a:lstStyle/>
        <a:p>
          <a:r>
            <a:rPr lang="en-GB" dirty="0" smtClean="0"/>
            <a:t>Stress</a:t>
          </a:r>
          <a:endParaRPr lang="en-GB" dirty="0"/>
        </a:p>
      </dgm:t>
    </dgm:pt>
    <dgm:pt modelId="{D7B5DA53-26DE-4F7B-9B12-3D282E9C0638}" type="parTrans" cxnId="{A7CC63D7-11F4-488A-BBE2-75E7B430674A}">
      <dgm:prSet/>
      <dgm:spPr/>
      <dgm:t>
        <a:bodyPr/>
        <a:lstStyle/>
        <a:p>
          <a:endParaRPr lang="en-GB"/>
        </a:p>
      </dgm:t>
    </dgm:pt>
    <dgm:pt modelId="{6DD47953-8D63-4282-A346-C73AFBB428B3}" type="sibTrans" cxnId="{A7CC63D7-11F4-488A-BBE2-75E7B430674A}">
      <dgm:prSet/>
      <dgm:spPr/>
      <dgm:t>
        <a:bodyPr/>
        <a:lstStyle/>
        <a:p>
          <a:endParaRPr lang="en-GB"/>
        </a:p>
      </dgm:t>
    </dgm:pt>
    <dgm:pt modelId="{7650061D-1331-4F94-A59E-741ED2104B93}">
      <dgm:prSet phldrT="[Text]" custT="1"/>
      <dgm:spPr>
        <a:ln>
          <a:solidFill>
            <a:srgbClr val="FF0000"/>
          </a:solidFill>
        </a:ln>
      </dgm:spPr>
      <dgm:t>
        <a:bodyPr/>
        <a:lstStyle/>
        <a:p>
          <a:r>
            <a:rPr lang="en-GB" sz="2000" dirty="0" smtClean="0"/>
            <a:t>No way</a:t>
          </a:r>
          <a:endParaRPr lang="en-GB" sz="2000" dirty="0"/>
        </a:p>
      </dgm:t>
    </dgm:pt>
    <dgm:pt modelId="{C58FF11B-B329-4DDC-8021-66AD87444C7B}" type="parTrans" cxnId="{311FCEFF-4C85-402B-B2DE-19711C1B41C4}">
      <dgm:prSet/>
      <dgm:spPr/>
      <dgm:t>
        <a:bodyPr/>
        <a:lstStyle/>
        <a:p>
          <a:endParaRPr lang="en-GB"/>
        </a:p>
      </dgm:t>
    </dgm:pt>
    <dgm:pt modelId="{7D988E95-1568-4EE0-BBC8-87C644B3112B}" type="sibTrans" cxnId="{311FCEFF-4C85-402B-B2DE-19711C1B41C4}">
      <dgm:prSet/>
      <dgm:spPr/>
      <dgm:t>
        <a:bodyPr/>
        <a:lstStyle/>
        <a:p>
          <a:endParaRPr lang="en-GB"/>
        </a:p>
      </dgm:t>
    </dgm:pt>
    <dgm:pt modelId="{AF04EEFC-AF11-4F51-AB84-77B62DB724A6}">
      <dgm:prSet phldrT="[Text]" custT="1"/>
      <dgm:spPr>
        <a:ln>
          <a:solidFill>
            <a:srgbClr val="FF0000"/>
          </a:solidFill>
        </a:ln>
      </dgm:spPr>
      <dgm:t>
        <a:bodyPr/>
        <a:lstStyle/>
        <a:p>
          <a:r>
            <a:rPr lang="en-GB" sz="2000" dirty="0" smtClean="0"/>
            <a:t>I will defend</a:t>
          </a:r>
          <a:r>
            <a:rPr lang="en-GB" sz="2000" baseline="0" dirty="0" smtClean="0"/>
            <a:t> my position</a:t>
          </a:r>
          <a:endParaRPr lang="en-GB" sz="2000" dirty="0"/>
        </a:p>
      </dgm:t>
    </dgm:pt>
    <dgm:pt modelId="{8AEC9FA3-911F-4E59-8FB7-FDCBD8C464CA}" type="parTrans" cxnId="{8FE4ADBD-E4FE-48F8-9EB8-17075FEC3EC1}">
      <dgm:prSet/>
      <dgm:spPr/>
      <dgm:t>
        <a:bodyPr/>
        <a:lstStyle/>
        <a:p>
          <a:endParaRPr lang="en-GB"/>
        </a:p>
      </dgm:t>
    </dgm:pt>
    <dgm:pt modelId="{6E1CF894-3272-4CEF-AC0A-868FFB34D18B}" type="sibTrans" cxnId="{8FE4ADBD-E4FE-48F8-9EB8-17075FEC3EC1}">
      <dgm:prSet/>
      <dgm:spPr/>
      <dgm:t>
        <a:bodyPr/>
        <a:lstStyle/>
        <a:p>
          <a:endParaRPr lang="en-GB"/>
        </a:p>
      </dgm:t>
    </dgm:pt>
    <dgm:pt modelId="{FBBDFBEE-8D3F-4F00-9006-FFAA005ED482}">
      <dgm:prSet phldrT="[Text]" custT="1"/>
      <dgm:spPr>
        <a:ln>
          <a:solidFill>
            <a:srgbClr val="00B050"/>
          </a:solidFill>
        </a:ln>
      </dgm:spPr>
      <dgm:t>
        <a:bodyPr/>
        <a:lstStyle/>
        <a:p>
          <a:r>
            <a:rPr lang="en-GB" sz="2400" dirty="0" smtClean="0"/>
            <a:t>No problem</a:t>
          </a:r>
          <a:endParaRPr lang="en-GB" sz="2400" dirty="0"/>
        </a:p>
      </dgm:t>
    </dgm:pt>
    <dgm:pt modelId="{B15D2414-7958-4F27-9EC1-A300561D1898}" type="parTrans" cxnId="{C32F8644-6FE5-42A5-8070-1D74347451B2}">
      <dgm:prSet/>
      <dgm:spPr/>
      <dgm:t>
        <a:bodyPr/>
        <a:lstStyle/>
        <a:p>
          <a:endParaRPr lang="en-GB"/>
        </a:p>
      </dgm:t>
    </dgm:pt>
    <dgm:pt modelId="{500C4B0A-7207-47A3-8E79-0F99E5E0F285}" type="sibTrans" cxnId="{C32F8644-6FE5-42A5-8070-1D74347451B2}">
      <dgm:prSet/>
      <dgm:spPr/>
      <dgm:t>
        <a:bodyPr/>
        <a:lstStyle/>
        <a:p>
          <a:endParaRPr lang="en-GB"/>
        </a:p>
      </dgm:t>
    </dgm:pt>
    <dgm:pt modelId="{06C4C6DE-6D2A-4DC7-9E25-B6CB71824144}">
      <dgm:prSet phldrT="[Text]" custT="1"/>
      <dgm:spPr>
        <a:ln>
          <a:solidFill>
            <a:srgbClr val="FFFF00"/>
          </a:solidFill>
        </a:ln>
      </dgm:spPr>
      <dgm:t>
        <a:bodyPr/>
        <a:lstStyle/>
        <a:p>
          <a:r>
            <a:rPr lang="en-GB" sz="2000" dirty="0" smtClean="0"/>
            <a:t>Don’t yet feel confident or competent but believe we can get there – somewhere we know we can</a:t>
          </a:r>
          <a:endParaRPr lang="en-GB" sz="2000" dirty="0"/>
        </a:p>
      </dgm:t>
    </dgm:pt>
    <dgm:pt modelId="{7C478D6F-055B-4C31-B436-DC2623297C41}" type="parTrans" cxnId="{A9E25FDB-EA93-4F62-91E5-7D73D6F7D507}">
      <dgm:prSet/>
      <dgm:spPr/>
      <dgm:t>
        <a:bodyPr/>
        <a:lstStyle/>
        <a:p>
          <a:endParaRPr lang="en-GB"/>
        </a:p>
      </dgm:t>
    </dgm:pt>
    <dgm:pt modelId="{60E9683F-BB56-4440-B6C6-98035678FED7}" type="sibTrans" cxnId="{A9E25FDB-EA93-4F62-91E5-7D73D6F7D507}">
      <dgm:prSet/>
      <dgm:spPr/>
      <dgm:t>
        <a:bodyPr/>
        <a:lstStyle/>
        <a:p>
          <a:endParaRPr lang="en-GB"/>
        </a:p>
      </dgm:t>
    </dgm:pt>
    <dgm:pt modelId="{5139EE5D-2BF2-40F6-8BEC-8DDCF3993AE2}">
      <dgm:prSet phldrT="[Text]" custT="1"/>
      <dgm:spPr>
        <a:ln>
          <a:solidFill>
            <a:srgbClr val="FF0000"/>
          </a:solidFill>
        </a:ln>
      </dgm:spPr>
      <dgm:t>
        <a:bodyPr/>
        <a:lstStyle/>
        <a:p>
          <a:r>
            <a:rPr lang="en-GB" sz="2000" dirty="0" smtClean="0"/>
            <a:t>I will not do this; I will not discuss this; I will not disclose this</a:t>
          </a:r>
          <a:endParaRPr lang="en-GB" sz="2000" dirty="0"/>
        </a:p>
      </dgm:t>
    </dgm:pt>
    <dgm:pt modelId="{EC6BE51A-64BE-44FB-8E00-A702A41B12CF}" type="parTrans" cxnId="{0DAEB9DB-B8EB-46CA-B2FD-6AB25BA12851}">
      <dgm:prSet/>
      <dgm:spPr/>
      <dgm:t>
        <a:bodyPr/>
        <a:lstStyle/>
        <a:p>
          <a:endParaRPr lang="en-GB"/>
        </a:p>
      </dgm:t>
    </dgm:pt>
    <dgm:pt modelId="{7158C54D-03D2-4416-B124-C107E7E49D13}" type="sibTrans" cxnId="{0DAEB9DB-B8EB-46CA-B2FD-6AB25BA12851}">
      <dgm:prSet/>
      <dgm:spPr/>
      <dgm:t>
        <a:bodyPr/>
        <a:lstStyle/>
        <a:p>
          <a:endParaRPr lang="en-GB"/>
        </a:p>
      </dgm:t>
    </dgm:pt>
    <dgm:pt modelId="{4DDE860D-D176-4E88-A0E4-385CF8CF6234}">
      <dgm:prSet custT="1"/>
      <dgm:spPr>
        <a:ln>
          <a:solidFill>
            <a:srgbClr val="FF0000"/>
          </a:solidFill>
        </a:ln>
      </dgm:spPr>
      <dgm:t>
        <a:bodyPr/>
        <a:lstStyle/>
        <a:p>
          <a:r>
            <a:rPr lang="en-GB" sz="2000" baseline="0" dirty="0" smtClean="0"/>
            <a:t>Tendency to blame </a:t>
          </a:r>
          <a:endParaRPr lang="en-GB" sz="2000" dirty="0"/>
        </a:p>
      </dgm:t>
    </dgm:pt>
    <dgm:pt modelId="{D05AE5ED-382C-4626-8C63-8EFD92C846E1}" type="parTrans" cxnId="{D7EFD2DC-46CD-4E03-8620-8DCF18C5CEEA}">
      <dgm:prSet/>
      <dgm:spPr/>
      <dgm:t>
        <a:bodyPr/>
        <a:lstStyle/>
        <a:p>
          <a:endParaRPr lang="en-GB"/>
        </a:p>
      </dgm:t>
    </dgm:pt>
    <dgm:pt modelId="{C4D10659-3BE3-413C-AF4C-8BF2DF6C359D}" type="sibTrans" cxnId="{D7EFD2DC-46CD-4E03-8620-8DCF18C5CEEA}">
      <dgm:prSet/>
      <dgm:spPr/>
      <dgm:t>
        <a:bodyPr/>
        <a:lstStyle/>
        <a:p>
          <a:endParaRPr lang="en-GB"/>
        </a:p>
      </dgm:t>
    </dgm:pt>
    <dgm:pt modelId="{B04CF746-5896-4271-8323-8E2F1B328C7D}" type="pres">
      <dgm:prSet presAssocID="{6A221D5B-5E6D-455D-B905-7797177C312C}" presName="linearFlow" presStyleCnt="0">
        <dgm:presLayoutVars>
          <dgm:dir/>
          <dgm:animLvl val="lvl"/>
          <dgm:resizeHandles val="exact"/>
        </dgm:presLayoutVars>
      </dgm:prSet>
      <dgm:spPr/>
      <dgm:t>
        <a:bodyPr/>
        <a:lstStyle/>
        <a:p>
          <a:endParaRPr lang="en-GB"/>
        </a:p>
      </dgm:t>
    </dgm:pt>
    <dgm:pt modelId="{C4B933AE-179D-4672-B193-6BAC0E2BC789}" type="pres">
      <dgm:prSet presAssocID="{E4B1ED40-8BAB-4A9F-8197-3A7AF2FB570B}" presName="composite" presStyleCnt="0"/>
      <dgm:spPr/>
    </dgm:pt>
    <dgm:pt modelId="{9781B2A2-4F52-434A-A31B-65C52A9D40E4}" type="pres">
      <dgm:prSet presAssocID="{E4B1ED40-8BAB-4A9F-8197-3A7AF2FB570B}" presName="parentText" presStyleLbl="alignNode1" presStyleIdx="0" presStyleCnt="3">
        <dgm:presLayoutVars>
          <dgm:chMax val="1"/>
          <dgm:bulletEnabled val="1"/>
        </dgm:presLayoutVars>
      </dgm:prSet>
      <dgm:spPr/>
      <dgm:t>
        <a:bodyPr/>
        <a:lstStyle/>
        <a:p>
          <a:endParaRPr lang="en-GB"/>
        </a:p>
      </dgm:t>
    </dgm:pt>
    <dgm:pt modelId="{7D0B5BE0-EDFD-4896-85F8-FEADD9887213}" type="pres">
      <dgm:prSet presAssocID="{E4B1ED40-8BAB-4A9F-8197-3A7AF2FB570B}" presName="descendantText" presStyleLbl="alignAcc1" presStyleIdx="0" presStyleCnt="3">
        <dgm:presLayoutVars>
          <dgm:bulletEnabled val="1"/>
        </dgm:presLayoutVars>
      </dgm:prSet>
      <dgm:spPr/>
      <dgm:t>
        <a:bodyPr/>
        <a:lstStyle/>
        <a:p>
          <a:endParaRPr lang="en-GB"/>
        </a:p>
      </dgm:t>
    </dgm:pt>
    <dgm:pt modelId="{EF9657F7-AAF9-4A0A-B90B-8D9189770CA8}" type="pres">
      <dgm:prSet presAssocID="{64393249-D4AD-4948-A04A-8B61FC7F7001}" presName="sp" presStyleCnt="0"/>
      <dgm:spPr/>
    </dgm:pt>
    <dgm:pt modelId="{3E132B07-9ECE-4B92-836B-2AC0675DA3E5}" type="pres">
      <dgm:prSet presAssocID="{CB840DEC-E3BD-4FBD-AE25-96F1E6069712}" presName="composite" presStyleCnt="0"/>
      <dgm:spPr/>
    </dgm:pt>
    <dgm:pt modelId="{EED7D469-5A54-4E8A-8F84-11F891E380A4}" type="pres">
      <dgm:prSet presAssocID="{CB840DEC-E3BD-4FBD-AE25-96F1E6069712}" presName="parentText" presStyleLbl="alignNode1" presStyleIdx="1" presStyleCnt="3">
        <dgm:presLayoutVars>
          <dgm:chMax val="1"/>
          <dgm:bulletEnabled val="1"/>
        </dgm:presLayoutVars>
      </dgm:prSet>
      <dgm:spPr/>
      <dgm:t>
        <a:bodyPr/>
        <a:lstStyle/>
        <a:p>
          <a:endParaRPr lang="en-GB"/>
        </a:p>
      </dgm:t>
    </dgm:pt>
    <dgm:pt modelId="{53F53CD4-1780-491F-91BC-C40122437270}" type="pres">
      <dgm:prSet presAssocID="{CB840DEC-E3BD-4FBD-AE25-96F1E6069712}" presName="descendantText" presStyleLbl="alignAcc1" presStyleIdx="1" presStyleCnt="3">
        <dgm:presLayoutVars>
          <dgm:bulletEnabled val="1"/>
        </dgm:presLayoutVars>
      </dgm:prSet>
      <dgm:spPr/>
      <dgm:t>
        <a:bodyPr/>
        <a:lstStyle/>
        <a:p>
          <a:endParaRPr lang="en-GB"/>
        </a:p>
      </dgm:t>
    </dgm:pt>
    <dgm:pt modelId="{E2B4C16B-E562-424D-AADE-6B95EAEB86CD}" type="pres">
      <dgm:prSet presAssocID="{2603940E-713D-4589-9AF2-EA98DB50011D}" presName="sp" presStyleCnt="0"/>
      <dgm:spPr/>
    </dgm:pt>
    <dgm:pt modelId="{B3D30F47-A970-499C-BAF9-97824B6430BC}" type="pres">
      <dgm:prSet presAssocID="{78F5339B-F63D-4C59-8D13-50F04B1E398B}" presName="composite" presStyleCnt="0"/>
      <dgm:spPr/>
    </dgm:pt>
    <dgm:pt modelId="{E8A47796-2BDA-4F60-874B-AE3F9E0C0B3C}" type="pres">
      <dgm:prSet presAssocID="{78F5339B-F63D-4C59-8D13-50F04B1E398B}" presName="parentText" presStyleLbl="alignNode1" presStyleIdx="2" presStyleCnt="3">
        <dgm:presLayoutVars>
          <dgm:chMax val="1"/>
          <dgm:bulletEnabled val="1"/>
        </dgm:presLayoutVars>
      </dgm:prSet>
      <dgm:spPr/>
      <dgm:t>
        <a:bodyPr/>
        <a:lstStyle/>
        <a:p>
          <a:endParaRPr lang="en-GB"/>
        </a:p>
      </dgm:t>
    </dgm:pt>
    <dgm:pt modelId="{E4ADA048-888C-4718-94E9-57DA508F1D27}" type="pres">
      <dgm:prSet presAssocID="{78F5339B-F63D-4C59-8D13-50F04B1E398B}" presName="descendantText" presStyleLbl="alignAcc1" presStyleIdx="2" presStyleCnt="3">
        <dgm:presLayoutVars>
          <dgm:bulletEnabled val="1"/>
        </dgm:presLayoutVars>
      </dgm:prSet>
      <dgm:spPr/>
      <dgm:t>
        <a:bodyPr/>
        <a:lstStyle/>
        <a:p>
          <a:endParaRPr lang="en-GB"/>
        </a:p>
      </dgm:t>
    </dgm:pt>
  </dgm:ptLst>
  <dgm:cxnLst>
    <dgm:cxn modelId="{94A4B9D2-D029-4C01-8487-B9F3C6BCDBE8}" srcId="{CB840DEC-E3BD-4FBD-AE25-96F1E6069712}" destId="{5DAE39DD-333A-4A2D-88F5-607B9F48418F}" srcOrd="1" destOrd="0" parTransId="{FA94ABCA-9DA8-4ACE-8D4B-684323CD6F3F}" sibTransId="{1E6C9057-CC44-445C-8301-9AF16845A83D}"/>
    <dgm:cxn modelId="{311FCEFF-4C85-402B-B2DE-19711C1B41C4}" srcId="{78F5339B-F63D-4C59-8D13-50F04B1E398B}" destId="{7650061D-1331-4F94-A59E-741ED2104B93}" srcOrd="0" destOrd="0" parTransId="{C58FF11B-B329-4DDC-8021-66AD87444C7B}" sibTransId="{7D988E95-1568-4EE0-BBC8-87C644B3112B}"/>
    <dgm:cxn modelId="{12C1849F-6C03-485B-B86A-CEA20A448412}" type="presOf" srcId="{5DAE39DD-333A-4A2D-88F5-607B9F48418F}" destId="{53F53CD4-1780-491F-91BC-C40122437270}" srcOrd="0" destOrd="1" presId="urn:microsoft.com/office/officeart/2005/8/layout/chevron2"/>
    <dgm:cxn modelId="{6F0A119F-F089-41F6-B98A-D876F1A0449A}" type="presOf" srcId="{4DDE860D-D176-4E88-A0E4-385CF8CF6234}" destId="{E4ADA048-888C-4718-94E9-57DA508F1D27}" srcOrd="0" destOrd="3" presId="urn:microsoft.com/office/officeart/2005/8/layout/chevron2"/>
    <dgm:cxn modelId="{A9E25FDB-EA93-4F62-91E5-7D73D6F7D507}" srcId="{CB840DEC-E3BD-4FBD-AE25-96F1E6069712}" destId="{06C4C6DE-6D2A-4DC7-9E25-B6CB71824144}" srcOrd="2" destOrd="0" parTransId="{7C478D6F-055B-4C31-B436-DC2623297C41}" sibTransId="{60E9683F-BB56-4440-B6C6-98035678FED7}"/>
    <dgm:cxn modelId="{0DAEB9DB-B8EB-46CA-B2FD-6AB25BA12851}" srcId="{78F5339B-F63D-4C59-8D13-50F04B1E398B}" destId="{5139EE5D-2BF2-40F6-8BEC-8DDCF3993AE2}" srcOrd="1" destOrd="0" parTransId="{EC6BE51A-64BE-44FB-8E00-A702A41B12CF}" sibTransId="{7158C54D-03D2-4416-B124-C107E7E49D13}"/>
    <dgm:cxn modelId="{A7CC63D7-11F4-488A-BBE2-75E7B430674A}" srcId="{6A221D5B-5E6D-455D-B905-7797177C312C}" destId="{78F5339B-F63D-4C59-8D13-50F04B1E398B}" srcOrd="2" destOrd="0" parTransId="{D7B5DA53-26DE-4F7B-9B12-3D282E9C0638}" sibTransId="{6DD47953-8D63-4282-A346-C73AFBB428B3}"/>
    <dgm:cxn modelId="{47642758-0176-4522-B030-E0918E0287B9}" srcId="{6A221D5B-5E6D-455D-B905-7797177C312C}" destId="{CB840DEC-E3BD-4FBD-AE25-96F1E6069712}" srcOrd="1" destOrd="0" parTransId="{8CEF9B0D-1C9F-4B1C-8065-828D8F74AC11}" sibTransId="{2603940E-713D-4589-9AF2-EA98DB50011D}"/>
    <dgm:cxn modelId="{D98D533F-4905-4BF6-8DC5-1EE28B1BF5A8}" srcId="{6A221D5B-5E6D-455D-B905-7797177C312C}" destId="{E4B1ED40-8BAB-4A9F-8197-3A7AF2FB570B}" srcOrd="0" destOrd="0" parTransId="{BC1C9E34-10F6-459D-986B-ABAA62B420B1}" sibTransId="{64393249-D4AD-4948-A04A-8B61FC7F7001}"/>
    <dgm:cxn modelId="{F3601444-8721-4536-B827-186A01094FC0}" type="presOf" srcId="{78F5339B-F63D-4C59-8D13-50F04B1E398B}" destId="{E8A47796-2BDA-4F60-874B-AE3F9E0C0B3C}" srcOrd="0" destOrd="0" presId="urn:microsoft.com/office/officeart/2005/8/layout/chevron2"/>
    <dgm:cxn modelId="{211F5A4E-86E9-4A51-8AC6-1DAC47FECB56}" type="presOf" srcId="{CB840DEC-E3BD-4FBD-AE25-96F1E6069712}" destId="{EED7D469-5A54-4E8A-8F84-11F891E380A4}" srcOrd="0" destOrd="0" presId="urn:microsoft.com/office/officeart/2005/8/layout/chevron2"/>
    <dgm:cxn modelId="{C32F8644-6FE5-42A5-8070-1D74347451B2}" srcId="{E4B1ED40-8BAB-4A9F-8197-3A7AF2FB570B}" destId="{FBBDFBEE-8D3F-4F00-9006-FFAA005ED482}" srcOrd="1" destOrd="0" parTransId="{B15D2414-7958-4F27-9EC1-A300561D1898}" sibTransId="{500C4B0A-7207-47A3-8E79-0F99E5E0F285}"/>
    <dgm:cxn modelId="{27AA0F72-D155-4270-8E1F-57723A0BE984}" type="presOf" srcId="{EBF17407-797D-45FE-9C58-D6CD1FF0858E}" destId="{7D0B5BE0-EDFD-4896-85F8-FEADD9887213}" srcOrd="0" destOrd="0" presId="urn:microsoft.com/office/officeart/2005/8/layout/chevron2"/>
    <dgm:cxn modelId="{EB98DFED-7688-447F-B579-E42B42EDA23F}" type="presOf" srcId="{7650061D-1331-4F94-A59E-741ED2104B93}" destId="{E4ADA048-888C-4718-94E9-57DA508F1D27}" srcOrd="0" destOrd="0" presId="urn:microsoft.com/office/officeart/2005/8/layout/chevron2"/>
    <dgm:cxn modelId="{2F04F611-61C6-40C3-8FBD-0BDAD150CFF2}" type="presOf" srcId="{E4B1ED40-8BAB-4A9F-8197-3A7AF2FB570B}" destId="{9781B2A2-4F52-434A-A31B-65C52A9D40E4}" srcOrd="0" destOrd="0" presId="urn:microsoft.com/office/officeart/2005/8/layout/chevron2"/>
    <dgm:cxn modelId="{D7EFD2DC-46CD-4E03-8620-8DCF18C5CEEA}" srcId="{78F5339B-F63D-4C59-8D13-50F04B1E398B}" destId="{4DDE860D-D176-4E88-A0E4-385CF8CF6234}" srcOrd="3" destOrd="0" parTransId="{D05AE5ED-382C-4626-8C63-8EFD92C846E1}" sibTransId="{C4D10659-3BE3-413C-AF4C-8BF2DF6C359D}"/>
    <dgm:cxn modelId="{E3CA1685-240E-4053-9835-5878A81EC35A}" srcId="{E4B1ED40-8BAB-4A9F-8197-3A7AF2FB570B}" destId="{E9EC1C61-8897-4B97-B855-72FE8BBB2195}" srcOrd="2" destOrd="0" parTransId="{86BF4A2F-A621-441C-8BB1-0E17DDAA7B67}" sibTransId="{40961490-98FA-4D95-B6C1-50FE455992FD}"/>
    <dgm:cxn modelId="{7D6B08E4-5142-45B2-85A5-A6EEDB1FC746}" type="presOf" srcId="{E9EC1C61-8897-4B97-B855-72FE8BBB2195}" destId="{7D0B5BE0-EDFD-4896-85F8-FEADD9887213}" srcOrd="0" destOrd="2" presId="urn:microsoft.com/office/officeart/2005/8/layout/chevron2"/>
    <dgm:cxn modelId="{A87D9534-ABBF-46F9-857E-46CF9B45CCF5}" type="presOf" srcId="{FBBDFBEE-8D3F-4F00-9006-FFAA005ED482}" destId="{7D0B5BE0-EDFD-4896-85F8-FEADD9887213}" srcOrd="0" destOrd="1" presId="urn:microsoft.com/office/officeart/2005/8/layout/chevron2"/>
    <dgm:cxn modelId="{960F0DCE-3C33-48F2-A196-7D3468698021}" type="presOf" srcId="{3B7EDE1D-BAE8-4ABD-8D68-F1773280B0CF}" destId="{53F53CD4-1780-491F-91BC-C40122437270}" srcOrd="0" destOrd="0" presId="urn:microsoft.com/office/officeart/2005/8/layout/chevron2"/>
    <dgm:cxn modelId="{60776435-119D-4621-A58A-0918F00B3FF1}" srcId="{CB840DEC-E3BD-4FBD-AE25-96F1E6069712}" destId="{3B7EDE1D-BAE8-4ABD-8D68-F1773280B0CF}" srcOrd="0" destOrd="0" parTransId="{6DD5E918-9761-4942-B591-6A1A6EF18D33}" sibTransId="{4B187C5A-3C07-47B1-B70A-6683FCEF3876}"/>
    <dgm:cxn modelId="{29545922-A4D7-4A04-BCAB-99878C8AAF32}" type="presOf" srcId="{AF04EEFC-AF11-4F51-AB84-77B62DB724A6}" destId="{E4ADA048-888C-4718-94E9-57DA508F1D27}" srcOrd="0" destOrd="2" presId="urn:microsoft.com/office/officeart/2005/8/layout/chevron2"/>
    <dgm:cxn modelId="{66E8BB7F-86DB-4B4D-B63F-C854D440F275}" srcId="{E4B1ED40-8BAB-4A9F-8197-3A7AF2FB570B}" destId="{EBF17407-797D-45FE-9C58-D6CD1FF0858E}" srcOrd="0" destOrd="0" parTransId="{A738DEA0-BB83-40D7-9F7E-9F20E2C5709B}" sibTransId="{A6B3EACB-4F3D-4F35-9111-C9F8662EF2C9}"/>
    <dgm:cxn modelId="{1827AFD0-D8FE-4A60-8242-35812F0F98E6}" type="presOf" srcId="{06C4C6DE-6D2A-4DC7-9E25-B6CB71824144}" destId="{53F53CD4-1780-491F-91BC-C40122437270}" srcOrd="0" destOrd="2" presId="urn:microsoft.com/office/officeart/2005/8/layout/chevron2"/>
    <dgm:cxn modelId="{E6A0C804-5D99-4027-8E8E-6F1E5BDD86B6}" type="presOf" srcId="{6A221D5B-5E6D-455D-B905-7797177C312C}" destId="{B04CF746-5896-4271-8323-8E2F1B328C7D}" srcOrd="0" destOrd="0" presId="urn:microsoft.com/office/officeart/2005/8/layout/chevron2"/>
    <dgm:cxn modelId="{D02A7487-2F8B-4A35-BE21-BC783BA41ED2}" type="presOf" srcId="{5139EE5D-2BF2-40F6-8BEC-8DDCF3993AE2}" destId="{E4ADA048-888C-4718-94E9-57DA508F1D27}" srcOrd="0" destOrd="1" presId="urn:microsoft.com/office/officeart/2005/8/layout/chevron2"/>
    <dgm:cxn modelId="{8FE4ADBD-E4FE-48F8-9EB8-17075FEC3EC1}" srcId="{78F5339B-F63D-4C59-8D13-50F04B1E398B}" destId="{AF04EEFC-AF11-4F51-AB84-77B62DB724A6}" srcOrd="2" destOrd="0" parTransId="{8AEC9FA3-911F-4E59-8FB7-FDCBD8C464CA}" sibTransId="{6E1CF894-3272-4CEF-AC0A-868FFB34D18B}"/>
    <dgm:cxn modelId="{78E1E129-CD0A-4EA1-AC3D-3CE0E5824FB3}" type="presParOf" srcId="{B04CF746-5896-4271-8323-8E2F1B328C7D}" destId="{C4B933AE-179D-4672-B193-6BAC0E2BC789}" srcOrd="0" destOrd="0" presId="urn:microsoft.com/office/officeart/2005/8/layout/chevron2"/>
    <dgm:cxn modelId="{B0BFBEFF-E26A-489F-A6D6-419ECAE55739}" type="presParOf" srcId="{C4B933AE-179D-4672-B193-6BAC0E2BC789}" destId="{9781B2A2-4F52-434A-A31B-65C52A9D40E4}" srcOrd="0" destOrd="0" presId="urn:microsoft.com/office/officeart/2005/8/layout/chevron2"/>
    <dgm:cxn modelId="{238B0113-A1DB-4670-8463-7D96E84EFB35}" type="presParOf" srcId="{C4B933AE-179D-4672-B193-6BAC0E2BC789}" destId="{7D0B5BE0-EDFD-4896-85F8-FEADD9887213}" srcOrd="1" destOrd="0" presId="urn:microsoft.com/office/officeart/2005/8/layout/chevron2"/>
    <dgm:cxn modelId="{2C5E2856-996C-4E4C-BF43-620C767FDE97}" type="presParOf" srcId="{B04CF746-5896-4271-8323-8E2F1B328C7D}" destId="{EF9657F7-AAF9-4A0A-B90B-8D9189770CA8}" srcOrd="1" destOrd="0" presId="urn:microsoft.com/office/officeart/2005/8/layout/chevron2"/>
    <dgm:cxn modelId="{5120F5EB-4D04-4924-B242-5572F7CF08F0}" type="presParOf" srcId="{B04CF746-5896-4271-8323-8E2F1B328C7D}" destId="{3E132B07-9ECE-4B92-836B-2AC0675DA3E5}" srcOrd="2" destOrd="0" presId="urn:microsoft.com/office/officeart/2005/8/layout/chevron2"/>
    <dgm:cxn modelId="{1EA06887-3BC9-4AC2-9BDF-531B6F48A5F8}" type="presParOf" srcId="{3E132B07-9ECE-4B92-836B-2AC0675DA3E5}" destId="{EED7D469-5A54-4E8A-8F84-11F891E380A4}" srcOrd="0" destOrd="0" presId="urn:microsoft.com/office/officeart/2005/8/layout/chevron2"/>
    <dgm:cxn modelId="{3718A09E-F9B7-4422-B335-4AF0FECD3112}" type="presParOf" srcId="{3E132B07-9ECE-4B92-836B-2AC0675DA3E5}" destId="{53F53CD4-1780-491F-91BC-C40122437270}" srcOrd="1" destOrd="0" presId="urn:microsoft.com/office/officeart/2005/8/layout/chevron2"/>
    <dgm:cxn modelId="{DE37A6C7-7269-47EA-A621-6E8FB16469CB}" type="presParOf" srcId="{B04CF746-5896-4271-8323-8E2F1B328C7D}" destId="{E2B4C16B-E562-424D-AADE-6B95EAEB86CD}" srcOrd="3" destOrd="0" presId="urn:microsoft.com/office/officeart/2005/8/layout/chevron2"/>
    <dgm:cxn modelId="{FDCD605F-C016-4B9D-B235-5237FD0A6310}" type="presParOf" srcId="{B04CF746-5896-4271-8323-8E2F1B328C7D}" destId="{B3D30F47-A970-499C-BAF9-97824B6430BC}" srcOrd="4" destOrd="0" presId="urn:microsoft.com/office/officeart/2005/8/layout/chevron2"/>
    <dgm:cxn modelId="{04AC3E3F-EDE1-4C1F-ABDA-DD8C9DE03E7C}" type="presParOf" srcId="{B3D30F47-A970-499C-BAF9-97824B6430BC}" destId="{E8A47796-2BDA-4F60-874B-AE3F9E0C0B3C}" srcOrd="0" destOrd="0" presId="urn:microsoft.com/office/officeart/2005/8/layout/chevron2"/>
    <dgm:cxn modelId="{31A1C8CF-63A9-4DEC-A3F4-2075385714A9}" type="presParOf" srcId="{B3D30F47-A970-499C-BAF9-97824B6430BC}" destId="{E4ADA048-888C-4718-94E9-57DA508F1D2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F941D-7A97-4E99-8172-0A91003FFB2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73ABC030-7863-49D8-878A-A2A92701422E}">
      <dgm:prSet phldrT="[Text]" phldr="1" custT="1"/>
      <dgm:spPr>
        <a:solidFill>
          <a:srgbClr val="FFFF00"/>
        </a:solidFill>
        <a:ln>
          <a:solidFill>
            <a:srgbClr val="FFC000"/>
          </a:solidFill>
        </a:ln>
      </dgm:spPr>
      <dgm:t>
        <a:bodyPr/>
        <a:lstStyle/>
        <a:p>
          <a:endParaRPr lang="en-GB" sz="2000" dirty="0"/>
        </a:p>
      </dgm:t>
    </dgm:pt>
    <dgm:pt modelId="{DCB8F788-3AD6-4723-911B-1A163BE26CDF}" type="parTrans" cxnId="{DA325FDA-CD23-4E21-9627-4F263625BF8A}">
      <dgm:prSet/>
      <dgm:spPr/>
      <dgm:t>
        <a:bodyPr/>
        <a:lstStyle/>
        <a:p>
          <a:endParaRPr lang="en-GB" sz="2000"/>
        </a:p>
      </dgm:t>
    </dgm:pt>
    <dgm:pt modelId="{A638793B-D912-4023-B9AB-91F7DA1C2C6F}" type="sibTrans" cxnId="{DA325FDA-CD23-4E21-9627-4F263625BF8A}">
      <dgm:prSet/>
      <dgm:spPr/>
      <dgm:t>
        <a:bodyPr/>
        <a:lstStyle/>
        <a:p>
          <a:endParaRPr lang="en-GB" sz="2000"/>
        </a:p>
      </dgm:t>
    </dgm:pt>
    <dgm:pt modelId="{C6DD5AE8-ED16-4D06-920A-BD9C23FE2AEC}">
      <dgm:prSet phldrT="[Text]" custT="1"/>
      <dgm:spPr>
        <a:ln>
          <a:solidFill>
            <a:srgbClr val="FFC000"/>
          </a:solidFill>
        </a:ln>
      </dgm:spPr>
      <dgm:t>
        <a:bodyPr/>
        <a:lstStyle/>
        <a:p>
          <a:r>
            <a:rPr lang="en-GB" sz="2000" dirty="0" smtClean="0"/>
            <a:t>  Challenge Zone</a:t>
          </a:r>
          <a:endParaRPr lang="en-GB" sz="2000" dirty="0"/>
        </a:p>
      </dgm:t>
    </dgm:pt>
    <dgm:pt modelId="{EE4C18AE-67BA-4172-AC18-5637620562C0}" type="parTrans" cxnId="{C31DF8E7-3919-4431-936C-807B480A9733}">
      <dgm:prSet/>
      <dgm:spPr/>
      <dgm:t>
        <a:bodyPr/>
        <a:lstStyle/>
        <a:p>
          <a:endParaRPr lang="en-GB" sz="2000"/>
        </a:p>
      </dgm:t>
    </dgm:pt>
    <dgm:pt modelId="{DF38822E-1472-469B-81B5-329B3FFD6246}" type="sibTrans" cxnId="{C31DF8E7-3919-4431-936C-807B480A9733}">
      <dgm:prSet/>
      <dgm:spPr/>
      <dgm:t>
        <a:bodyPr/>
        <a:lstStyle/>
        <a:p>
          <a:endParaRPr lang="en-GB" sz="2000"/>
        </a:p>
      </dgm:t>
    </dgm:pt>
    <dgm:pt modelId="{3D35C5BD-955A-46E8-9E3C-FDAE953E7D76}">
      <dgm:prSet phldrT="[Text]" phldr="1" custT="1"/>
      <dgm:spPr>
        <a:solidFill>
          <a:srgbClr val="FF0000"/>
        </a:solidFill>
        <a:ln>
          <a:solidFill>
            <a:srgbClr val="FF0000"/>
          </a:solidFill>
        </a:ln>
      </dgm:spPr>
      <dgm:t>
        <a:bodyPr/>
        <a:lstStyle/>
        <a:p>
          <a:endParaRPr lang="en-GB" sz="2000" dirty="0"/>
        </a:p>
      </dgm:t>
    </dgm:pt>
    <dgm:pt modelId="{705B808A-A6AC-44DB-899F-0903BD7C6BD5}" type="parTrans" cxnId="{A80408F5-E8DD-4E9C-94D8-A0DD5CDBD428}">
      <dgm:prSet/>
      <dgm:spPr/>
      <dgm:t>
        <a:bodyPr/>
        <a:lstStyle/>
        <a:p>
          <a:endParaRPr lang="en-GB" sz="2000"/>
        </a:p>
      </dgm:t>
    </dgm:pt>
    <dgm:pt modelId="{A2F1F6D0-9D8D-44E3-A75D-5740158FC0B9}" type="sibTrans" cxnId="{A80408F5-E8DD-4E9C-94D8-A0DD5CDBD428}">
      <dgm:prSet/>
      <dgm:spPr/>
      <dgm:t>
        <a:bodyPr/>
        <a:lstStyle/>
        <a:p>
          <a:endParaRPr lang="en-GB" sz="2000"/>
        </a:p>
      </dgm:t>
    </dgm:pt>
    <dgm:pt modelId="{D11BD27C-1629-4098-8831-66E1922F8EA2}">
      <dgm:prSet phldrT="[Text]" custT="1"/>
      <dgm:spPr>
        <a:ln>
          <a:solidFill>
            <a:srgbClr val="FF0000"/>
          </a:solidFill>
        </a:ln>
      </dgm:spPr>
      <dgm:t>
        <a:bodyPr/>
        <a:lstStyle/>
        <a:p>
          <a:r>
            <a:rPr lang="en-GB" sz="2000" dirty="0" smtClean="0"/>
            <a:t>   Stress Zone</a:t>
          </a:r>
          <a:endParaRPr lang="en-GB" sz="2000" dirty="0"/>
        </a:p>
      </dgm:t>
    </dgm:pt>
    <dgm:pt modelId="{3D9CBE39-30F4-4D48-8A35-6D7A910C9521}" type="parTrans" cxnId="{F109305C-4B39-4FDF-9875-5E8EB694E844}">
      <dgm:prSet/>
      <dgm:spPr/>
      <dgm:t>
        <a:bodyPr/>
        <a:lstStyle/>
        <a:p>
          <a:endParaRPr lang="en-GB" sz="2000"/>
        </a:p>
      </dgm:t>
    </dgm:pt>
    <dgm:pt modelId="{8632E86F-64F0-49A9-9E13-E499B77EBA20}" type="sibTrans" cxnId="{F109305C-4B39-4FDF-9875-5E8EB694E844}">
      <dgm:prSet/>
      <dgm:spPr/>
      <dgm:t>
        <a:bodyPr/>
        <a:lstStyle/>
        <a:p>
          <a:endParaRPr lang="en-GB" sz="2000"/>
        </a:p>
      </dgm:t>
    </dgm:pt>
    <dgm:pt modelId="{C0A93E48-F3EF-4901-8A7E-401B5D859CE3}">
      <dgm:prSet phldrT="[Text]" custT="1"/>
      <dgm:spPr>
        <a:ln>
          <a:solidFill>
            <a:srgbClr val="00B050"/>
          </a:solidFill>
        </a:ln>
      </dgm:spPr>
      <dgm:t>
        <a:bodyPr/>
        <a:lstStyle/>
        <a:p>
          <a:r>
            <a:rPr lang="en-GB" sz="2000" dirty="0" smtClean="0"/>
            <a:t>   Comfort Zone</a:t>
          </a:r>
          <a:endParaRPr lang="en-GB" sz="2000" dirty="0"/>
        </a:p>
      </dgm:t>
    </dgm:pt>
    <dgm:pt modelId="{FA5CFCB6-BE52-4B43-8B37-69F9E2144709}" type="sibTrans" cxnId="{A0A0E26C-C72A-4507-933E-DAC66449B295}">
      <dgm:prSet/>
      <dgm:spPr/>
      <dgm:t>
        <a:bodyPr/>
        <a:lstStyle/>
        <a:p>
          <a:endParaRPr lang="en-GB" sz="2000"/>
        </a:p>
      </dgm:t>
    </dgm:pt>
    <dgm:pt modelId="{A64A302A-C77F-4059-9FC9-7925CE0ACBDA}" type="parTrans" cxnId="{A0A0E26C-C72A-4507-933E-DAC66449B295}">
      <dgm:prSet/>
      <dgm:spPr/>
      <dgm:t>
        <a:bodyPr/>
        <a:lstStyle/>
        <a:p>
          <a:endParaRPr lang="en-GB" sz="2000"/>
        </a:p>
      </dgm:t>
    </dgm:pt>
    <dgm:pt modelId="{3189C2FF-7FA9-494F-ADED-384CABC23BB6}">
      <dgm:prSet phldrT="[Text]" phldr="1" custT="1"/>
      <dgm:spPr>
        <a:solidFill>
          <a:srgbClr val="00B050"/>
        </a:solidFill>
        <a:ln>
          <a:solidFill>
            <a:srgbClr val="00B050"/>
          </a:solidFill>
        </a:ln>
      </dgm:spPr>
      <dgm:t>
        <a:bodyPr/>
        <a:lstStyle/>
        <a:p>
          <a:endParaRPr lang="en-GB" sz="2000" dirty="0"/>
        </a:p>
      </dgm:t>
    </dgm:pt>
    <dgm:pt modelId="{B7E89A78-1E37-4487-86CA-4E0C21DD1299}" type="sibTrans" cxnId="{619433C3-FE7D-4B40-9F49-9CCDA405837D}">
      <dgm:prSet/>
      <dgm:spPr/>
      <dgm:t>
        <a:bodyPr/>
        <a:lstStyle/>
        <a:p>
          <a:endParaRPr lang="en-GB" sz="2000"/>
        </a:p>
      </dgm:t>
    </dgm:pt>
    <dgm:pt modelId="{AE98ED51-BA3F-4623-8F14-A1F0F29F4E1C}" type="parTrans" cxnId="{619433C3-FE7D-4B40-9F49-9CCDA405837D}">
      <dgm:prSet/>
      <dgm:spPr/>
      <dgm:t>
        <a:bodyPr/>
        <a:lstStyle/>
        <a:p>
          <a:endParaRPr lang="en-GB" sz="2000"/>
        </a:p>
      </dgm:t>
    </dgm:pt>
    <dgm:pt modelId="{FFDCACB9-6F36-4833-AD7D-F66DD53EE3CF}" type="pres">
      <dgm:prSet presAssocID="{264F941D-7A97-4E99-8172-0A91003FFB23}" presName="linearFlow" presStyleCnt="0">
        <dgm:presLayoutVars>
          <dgm:dir/>
          <dgm:animLvl val="lvl"/>
          <dgm:resizeHandles val="exact"/>
        </dgm:presLayoutVars>
      </dgm:prSet>
      <dgm:spPr/>
      <dgm:t>
        <a:bodyPr/>
        <a:lstStyle/>
        <a:p>
          <a:endParaRPr lang="en-GB"/>
        </a:p>
      </dgm:t>
    </dgm:pt>
    <dgm:pt modelId="{BED4974F-EF94-420A-8DD3-43952646B6D7}" type="pres">
      <dgm:prSet presAssocID="{3189C2FF-7FA9-494F-ADED-384CABC23BB6}" presName="composite" presStyleCnt="0"/>
      <dgm:spPr/>
    </dgm:pt>
    <dgm:pt modelId="{99C6878B-241F-4155-859B-B47C2A3BB7B3}" type="pres">
      <dgm:prSet presAssocID="{3189C2FF-7FA9-494F-ADED-384CABC23BB6}" presName="parentText" presStyleLbl="alignNode1" presStyleIdx="0" presStyleCnt="3">
        <dgm:presLayoutVars>
          <dgm:chMax val="1"/>
          <dgm:bulletEnabled val="1"/>
        </dgm:presLayoutVars>
      </dgm:prSet>
      <dgm:spPr/>
      <dgm:t>
        <a:bodyPr/>
        <a:lstStyle/>
        <a:p>
          <a:endParaRPr lang="en-GB"/>
        </a:p>
      </dgm:t>
    </dgm:pt>
    <dgm:pt modelId="{4914AF72-661B-4CDD-9C11-8C879E390749}" type="pres">
      <dgm:prSet presAssocID="{3189C2FF-7FA9-494F-ADED-384CABC23BB6}" presName="descendantText" presStyleLbl="alignAcc1" presStyleIdx="0" presStyleCnt="3">
        <dgm:presLayoutVars>
          <dgm:bulletEnabled val="1"/>
        </dgm:presLayoutVars>
      </dgm:prSet>
      <dgm:spPr/>
      <dgm:t>
        <a:bodyPr/>
        <a:lstStyle/>
        <a:p>
          <a:endParaRPr lang="en-GB"/>
        </a:p>
      </dgm:t>
    </dgm:pt>
    <dgm:pt modelId="{F1260E3D-EDA1-4F11-89BE-9B0BB3ACAFF0}" type="pres">
      <dgm:prSet presAssocID="{B7E89A78-1E37-4487-86CA-4E0C21DD1299}" presName="sp" presStyleCnt="0"/>
      <dgm:spPr/>
    </dgm:pt>
    <dgm:pt modelId="{E419B254-1937-4399-8E03-2C34C5193DA2}" type="pres">
      <dgm:prSet presAssocID="{73ABC030-7863-49D8-878A-A2A92701422E}" presName="composite" presStyleCnt="0"/>
      <dgm:spPr/>
    </dgm:pt>
    <dgm:pt modelId="{4A29408D-D08D-4DBD-92DA-7A33A9E57DEF}" type="pres">
      <dgm:prSet presAssocID="{73ABC030-7863-49D8-878A-A2A92701422E}" presName="parentText" presStyleLbl="alignNode1" presStyleIdx="1" presStyleCnt="3">
        <dgm:presLayoutVars>
          <dgm:chMax val="1"/>
          <dgm:bulletEnabled val="1"/>
        </dgm:presLayoutVars>
      </dgm:prSet>
      <dgm:spPr/>
      <dgm:t>
        <a:bodyPr/>
        <a:lstStyle/>
        <a:p>
          <a:endParaRPr lang="en-GB"/>
        </a:p>
      </dgm:t>
    </dgm:pt>
    <dgm:pt modelId="{BE39CA52-414E-4CC5-944B-3F25B64F25AB}" type="pres">
      <dgm:prSet presAssocID="{73ABC030-7863-49D8-878A-A2A92701422E}" presName="descendantText" presStyleLbl="alignAcc1" presStyleIdx="1" presStyleCnt="3">
        <dgm:presLayoutVars>
          <dgm:bulletEnabled val="1"/>
        </dgm:presLayoutVars>
      </dgm:prSet>
      <dgm:spPr/>
      <dgm:t>
        <a:bodyPr/>
        <a:lstStyle/>
        <a:p>
          <a:endParaRPr lang="en-GB"/>
        </a:p>
      </dgm:t>
    </dgm:pt>
    <dgm:pt modelId="{B1A88328-1319-4DC3-BAAF-2C56D5FB3EDB}" type="pres">
      <dgm:prSet presAssocID="{A638793B-D912-4023-B9AB-91F7DA1C2C6F}" presName="sp" presStyleCnt="0"/>
      <dgm:spPr/>
    </dgm:pt>
    <dgm:pt modelId="{5DF5B72E-FB82-4474-85B4-80A346E79B85}" type="pres">
      <dgm:prSet presAssocID="{3D35C5BD-955A-46E8-9E3C-FDAE953E7D76}" presName="composite" presStyleCnt="0"/>
      <dgm:spPr/>
    </dgm:pt>
    <dgm:pt modelId="{7AEB1512-3AFB-4F64-BF03-BF578F26B497}" type="pres">
      <dgm:prSet presAssocID="{3D35C5BD-955A-46E8-9E3C-FDAE953E7D76}" presName="parentText" presStyleLbl="alignNode1" presStyleIdx="2" presStyleCnt="3">
        <dgm:presLayoutVars>
          <dgm:chMax val="1"/>
          <dgm:bulletEnabled val="1"/>
        </dgm:presLayoutVars>
      </dgm:prSet>
      <dgm:spPr/>
      <dgm:t>
        <a:bodyPr/>
        <a:lstStyle/>
        <a:p>
          <a:endParaRPr lang="en-GB"/>
        </a:p>
      </dgm:t>
    </dgm:pt>
    <dgm:pt modelId="{831FC1EC-00C9-4788-81D9-9654CCF5FC2C}" type="pres">
      <dgm:prSet presAssocID="{3D35C5BD-955A-46E8-9E3C-FDAE953E7D76}" presName="descendantText" presStyleLbl="alignAcc1" presStyleIdx="2" presStyleCnt="3">
        <dgm:presLayoutVars>
          <dgm:bulletEnabled val="1"/>
        </dgm:presLayoutVars>
      </dgm:prSet>
      <dgm:spPr/>
      <dgm:t>
        <a:bodyPr/>
        <a:lstStyle/>
        <a:p>
          <a:endParaRPr lang="en-GB"/>
        </a:p>
      </dgm:t>
    </dgm:pt>
  </dgm:ptLst>
  <dgm:cxnLst>
    <dgm:cxn modelId="{23108866-4D31-40BA-A878-1510BBD852D1}" type="presOf" srcId="{73ABC030-7863-49D8-878A-A2A92701422E}" destId="{4A29408D-D08D-4DBD-92DA-7A33A9E57DEF}" srcOrd="0" destOrd="0" presId="urn:microsoft.com/office/officeart/2005/8/layout/chevron2"/>
    <dgm:cxn modelId="{CB1B10D8-0F16-421D-B4E2-B9A539F22FDB}" type="presOf" srcId="{264F941D-7A97-4E99-8172-0A91003FFB23}" destId="{FFDCACB9-6F36-4833-AD7D-F66DD53EE3CF}" srcOrd="0" destOrd="0" presId="urn:microsoft.com/office/officeart/2005/8/layout/chevron2"/>
    <dgm:cxn modelId="{3296A07A-489A-48E4-B8F1-553C9680F8D7}" type="presOf" srcId="{C6DD5AE8-ED16-4D06-920A-BD9C23FE2AEC}" destId="{BE39CA52-414E-4CC5-944B-3F25B64F25AB}" srcOrd="0" destOrd="0" presId="urn:microsoft.com/office/officeart/2005/8/layout/chevron2"/>
    <dgm:cxn modelId="{A0A0E26C-C72A-4507-933E-DAC66449B295}" srcId="{3189C2FF-7FA9-494F-ADED-384CABC23BB6}" destId="{C0A93E48-F3EF-4901-8A7E-401B5D859CE3}" srcOrd="0" destOrd="0" parTransId="{A64A302A-C77F-4059-9FC9-7925CE0ACBDA}" sibTransId="{FA5CFCB6-BE52-4B43-8B37-69F9E2144709}"/>
    <dgm:cxn modelId="{D07BA2D3-D145-48FE-A8DD-C66F860B5D7B}" type="presOf" srcId="{D11BD27C-1629-4098-8831-66E1922F8EA2}" destId="{831FC1EC-00C9-4788-81D9-9654CCF5FC2C}" srcOrd="0" destOrd="0" presId="urn:microsoft.com/office/officeart/2005/8/layout/chevron2"/>
    <dgm:cxn modelId="{B59FE7CD-AC13-43F2-ACEB-45C80809E05B}" type="presOf" srcId="{3189C2FF-7FA9-494F-ADED-384CABC23BB6}" destId="{99C6878B-241F-4155-859B-B47C2A3BB7B3}" srcOrd="0" destOrd="0" presId="urn:microsoft.com/office/officeart/2005/8/layout/chevron2"/>
    <dgm:cxn modelId="{BE1CFF4C-7FE6-4BCE-A80D-4A1BD5201614}" type="presOf" srcId="{3D35C5BD-955A-46E8-9E3C-FDAE953E7D76}" destId="{7AEB1512-3AFB-4F64-BF03-BF578F26B497}" srcOrd="0" destOrd="0" presId="urn:microsoft.com/office/officeart/2005/8/layout/chevron2"/>
    <dgm:cxn modelId="{C31DF8E7-3919-4431-936C-807B480A9733}" srcId="{73ABC030-7863-49D8-878A-A2A92701422E}" destId="{C6DD5AE8-ED16-4D06-920A-BD9C23FE2AEC}" srcOrd="0" destOrd="0" parTransId="{EE4C18AE-67BA-4172-AC18-5637620562C0}" sibTransId="{DF38822E-1472-469B-81B5-329B3FFD6246}"/>
    <dgm:cxn modelId="{A80408F5-E8DD-4E9C-94D8-A0DD5CDBD428}" srcId="{264F941D-7A97-4E99-8172-0A91003FFB23}" destId="{3D35C5BD-955A-46E8-9E3C-FDAE953E7D76}" srcOrd="2" destOrd="0" parTransId="{705B808A-A6AC-44DB-899F-0903BD7C6BD5}" sibTransId="{A2F1F6D0-9D8D-44E3-A75D-5740158FC0B9}"/>
    <dgm:cxn modelId="{DA325FDA-CD23-4E21-9627-4F263625BF8A}" srcId="{264F941D-7A97-4E99-8172-0A91003FFB23}" destId="{73ABC030-7863-49D8-878A-A2A92701422E}" srcOrd="1" destOrd="0" parTransId="{DCB8F788-3AD6-4723-911B-1A163BE26CDF}" sibTransId="{A638793B-D912-4023-B9AB-91F7DA1C2C6F}"/>
    <dgm:cxn modelId="{9CBA86CE-81D0-4747-84F2-C1A52CE2CC83}" type="presOf" srcId="{C0A93E48-F3EF-4901-8A7E-401B5D859CE3}" destId="{4914AF72-661B-4CDD-9C11-8C879E390749}" srcOrd="0" destOrd="0" presId="urn:microsoft.com/office/officeart/2005/8/layout/chevron2"/>
    <dgm:cxn modelId="{619433C3-FE7D-4B40-9F49-9CCDA405837D}" srcId="{264F941D-7A97-4E99-8172-0A91003FFB23}" destId="{3189C2FF-7FA9-494F-ADED-384CABC23BB6}" srcOrd="0" destOrd="0" parTransId="{AE98ED51-BA3F-4623-8F14-A1F0F29F4E1C}" sibTransId="{B7E89A78-1E37-4487-86CA-4E0C21DD1299}"/>
    <dgm:cxn modelId="{F109305C-4B39-4FDF-9875-5E8EB694E844}" srcId="{3D35C5BD-955A-46E8-9E3C-FDAE953E7D76}" destId="{D11BD27C-1629-4098-8831-66E1922F8EA2}" srcOrd="0" destOrd="0" parTransId="{3D9CBE39-30F4-4D48-8A35-6D7A910C9521}" sibTransId="{8632E86F-64F0-49A9-9E13-E499B77EBA20}"/>
    <dgm:cxn modelId="{0069A807-B0E5-4DA6-B551-7F9E7635144E}" type="presParOf" srcId="{FFDCACB9-6F36-4833-AD7D-F66DD53EE3CF}" destId="{BED4974F-EF94-420A-8DD3-43952646B6D7}" srcOrd="0" destOrd="0" presId="urn:microsoft.com/office/officeart/2005/8/layout/chevron2"/>
    <dgm:cxn modelId="{BAFB9CE5-07D0-4718-ACD9-21DBD760D3CD}" type="presParOf" srcId="{BED4974F-EF94-420A-8DD3-43952646B6D7}" destId="{99C6878B-241F-4155-859B-B47C2A3BB7B3}" srcOrd="0" destOrd="0" presId="urn:microsoft.com/office/officeart/2005/8/layout/chevron2"/>
    <dgm:cxn modelId="{9D9F1425-CCED-4FB4-835A-830779A269F7}" type="presParOf" srcId="{BED4974F-EF94-420A-8DD3-43952646B6D7}" destId="{4914AF72-661B-4CDD-9C11-8C879E390749}" srcOrd="1" destOrd="0" presId="urn:microsoft.com/office/officeart/2005/8/layout/chevron2"/>
    <dgm:cxn modelId="{9462F188-7DCF-4B67-914F-BE9BCC5BDDAC}" type="presParOf" srcId="{FFDCACB9-6F36-4833-AD7D-F66DD53EE3CF}" destId="{F1260E3D-EDA1-4F11-89BE-9B0BB3ACAFF0}" srcOrd="1" destOrd="0" presId="urn:microsoft.com/office/officeart/2005/8/layout/chevron2"/>
    <dgm:cxn modelId="{CF85C94F-A4B1-4AAA-9B72-C263EA1E1FB9}" type="presParOf" srcId="{FFDCACB9-6F36-4833-AD7D-F66DD53EE3CF}" destId="{E419B254-1937-4399-8E03-2C34C5193DA2}" srcOrd="2" destOrd="0" presId="urn:microsoft.com/office/officeart/2005/8/layout/chevron2"/>
    <dgm:cxn modelId="{42ABCCB2-C334-41BA-852C-59395CCDD0B1}" type="presParOf" srcId="{E419B254-1937-4399-8E03-2C34C5193DA2}" destId="{4A29408D-D08D-4DBD-92DA-7A33A9E57DEF}" srcOrd="0" destOrd="0" presId="urn:microsoft.com/office/officeart/2005/8/layout/chevron2"/>
    <dgm:cxn modelId="{09F6F022-A9D0-447D-964A-84B460A08D9A}" type="presParOf" srcId="{E419B254-1937-4399-8E03-2C34C5193DA2}" destId="{BE39CA52-414E-4CC5-944B-3F25B64F25AB}" srcOrd="1" destOrd="0" presId="urn:microsoft.com/office/officeart/2005/8/layout/chevron2"/>
    <dgm:cxn modelId="{962F6F00-BD6A-4776-8513-F703870B91FE}" type="presParOf" srcId="{FFDCACB9-6F36-4833-AD7D-F66DD53EE3CF}" destId="{B1A88328-1319-4DC3-BAAF-2C56D5FB3EDB}" srcOrd="3" destOrd="0" presId="urn:microsoft.com/office/officeart/2005/8/layout/chevron2"/>
    <dgm:cxn modelId="{A9498B62-3784-4263-9CF2-8DB0CD54F158}" type="presParOf" srcId="{FFDCACB9-6F36-4833-AD7D-F66DD53EE3CF}" destId="{5DF5B72E-FB82-4474-85B4-80A346E79B85}" srcOrd="4" destOrd="0" presId="urn:microsoft.com/office/officeart/2005/8/layout/chevron2"/>
    <dgm:cxn modelId="{A17A8686-E3FF-4D9E-B558-BDF8305C7532}" type="presParOf" srcId="{5DF5B72E-FB82-4474-85B4-80A346E79B85}" destId="{7AEB1512-3AFB-4F64-BF03-BF578F26B497}" srcOrd="0" destOrd="0" presId="urn:microsoft.com/office/officeart/2005/8/layout/chevron2"/>
    <dgm:cxn modelId="{0EDC5983-3C77-4F98-AF56-C152778406C5}" type="presParOf" srcId="{5DF5B72E-FB82-4474-85B4-80A346E79B85}" destId="{831FC1EC-00C9-4788-81D9-9654CCF5FC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6878B-241F-4155-859B-B47C2A3BB7B3}">
      <dsp:nvSpPr>
        <dsp:cNvPr id="0" name=""/>
        <dsp:cNvSpPr/>
      </dsp:nvSpPr>
      <dsp:spPr>
        <a:xfrm rot="5400000">
          <a:off x="-306737" y="309841"/>
          <a:ext cx="2044914" cy="1431440"/>
        </a:xfrm>
        <a:prstGeom prst="chevron">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GB" sz="4000" kern="1200" dirty="0"/>
        </a:p>
      </dsp:txBody>
      <dsp:txXfrm rot="-5400000">
        <a:off x="0" y="718824"/>
        <a:ext cx="1431440" cy="613474"/>
      </dsp:txXfrm>
    </dsp:sp>
    <dsp:sp modelId="{4914AF72-661B-4CDD-9C11-8C879E390749}">
      <dsp:nvSpPr>
        <dsp:cNvPr id="0" name=""/>
        <dsp:cNvSpPr/>
      </dsp:nvSpPr>
      <dsp:spPr>
        <a:xfrm rot="5400000">
          <a:off x="4083570" y="-2649026"/>
          <a:ext cx="1329194" cy="6633455"/>
        </a:xfrm>
        <a:prstGeom prst="round2Same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smtClean="0"/>
            <a:t>   Comfort Zone</a:t>
          </a:r>
          <a:endParaRPr lang="en-GB" sz="5400" kern="1200" dirty="0"/>
        </a:p>
      </dsp:txBody>
      <dsp:txXfrm rot="-5400000">
        <a:off x="1431440" y="67990"/>
        <a:ext cx="6568569" cy="1199422"/>
      </dsp:txXfrm>
    </dsp:sp>
    <dsp:sp modelId="{4A29408D-D08D-4DBD-92DA-7A33A9E57DEF}">
      <dsp:nvSpPr>
        <dsp:cNvPr id="0" name=""/>
        <dsp:cNvSpPr/>
      </dsp:nvSpPr>
      <dsp:spPr>
        <a:xfrm rot="5400000">
          <a:off x="-306737" y="2164599"/>
          <a:ext cx="2044914" cy="1431440"/>
        </a:xfrm>
        <a:prstGeom prst="chevron">
          <a:avLst/>
        </a:prstGeom>
        <a:solidFill>
          <a:srgbClr val="FFFF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GB" sz="4000" kern="1200" dirty="0"/>
        </a:p>
      </dsp:txBody>
      <dsp:txXfrm rot="-5400000">
        <a:off x="0" y="2573582"/>
        <a:ext cx="1431440" cy="613474"/>
      </dsp:txXfrm>
    </dsp:sp>
    <dsp:sp modelId="{BE39CA52-414E-4CC5-944B-3F25B64F25AB}">
      <dsp:nvSpPr>
        <dsp:cNvPr id="0" name=""/>
        <dsp:cNvSpPr/>
      </dsp:nvSpPr>
      <dsp:spPr>
        <a:xfrm rot="5400000">
          <a:off x="4083570" y="-794267"/>
          <a:ext cx="1329194" cy="6633455"/>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r>
            <a:rPr lang="en-GB" sz="6500" kern="1200" dirty="0" smtClean="0"/>
            <a:t>  </a:t>
          </a:r>
          <a:r>
            <a:rPr lang="en-GB" sz="5400" kern="1200" dirty="0" smtClean="0"/>
            <a:t>Challenge Zone</a:t>
          </a:r>
          <a:endParaRPr lang="en-GB" sz="5400" kern="1200" dirty="0"/>
        </a:p>
      </dsp:txBody>
      <dsp:txXfrm rot="-5400000">
        <a:off x="1431440" y="1922749"/>
        <a:ext cx="6568569" cy="1199422"/>
      </dsp:txXfrm>
    </dsp:sp>
    <dsp:sp modelId="{7AEB1512-3AFB-4F64-BF03-BF578F26B497}">
      <dsp:nvSpPr>
        <dsp:cNvPr id="0" name=""/>
        <dsp:cNvSpPr/>
      </dsp:nvSpPr>
      <dsp:spPr>
        <a:xfrm rot="5400000">
          <a:off x="-306737" y="4019358"/>
          <a:ext cx="2044914" cy="1431440"/>
        </a:xfrm>
        <a:prstGeom prst="chevron">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n-GB" sz="4000" kern="1200" dirty="0"/>
        </a:p>
      </dsp:txBody>
      <dsp:txXfrm rot="-5400000">
        <a:off x="0" y="4428341"/>
        <a:ext cx="1431440" cy="613474"/>
      </dsp:txXfrm>
    </dsp:sp>
    <dsp:sp modelId="{831FC1EC-00C9-4788-81D9-9654CCF5FC2C}">
      <dsp:nvSpPr>
        <dsp:cNvPr id="0" name=""/>
        <dsp:cNvSpPr/>
      </dsp:nvSpPr>
      <dsp:spPr>
        <a:xfrm rot="5400000">
          <a:off x="4083570" y="1060490"/>
          <a:ext cx="1329194" cy="6633455"/>
        </a:xfrm>
        <a:prstGeom prst="round2Same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4048" tIns="34290" rIns="34290" bIns="34290" numCol="1" spcCol="1270" anchor="ctr" anchorCtr="0">
          <a:noAutofit/>
        </a:bodyPr>
        <a:lstStyle/>
        <a:p>
          <a:pPr marL="285750" lvl="1" indent="-285750" algn="l" defTabSz="2400300">
            <a:lnSpc>
              <a:spcPct val="90000"/>
            </a:lnSpc>
            <a:spcBef>
              <a:spcPct val="0"/>
            </a:spcBef>
            <a:spcAft>
              <a:spcPct val="15000"/>
            </a:spcAft>
            <a:buChar char="••"/>
          </a:pPr>
          <a:r>
            <a:rPr lang="en-GB" sz="5400" kern="1200" dirty="0" smtClean="0"/>
            <a:t>   Stress Zone</a:t>
          </a:r>
          <a:endParaRPr lang="en-GB" sz="5400" kern="1200" dirty="0"/>
        </a:p>
      </dsp:txBody>
      <dsp:txXfrm rot="-5400000">
        <a:off x="1431440" y="3777506"/>
        <a:ext cx="6568569" cy="1199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1B2A2-4F52-434A-A31B-65C52A9D40E4}">
      <dsp:nvSpPr>
        <dsp:cNvPr id="0" name=""/>
        <dsp:cNvSpPr/>
      </dsp:nvSpPr>
      <dsp:spPr>
        <a:xfrm rot="5400000">
          <a:off x="-324246" y="331308"/>
          <a:ext cx="2161642" cy="1513150"/>
        </a:xfrm>
        <a:prstGeom prst="chevron">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Comfort</a:t>
          </a:r>
          <a:endParaRPr lang="en-GB" sz="2900" kern="1200" dirty="0"/>
        </a:p>
      </dsp:txBody>
      <dsp:txXfrm rot="-5400000">
        <a:off x="0" y="763637"/>
        <a:ext cx="1513150" cy="648492"/>
      </dsp:txXfrm>
    </dsp:sp>
    <dsp:sp modelId="{7D0B5BE0-EDFD-4896-85F8-FEADD9887213}">
      <dsp:nvSpPr>
        <dsp:cNvPr id="0" name=""/>
        <dsp:cNvSpPr/>
      </dsp:nvSpPr>
      <dsp:spPr>
        <a:xfrm rot="5400000">
          <a:off x="4302513" y="-2782301"/>
          <a:ext cx="1405067" cy="6983793"/>
        </a:xfrm>
        <a:prstGeom prst="round2Same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Easy going</a:t>
          </a:r>
          <a:endParaRPr lang="en-GB" sz="2400" kern="1200" dirty="0"/>
        </a:p>
        <a:p>
          <a:pPr marL="228600" lvl="1" indent="-228600" algn="l" defTabSz="1066800">
            <a:lnSpc>
              <a:spcPct val="90000"/>
            </a:lnSpc>
            <a:spcBef>
              <a:spcPct val="0"/>
            </a:spcBef>
            <a:spcAft>
              <a:spcPct val="15000"/>
            </a:spcAft>
            <a:buChar char="••"/>
          </a:pPr>
          <a:r>
            <a:rPr lang="en-GB" sz="2400" kern="1200" dirty="0" smtClean="0"/>
            <a:t>No problem</a:t>
          </a:r>
          <a:endParaRPr lang="en-GB" sz="2400" kern="1200" dirty="0"/>
        </a:p>
        <a:p>
          <a:pPr marL="228600" lvl="1" indent="-228600" algn="l" defTabSz="1066800">
            <a:lnSpc>
              <a:spcPct val="90000"/>
            </a:lnSpc>
            <a:spcBef>
              <a:spcPct val="0"/>
            </a:spcBef>
            <a:spcAft>
              <a:spcPct val="15000"/>
            </a:spcAft>
            <a:buChar char="••"/>
          </a:pPr>
          <a:r>
            <a:rPr lang="en-GB" sz="2400" kern="1200" dirty="0" smtClean="0"/>
            <a:t>Of course I can/will</a:t>
          </a:r>
          <a:endParaRPr lang="en-GB" sz="2400" kern="1200" dirty="0"/>
        </a:p>
      </dsp:txBody>
      <dsp:txXfrm rot="-5400000">
        <a:off x="1513150" y="75652"/>
        <a:ext cx="6915203" cy="1267887"/>
      </dsp:txXfrm>
    </dsp:sp>
    <dsp:sp modelId="{EED7D469-5A54-4E8A-8F84-11F891E380A4}">
      <dsp:nvSpPr>
        <dsp:cNvPr id="0" name=""/>
        <dsp:cNvSpPr/>
      </dsp:nvSpPr>
      <dsp:spPr>
        <a:xfrm rot="5400000">
          <a:off x="-324246" y="2303764"/>
          <a:ext cx="2161642" cy="1513150"/>
        </a:xfrm>
        <a:prstGeom prst="chevron">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solidFill>
                <a:schemeClr val="tx1"/>
              </a:solidFill>
            </a:rPr>
            <a:t>Challenge</a:t>
          </a:r>
          <a:endParaRPr lang="en-GB" sz="2900" kern="1200" dirty="0">
            <a:solidFill>
              <a:schemeClr val="tx1"/>
            </a:solidFill>
          </a:endParaRPr>
        </a:p>
      </dsp:txBody>
      <dsp:txXfrm rot="-5400000">
        <a:off x="0" y="2736093"/>
        <a:ext cx="1513150" cy="648492"/>
      </dsp:txXfrm>
    </dsp:sp>
    <dsp:sp modelId="{53F53CD4-1780-491F-91BC-C40122437270}">
      <dsp:nvSpPr>
        <dsp:cNvPr id="0" name=""/>
        <dsp:cNvSpPr/>
      </dsp:nvSpPr>
      <dsp:spPr>
        <a:xfrm rot="5400000">
          <a:off x="4302513" y="-809844"/>
          <a:ext cx="1405067" cy="6983793"/>
        </a:xfrm>
        <a:prstGeom prst="round2SameRect">
          <a:avLst/>
        </a:prstGeom>
        <a:solidFill>
          <a:schemeClr val="lt1">
            <a:alpha val="90000"/>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Negotiable, with support</a:t>
          </a:r>
          <a:endParaRPr lang="en-GB" sz="2000" kern="1200" dirty="0"/>
        </a:p>
        <a:p>
          <a:pPr marL="228600" lvl="1" indent="-228600" algn="l" defTabSz="889000">
            <a:lnSpc>
              <a:spcPct val="90000"/>
            </a:lnSpc>
            <a:spcBef>
              <a:spcPct val="0"/>
            </a:spcBef>
            <a:spcAft>
              <a:spcPct val="15000"/>
            </a:spcAft>
            <a:buChar char="••"/>
          </a:pPr>
          <a:r>
            <a:rPr lang="en-GB" sz="2000" kern="1200" dirty="0" smtClean="0"/>
            <a:t>Willing to try, willing to make mistakes if that is ‘safe’</a:t>
          </a:r>
          <a:endParaRPr lang="en-GB" sz="2000" kern="1200" dirty="0"/>
        </a:p>
        <a:p>
          <a:pPr marL="228600" lvl="1" indent="-228600" algn="l" defTabSz="889000">
            <a:lnSpc>
              <a:spcPct val="90000"/>
            </a:lnSpc>
            <a:spcBef>
              <a:spcPct val="0"/>
            </a:spcBef>
            <a:spcAft>
              <a:spcPct val="15000"/>
            </a:spcAft>
            <a:buChar char="••"/>
          </a:pPr>
          <a:r>
            <a:rPr lang="en-GB" sz="2000" kern="1200" dirty="0" smtClean="0"/>
            <a:t>Don’t yet feel confident or competent but believe we can get there – somewhere we know we can</a:t>
          </a:r>
          <a:endParaRPr lang="en-GB" sz="2000" kern="1200" dirty="0"/>
        </a:p>
      </dsp:txBody>
      <dsp:txXfrm rot="-5400000">
        <a:off x="1513150" y="2048109"/>
        <a:ext cx="6915203" cy="1267887"/>
      </dsp:txXfrm>
    </dsp:sp>
    <dsp:sp modelId="{E8A47796-2BDA-4F60-874B-AE3F9E0C0B3C}">
      <dsp:nvSpPr>
        <dsp:cNvPr id="0" name=""/>
        <dsp:cNvSpPr/>
      </dsp:nvSpPr>
      <dsp:spPr>
        <a:xfrm rot="5400000">
          <a:off x="-324246" y="4276221"/>
          <a:ext cx="2161642" cy="1513150"/>
        </a:xfrm>
        <a:prstGeom prst="chevron">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smtClean="0"/>
            <a:t>Stress</a:t>
          </a:r>
          <a:endParaRPr lang="en-GB" sz="2900" kern="1200" dirty="0"/>
        </a:p>
      </dsp:txBody>
      <dsp:txXfrm rot="-5400000">
        <a:off x="0" y="4708550"/>
        <a:ext cx="1513150" cy="648492"/>
      </dsp:txXfrm>
    </dsp:sp>
    <dsp:sp modelId="{E4ADA048-888C-4718-94E9-57DA508F1D27}">
      <dsp:nvSpPr>
        <dsp:cNvPr id="0" name=""/>
        <dsp:cNvSpPr/>
      </dsp:nvSpPr>
      <dsp:spPr>
        <a:xfrm rot="5400000">
          <a:off x="4302513" y="1162612"/>
          <a:ext cx="1405067" cy="6983793"/>
        </a:xfrm>
        <a:prstGeom prst="round2Same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No way</a:t>
          </a:r>
          <a:endParaRPr lang="en-GB" sz="2000" kern="1200" dirty="0"/>
        </a:p>
        <a:p>
          <a:pPr marL="228600" lvl="1" indent="-228600" algn="l" defTabSz="889000">
            <a:lnSpc>
              <a:spcPct val="90000"/>
            </a:lnSpc>
            <a:spcBef>
              <a:spcPct val="0"/>
            </a:spcBef>
            <a:spcAft>
              <a:spcPct val="15000"/>
            </a:spcAft>
            <a:buChar char="••"/>
          </a:pPr>
          <a:r>
            <a:rPr lang="en-GB" sz="2000" kern="1200" dirty="0" smtClean="0"/>
            <a:t>I will not do this; I will not discuss this; I will not disclose this</a:t>
          </a:r>
          <a:endParaRPr lang="en-GB" sz="2000" kern="1200" dirty="0"/>
        </a:p>
        <a:p>
          <a:pPr marL="228600" lvl="1" indent="-228600" algn="l" defTabSz="889000">
            <a:lnSpc>
              <a:spcPct val="90000"/>
            </a:lnSpc>
            <a:spcBef>
              <a:spcPct val="0"/>
            </a:spcBef>
            <a:spcAft>
              <a:spcPct val="15000"/>
            </a:spcAft>
            <a:buChar char="••"/>
          </a:pPr>
          <a:r>
            <a:rPr lang="en-GB" sz="2000" kern="1200" dirty="0" smtClean="0"/>
            <a:t>I will defend</a:t>
          </a:r>
          <a:r>
            <a:rPr lang="en-GB" sz="2000" kern="1200" baseline="0" dirty="0" smtClean="0"/>
            <a:t> my position</a:t>
          </a:r>
          <a:endParaRPr lang="en-GB" sz="2000" kern="1200" dirty="0"/>
        </a:p>
        <a:p>
          <a:pPr marL="228600" lvl="1" indent="-228600" algn="l" defTabSz="889000">
            <a:lnSpc>
              <a:spcPct val="90000"/>
            </a:lnSpc>
            <a:spcBef>
              <a:spcPct val="0"/>
            </a:spcBef>
            <a:spcAft>
              <a:spcPct val="15000"/>
            </a:spcAft>
            <a:buChar char="••"/>
          </a:pPr>
          <a:r>
            <a:rPr lang="en-GB" sz="2000" kern="1200" baseline="0" dirty="0" smtClean="0"/>
            <a:t>Tendency to blame </a:t>
          </a:r>
          <a:endParaRPr lang="en-GB" sz="2000" kern="1200" dirty="0"/>
        </a:p>
      </dsp:txBody>
      <dsp:txXfrm rot="-5400000">
        <a:off x="1513150" y="4020565"/>
        <a:ext cx="6915203" cy="1267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6878B-241F-4155-859B-B47C2A3BB7B3}">
      <dsp:nvSpPr>
        <dsp:cNvPr id="0" name=""/>
        <dsp:cNvSpPr/>
      </dsp:nvSpPr>
      <dsp:spPr>
        <a:xfrm rot="5400000">
          <a:off x="-142490" y="145000"/>
          <a:ext cx="949934" cy="664953"/>
        </a:xfrm>
        <a:prstGeom prst="chevron">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GB" sz="2000" kern="1200" dirty="0"/>
        </a:p>
      </dsp:txBody>
      <dsp:txXfrm rot="-5400000">
        <a:off x="1" y="334987"/>
        <a:ext cx="664953" cy="284981"/>
      </dsp:txXfrm>
    </dsp:sp>
    <dsp:sp modelId="{4914AF72-661B-4CDD-9C11-8C879E390749}">
      <dsp:nvSpPr>
        <dsp:cNvPr id="0" name=""/>
        <dsp:cNvSpPr/>
      </dsp:nvSpPr>
      <dsp:spPr>
        <a:xfrm rot="5400000">
          <a:off x="2214498" y="-1547033"/>
          <a:ext cx="617457" cy="3716546"/>
        </a:xfrm>
        <a:prstGeom prst="round2Same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   Comfort Zone</a:t>
          </a:r>
          <a:endParaRPr lang="en-GB" sz="2000" kern="1200" dirty="0"/>
        </a:p>
      </dsp:txBody>
      <dsp:txXfrm rot="-5400000">
        <a:off x="664954" y="32653"/>
        <a:ext cx="3686404" cy="557173"/>
      </dsp:txXfrm>
    </dsp:sp>
    <dsp:sp modelId="{4A29408D-D08D-4DBD-92DA-7A33A9E57DEF}">
      <dsp:nvSpPr>
        <dsp:cNvPr id="0" name=""/>
        <dsp:cNvSpPr/>
      </dsp:nvSpPr>
      <dsp:spPr>
        <a:xfrm rot="5400000">
          <a:off x="-142490" y="886150"/>
          <a:ext cx="949934" cy="664953"/>
        </a:xfrm>
        <a:prstGeom prst="chevron">
          <a:avLst/>
        </a:prstGeom>
        <a:solidFill>
          <a:srgbClr val="FFFF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GB" sz="2000" kern="1200" dirty="0"/>
        </a:p>
      </dsp:txBody>
      <dsp:txXfrm rot="-5400000">
        <a:off x="1" y="1076137"/>
        <a:ext cx="664953" cy="284981"/>
      </dsp:txXfrm>
    </dsp:sp>
    <dsp:sp modelId="{BE39CA52-414E-4CC5-944B-3F25B64F25AB}">
      <dsp:nvSpPr>
        <dsp:cNvPr id="0" name=""/>
        <dsp:cNvSpPr/>
      </dsp:nvSpPr>
      <dsp:spPr>
        <a:xfrm rot="5400000">
          <a:off x="2214498" y="-805884"/>
          <a:ext cx="617457" cy="3716546"/>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  Challenge Zone</a:t>
          </a:r>
          <a:endParaRPr lang="en-GB" sz="2000" kern="1200" dirty="0"/>
        </a:p>
      </dsp:txBody>
      <dsp:txXfrm rot="-5400000">
        <a:off x="664954" y="773802"/>
        <a:ext cx="3686404" cy="557173"/>
      </dsp:txXfrm>
    </dsp:sp>
    <dsp:sp modelId="{7AEB1512-3AFB-4F64-BF03-BF578F26B497}">
      <dsp:nvSpPr>
        <dsp:cNvPr id="0" name=""/>
        <dsp:cNvSpPr/>
      </dsp:nvSpPr>
      <dsp:spPr>
        <a:xfrm rot="5400000">
          <a:off x="-142490" y="1627300"/>
          <a:ext cx="949934" cy="664953"/>
        </a:xfrm>
        <a:prstGeom prst="chevron">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GB" sz="2000" kern="1200" dirty="0"/>
        </a:p>
      </dsp:txBody>
      <dsp:txXfrm rot="-5400000">
        <a:off x="1" y="1817287"/>
        <a:ext cx="664953" cy="284981"/>
      </dsp:txXfrm>
    </dsp:sp>
    <dsp:sp modelId="{831FC1EC-00C9-4788-81D9-9654CCF5FC2C}">
      <dsp:nvSpPr>
        <dsp:cNvPr id="0" name=""/>
        <dsp:cNvSpPr/>
      </dsp:nvSpPr>
      <dsp:spPr>
        <a:xfrm rot="5400000">
          <a:off x="2214498" y="-64734"/>
          <a:ext cx="617457" cy="3716546"/>
        </a:xfrm>
        <a:prstGeom prst="round2Same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   Stress Zone</a:t>
          </a:r>
          <a:endParaRPr lang="en-GB" sz="2000" kern="1200" dirty="0"/>
        </a:p>
      </dsp:txBody>
      <dsp:txXfrm rot="-5400000">
        <a:off x="664954" y="1514952"/>
        <a:ext cx="3686404" cy="5571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19C80-3803-4486-9040-E81F00CDD12E}" type="datetimeFigureOut">
              <a:rPr lang="en-GB" smtClean="0"/>
              <a:t>16/04/2018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BC863-90E2-4F43-80C9-A53B92791298}" type="slidenum">
              <a:rPr lang="en-GB" smtClean="0"/>
              <a:t>‹#›</a:t>
            </a:fld>
            <a:endParaRPr lang="en-GB"/>
          </a:p>
        </p:txBody>
      </p:sp>
    </p:spTree>
    <p:extLst>
      <p:ext uri="{BB962C8B-B14F-4D97-AF65-F5344CB8AC3E}">
        <p14:creationId xmlns:p14="http://schemas.microsoft.com/office/powerpoint/2010/main" val="313818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2</a:t>
            </a:fld>
            <a:endParaRPr lang="en-GB"/>
          </a:p>
        </p:txBody>
      </p:sp>
    </p:spTree>
    <p:extLst>
      <p:ext uri="{BB962C8B-B14F-4D97-AF65-F5344CB8AC3E}">
        <p14:creationId xmlns:p14="http://schemas.microsoft.com/office/powerpoint/2010/main" val="349812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an example of a Perception</a:t>
            </a:r>
            <a:r>
              <a:rPr lang="en-IE" baseline="0" dirty="0" smtClean="0"/>
              <a:t> of Challenge Tool sheet. For details on how to compose and create a sheet like this and the statements within it, please refer to the resources available at www.canterbury.ac.uk/TLT.</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15</a:t>
            </a:fld>
            <a:endParaRPr lang="en-GB"/>
          </a:p>
        </p:txBody>
      </p:sp>
    </p:spTree>
    <p:extLst>
      <p:ext uri="{BB962C8B-B14F-4D97-AF65-F5344CB8AC3E}">
        <p14:creationId xmlns:p14="http://schemas.microsoft.com/office/powerpoint/2010/main" val="134723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portion</a:t>
            </a:r>
            <a:r>
              <a:rPr lang="en-IE" baseline="0" dirty="0" smtClean="0"/>
              <a:t> of the presentation explains the three tools within the Traffic Lights Toolkit, how they build upon each other and how students can work with them. At this point it should be pointed out that the tools can be delivered on paper as well as digitally, using the templates and resources available at www.canterbury.ac.uk/TLT. This presentation can be adapted accordingly, depending on which delivery method(s) are used..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18</a:t>
            </a:fld>
            <a:endParaRPr lang="en-GB"/>
          </a:p>
        </p:txBody>
      </p:sp>
    </p:spTree>
    <p:extLst>
      <p:ext uri="{BB962C8B-B14F-4D97-AF65-F5344CB8AC3E}">
        <p14:creationId xmlns:p14="http://schemas.microsoft.com/office/powerpoint/2010/main" val="263175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second tool in the toolkit, the Quadrant tool, is based</a:t>
            </a:r>
            <a:r>
              <a:rPr lang="en-GB" baseline="0" dirty="0" smtClean="0"/>
              <a:t> on Pratt’s (1988) model for the need for direction and support. The tool allows students to identify their needs by placing each statement assessed in the Perception of Challenge Tool in the two-dimensional space of the Quadrant  Tool. </a:t>
            </a:r>
            <a:r>
              <a:rPr lang="en-GB" dirty="0" smtClean="0"/>
              <a:t>Direction, “refers to the learners need for assistance from other persons in the learning process, and is a function of an adult’s competence in the subject matter and general need for dependence.”  Support refers to “the affective encouragement the learner needs from others.  It is also the product of two factors: the learner’s commitment to the learning process and the learner’s confidence about his or her learning ability.” Knowles et al (2005:195) Pratt’s representation of these dimensions as a four quadrant model provides a very clear means by which one can approach the diverse and changing needs of a group of adult learners. </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14CED9-6D14-456A-9221-BDED2C170BAD}" type="slidenum">
              <a:rPr lang="en-GB" smtClean="0"/>
              <a:pPr eaLnBrk="1" hangingPunct="1"/>
              <a:t>19</a:t>
            </a:fld>
            <a:endParaRPr lang="en-GB" smtClean="0"/>
          </a:p>
        </p:txBody>
      </p:sp>
    </p:spTree>
    <p:extLst>
      <p:ext uri="{BB962C8B-B14F-4D97-AF65-F5344CB8AC3E}">
        <p14:creationId xmlns:p14="http://schemas.microsoft.com/office/powerpoint/2010/main" val="61273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dirty="0" smtClean="0"/>
              <a:t>This slide</a:t>
            </a:r>
            <a:r>
              <a:rPr lang="en-GB" sz="1000" baseline="0" dirty="0" smtClean="0"/>
              <a:t> and the following slides provide an example of how a student used the Quadrant Tool for a placement module in the School of Allied Health Studies at Canterbury Christ Church University with Marian </a:t>
            </a:r>
            <a:r>
              <a:rPr lang="en-GB" sz="1000" baseline="0" dirty="0" err="1" smtClean="0"/>
              <a:t>MacCormick</a:t>
            </a:r>
            <a:r>
              <a:rPr lang="en-GB" sz="1000" baseline="0" dirty="0" smtClean="0"/>
              <a:t> who developed the original Toolkit. </a:t>
            </a:r>
            <a:endParaRPr lang="en-GB" sz="1000" dirty="0" smtClean="0"/>
          </a:p>
          <a:p>
            <a:pPr eaLnBrk="1" hangingPunct="1">
              <a:spcBef>
                <a:spcPct val="0"/>
              </a:spcBef>
            </a:pPr>
            <a:endParaRPr lang="en-GB"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B12EBF7-2BE7-41F0-8D39-A75A7EA42DEA}" type="slidenum">
              <a:rPr lang="en-GB" smtClean="0"/>
              <a:pPr eaLnBrk="1" hangingPunct="1"/>
              <a:t>20</a:t>
            </a:fld>
            <a:endParaRPr lang="en-GB" smtClean="0"/>
          </a:p>
        </p:txBody>
      </p:sp>
    </p:spTree>
    <p:extLst>
      <p:ext uri="{BB962C8B-B14F-4D97-AF65-F5344CB8AC3E}">
        <p14:creationId xmlns:p14="http://schemas.microsoft.com/office/powerpoint/2010/main" val="171109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A113F2-F4D8-4904-88FF-42CD5D621BE4}" type="slidenum">
              <a:rPr lang="en-GB" smtClean="0"/>
              <a:pPr eaLnBrk="1" hangingPunct="1"/>
              <a:t>21</a:t>
            </a:fld>
            <a:endParaRPr lang="en-GB" smtClean="0"/>
          </a:p>
        </p:txBody>
      </p:sp>
    </p:spTree>
    <p:extLst>
      <p:ext uri="{BB962C8B-B14F-4D97-AF65-F5344CB8AC3E}">
        <p14:creationId xmlns:p14="http://schemas.microsoft.com/office/powerpoint/2010/main" val="6010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A113F2-F4D8-4904-88FF-42CD5D621BE4}" type="slidenum">
              <a:rPr lang="en-GB" smtClean="0"/>
              <a:pPr eaLnBrk="1" hangingPunct="1"/>
              <a:t>22</a:t>
            </a:fld>
            <a:endParaRPr lang="en-GB" smtClean="0"/>
          </a:p>
        </p:txBody>
      </p:sp>
    </p:spTree>
    <p:extLst>
      <p:ext uri="{BB962C8B-B14F-4D97-AF65-F5344CB8AC3E}">
        <p14:creationId xmlns:p14="http://schemas.microsoft.com/office/powerpoint/2010/main" val="360664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portion</a:t>
            </a:r>
            <a:r>
              <a:rPr lang="en-IE" baseline="0" dirty="0" smtClean="0"/>
              <a:t> of the presentation explains the three tools within the Traffic Lights Toolkit, how they build upon each other and how students can work with them. At this point it should be pointed out that the tools can be delivered on paper as well as digitally, using the templates and resources available at www.canterbury.ac.uk/TLT. This presentation can be adapted accordingly, depending on which delivery method(s) are used..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23</a:t>
            </a:fld>
            <a:endParaRPr lang="en-GB"/>
          </a:p>
        </p:txBody>
      </p:sp>
    </p:spTree>
    <p:extLst>
      <p:ext uri="{BB962C8B-B14F-4D97-AF65-F5344CB8AC3E}">
        <p14:creationId xmlns:p14="http://schemas.microsoft.com/office/powerpoint/2010/main" val="152588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F307CB-BCC4-47AA-BB68-643337804919}" type="slidenum">
              <a:rPr lang="en-GB" smtClean="0"/>
              <a:pPr eaLnBrk="1" hangingPunct="1"/>
              <a:t>24</a:t>
            </a:fld>
            <a:endParaRPr lang="en-GB" smtClean="0"/>
          </a:p>
        </p:txBody>
      </p:sp>
    </p:spTree>
    <p:extLst>
      <p:ext uri="{BB962C8B-B14F-4D97-AF65-F5344CB8AC3E}">
        <p14:creationId xmlns:p14="http://schemas.microsoft.com/office/powerpoint/2010/main" val="13600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F307CB-BCC4-47AA-BB68-643337804919}" type="slidenum">
              <a:rPr lang="en-GB" smtClean="0"/>
              <a:pPr eaLnBrk="1" hangingPunct="1"/>
              <a:t>25</a:t>
            </a:fld>
            <a:endParaRPr lang="en-GB" smtClean="0"/>
          </a:p>
        </p:txBody>
      </p:sp>
    </p:spTree>
    <p:extLst>
      <p:ext uri="{BB962C8B-B14F-4D97-AF65-F5344CB8AC3E}">
        <p14:creationId xmlns:p14="http://schemas.microsoft.com/office/powerpoint/2010/main" val="164333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examines </a:t>
            </a:r>
            <a:r>
              <a:rPr lang="en-IE" baseline="0" dirty="0" smtClean="0"/>
              <a:t>the barriers to learning that students might  experience. The ‘black box’ illustrates the lack of information educators often have when first meeting a student or student cohort. Students themselves may be unaware of the barriers to learning </a:t>
            </a:r>
            <a:r>
              <a:rPr lang="en-IE" baseline="0" dirty="0" smtClean="0"/>
              <a:t>that exist for them as well as the enablers that would allow them to learn more effectively. </a:t>
            </a:r>
            <a:r>
              <a:rPr lang="en-IE" baseline="0" dirty="0" smtClean="0"/>
              <a:t>The Traffic Lights Toolkit (TLT) allows students to identify and articulate these barriers via self-assessment and develop ways of addressing these. Teachers can adjust and change their teaching and support strategies in response to the student’s responses to the TLT.  For example, where students express a significant amount of negative emotions in response to a learning objective/skill or competency they have self-assessed themselves against, a teacher can approach their teaching with this in mind, for example by discussing emotional resistance to learning and providing strategies for students to overcome this barrier.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3</a:t>
            </a:fld>
            <a:endParaRPr lang="en-GB"/>
          </a:p>
        </p:txBody>
      </p:sp>
    </p:spTree>
    <p:extLst>
      <p:ext uri="{BB962C8B-B14F-4D97-AF65-F5344CB8AC3E}">
        <p14:creationId xmlns:p14="http://schemas.microsoft.com/office/powerpoint/2010/main" val="315738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Depending on your area of teaching, you may be aware of other/similar areas of learning where students experience high levels of anxiety, confusion and other learning barriers.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4</a:t>
            </a:fld>
            <a:endParaRPr lang="en-GB"/>
          </a:p>
        </p:txBody>
      </p:sp>
    </p:spTree>
    <p:extLst>
      <p:ext uri="{BB962C8B-B14F-4D97-AF65-F5344CB8AC3E}">
        <p14:creationId xmlns:p14="http://schemas.microsoft.com/office/powerpoint/2010/main" val="37098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examines </a:t>
            </a:r>
            <a:r>
              <a:rPr lang="en-IE" baseline="0" dirty="0" smtClean="0"/>
              <a:t>the barriers to learning that students might  experience. The ‘black box’ illustrates the lack of information educators often have when first meeting a student or student cohort. Students themselves may be unaware of the barriers to learning the experience. The Traffic Lights Toolkit (TLT) allows students to identify and articulate these barriers via self-assessment and develop ways of addressing these. Teachers can adjust and change their teaching and support strategies in response to the student’s responses to the TLT.  For example, where students express a significant amount of negative emotions in response to a learning objective/skill or competency they have self-assessed themselves against, a teacher can approach their teaching with this in mind, for example by discussing emotional resistance to learning and providing strategies for students to overcome this barrier.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5</a:t>
            </a:fld>
            <a:endParaRPr lang="en-GB"/>
          </a:p>
        </p:txBody>
      </p:sp>
    </p:spTree>
    <p:extLst>
      <p:ext uri="{BB962C8B-B14F-4D97-AF65-F5344CB8AC3E}">
        <p14:creationId xmlns:p14="http://schemas.microsoft.com/office/powerpoint/2010/main" val="321974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41F5AE-9E5F-4A83-AF83-35AAEBCE6860}" type="slidenum">
              <a:rPr lang="en-GB" smtClean="0"/>
              <a:pPr eaLnBrk="1" hangingPunct="1"/>
              <a:t>7</a:t>
            </a:fld>
            <a:endParaRPr lang="en-GB" smtClean="0"/>
          </a:p>
        </p:txBody>
      </p:sp>
    </p:spTree>
    <p:extLst>
      <p:ext uri="{BB962C8B-B14F-4D97-AF65-F5344CB8AC3E}">
        <p14:creationId xmlns:p14="http://schemas.microsoft.com/office/powerpoint/2010/main" val="332769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should introduce the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8</a:t>
            </a:fld>
            <a:endParaRPr lang="en-GB"/>
          </a:p>
        </p:txBody>
      </p:sp>
    </p:spTree>
    <p:extLst>
      <p:ext uri="{BB962C8B-B14F-4D97-AF65-F5344CB8AC3E}">
        <p14:creationId xmlns:p14="http://schemas.microsoft.com/office/powerpoint/2010/main" val="170439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should introduce the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9</a:t>
            </a:fld>
            <a:endParaRPr lang="en-GB"/>
          </a:p>
        </p:txBody>
      </p:sp>
    </p:spTree>
    <p:extLst>
      <p:ext uri="{BB962C8B-B14F-4D97-AF65-F5344CB8AC3E}">
        <p14:creationId xmlns:p14="http://schemas.microsoft.com/office/powerpoint/2010/main" val="2914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slide should introduce the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10</a:t>
            </a:fld>
            <a:endParaRPr lang="en-GB"/>
          </a:p>
        </p:txBody>
      </p:sp>
    </p:spTree>
    <p:extLst>
      <p:ext uri="{BB962C8B-B14F-4D97-AF65-F5344CB8AC3E}">
        <p14:creationId xmlns:p14="http://schemas.microsoft.com/office/powerpoint/2010/main" val="402419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portion</a:t>
            </a:r>
            <a:r>
              <a:rPr lang="en-IE" baseline="0" dirty="0" smtClean="0"/>
              <a:t> of the presentation explains the three tools within the Traffic Lights Toolkit, how they build upon each other and how students can work with them. At this point it should be pointed out that the tools can be delivered on paper as well as digitally, using the templates and resources available at www.canterbury.ac.uk/TLT. This presentation can be adapted accordingly, depending on which delivery method(s) are used.. </a:t>
            </a:r>
            <a:endParaRPr lang="en-GB" dirty="0"/>
          </a:p>
        </p:txBody>
      </p:sp>
      <p:sp>
        <p:nvSpPr>
          <p:cNvPr id="4" name="Slide Number Placeholder 3"/>
          <p:cNvSpPr>
            <a:spLocks noGrp="1"/>
          </p:cNvSpPr>
          <p:nvPr>
            <p:ph type="sldNum" sz="quarter" idx="10"/>
          </p:nvPr>
        </p:nvSpPr>
        <p:spPr/>
        <p:txBody>
          <a:bodyPr/>
          <a:lstStyle/>
          <a:p>
            <a:fld id="{4DCBC863-90E2-4F43-80C9-A53B92791298}" type="slidenum">
              <a:rPr lang="en-GB" smtClean="0"/>
              <a:t>12</a:t>
            </a:fld>
            <a:endParaRPr lang="en-GB"/>
          </a:p>
        </p:txBody>
      </p:sp>
    </p:spTree>
    <p:extLst>
      <p:ext uri="{BB962C8B-B14F-4D97-AF65-F5344CB8AC3E}">
        <p14:creationId xmlns:p14="http://schemas.microsoft.com/office/powerpoint/2010/main" val="201470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B35669-4390-4FD5-8432-D1F3E4458B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125315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35669-4390-4FD5-8432-D1F3E4458B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229131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35669-4390-4FD5-8432-D1F3E4458B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312711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35669-4390-4FD5-8432-D1F3E4458B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153006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B35669-4390-4FD5-8432-D1F3E4458B3F}"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179288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B35669-4390-4FD5-8432-D1F3E4458B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5167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B35669-4390-4FD5-8432-D1F3E4458B3F}"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350724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B35669-4390-4FD5-8432-D1F3E4458B3F}"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104708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35669-4390-4FD5-8432-D1F3E4458B3F}"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123465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B35669-4390-4FD5-8432-D1F3E4458B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220862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B35669-4390-4FD5-8432-D1F3E4458B3F}"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B59CB7-48B9-41B3-80EB-9011DEBD1315}" type="slidenum">
              <a:rPr lang="en-GB" smtClean="0"/>
              <a:t>‹#›</a:t>
            </a:fld>
            <a:endParaRPr lang="en-GB"/>
          </a:p>
        </p:txBody>
      </p:sp>
    </p:spTree>
    <p:extLst>
      <p:ext uri="{BB962C8B-B14F-4D97-AF65-F5344CB8AC3E}">
        <p14:creationId xmlns:p14="http://schemas.microsoft.com/office/powerpoint/2010/main" val="33529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35669-4390-4FD5-8432-D1F3E4458B3F}" type="datetimeFigureOut">
              <a:rPr lang="en-GB" smtClean="0"/>
              <a:t>16/04/2018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59CB7-48B9-41B3-80EB-9011DEBD1315}" type="slidenum">
              <a:rPr lang="en-GB" smtClean="0"/>
              <a:t>‹#›</a:t>
            </a:fld>
            <a:endParaRPr lang="en-GB"/>
          </a:p>
        </p:txBody>
      </p:sp>
    </p:spTree>
    <p:extLst>
      <p:ext uri="{BB962C8B-B14F-4D97-AF65-F5344CB8AC3E}">
        <p14:creationId xmlns:p14="http://schemas.microsoft.com/office/powerpoint/2010/main" val="182189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tiff"/></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3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776" y="437192"/>
            <a:ext cx="9144000" cy="804085"/>
          </a:xfrm>
        </p:spPr>
        <p:txBody>
          <a:bodyPr>
            <a:normAutofit fontScale="90000"/>
          </a:bodyPr>
          <a:lstStyle/>
          <a:p>
            <a:r>
              <a:rPr lang="en-GB" b="1" dirty="0" smtClean="0">
                <a:solidFill>
                  <a:schemeClr val="bg1"/>
                </a:solidFill>
                <a:latin typeface="Humnst777 BT" panose="020B0603030504020204" pitchFamily="34" charset="0"/>
              </a:rPr>
              <a:t>The Traffic Lights Toolkit</a:t>
            </a:r>
            <a:endParaRPr lang="en-GB" b="1" dirty="0">
              <a:solidFill>
                <a:schemeClr val="bg1"/>
              </a:solidFill>
              <a:latin typeface="Humnst777 BT" panose="020B0603030504020204" pitchFamily="34" charset="0"/>
            </a:endParaRPr>
          </a:p>
        </p:txBody>
      </p:sp>
      <p:sp>
        <p:nvSpPr>
          <p:cNvPr id="3" name="Subtitle 2"/>
          <p:cNvSpPr>
            <a:spLocks noGrp="1"/>
          </p:cNvSpPr>
          <p:nvPr>
            <p:ph type="subTitle" idx="1"/>
          </p:nvPr>
        </p:nvSpPr>
        <p:spPr>
          <a:xfrm>
            <a:off x="-3048000" y="6531795"/>
            <a:ext cx="9144000" cy="1655762"/>
          </a:xfrm>
        </p:spPr>
        <p:txBody>
          <a:bodyPr>
            <a:noAutofit/>
          </a:bodyPr>
          <a:lstStyle/>
          <a:p>
            <a:r>
              <a:rPr lang="en-GB" sz="1000" dirty="0" smtClean="0">
                <a:solidFill>
                  <a:srgbClr val="233289"/>
                </a:solidFill>
                <a:latin typeface="Humnst777 BT" panose="020B0603030504020204" pitchFamily="34" charset="0"/>
              </a:rPr>
              <a:t>©Canterbury Christ Church University 2018</a:t>
            </a:r>
            <a:endParaRPr lang="en-GB" sz="1000" dirty="0">
              <a:solidFill>
                <a:srgbClr val="233289"/>
              </a:solidFill>
              <a:latin typeface="Humnst777 BT" panose="020B06030305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3" y="4879639"/>
            <a:ext cx="4065339" cy="1652156"/>
          </a:xfrm>
          <a:prstGeom prst="rect">
            <a:avLst/>
          </a:prstGeom>
        </p:spPr>
      </p:pic>
      <p:pic>
        <p:nvPicPr>
          <p:cNvPr id="1026" name="Picture 2" descr="http://www.northampton.ac.uk/wp-content/uploads/2017/03/HEFC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059" y="4906128"/>
            <a:ext cx="4882510" cy="1625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lueprintpromo.co.uk/prods/8/s0538-01-traffic_light-v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8800" r="100000"/>
                    </a14:imgEffect>
                  </a14:imgLayer>
                </a14:imgProps>
              </a:ext>
              <a:ext uri="{28A0092B-C50C-407E-A947-70E740481C1C}">
                <a14:useLocalDpi xmlns:a14="http://schemas.microsoft.com/office/drawing/2010/main" val="0"/>
              </a:ext>
            </a:extLst>
          </a:blip>
          <a:srcRect/>
          <a:stretch>
            <a:fillRect/>
          </a:stretch>
        </p:blipFill>
        <p:spPr bwMode="auto">
          <a:xfrm>
            <a:off x="4636147" y="3435397"/>
            <a:ext cx="2137507" cy="2137507"/>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326776" y="1648625"/>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smtClean="0">
                <a:solidFill>
                  <a:schemeClr val="bg1"/>
                </a:solidFill>
                <a:latin typeface="Humnst777 BT" panose="020B0603030504020204" pitchFamily="34" charset="0"/>
              </a:rPr>
              <a:t>Introduction:</a:t>
            </a:r>
          </a:p>
          <a:p>
            <a:r>
              <a:rPr lang="en-GB" sz="3600" dirty="0" smtClean="0">
                <a:solidFill>
                  <a:schemeClr val="bg1"/>
                </a:solidFill>
                <a:latin typeface="Humnst777 BT" panose="020B0603030504020204" pitchFamily="34" charset="0"/>
              </a:rPr>
              <a:t>Using the Traffic Lights Toolkit                                with large </a:t>
            </a:r>
            <a:r>
              <a:rPr lang="en-GB" sz="3600" dirty="0" smtClean="0">
                <a:solidFill>
                  <a:schemeClr val="bg1"/>
                </a:solidFill>
                <a:latin typeface="Humnst777 BT" panose="020B0603030504020204" pitchFamily="34" charset="0"/>
              </a:rPr>
              <a:t>cohorts</a:t>
            </a:r>
            <a:endParaRPr lang="en-GB" sz="3600" dirty="0">
              <a:solidFill>
                <a:schemeClr val="bg1"/>
              </a:solidFill>
              <a:latin typeface="Humnst777 BT" panose="020B0603030504020204" pitchFamily="34" charset="0"/>
            </a:endParaRPr>
          </a:p>
        </p:txBody>
      </p:sp>
      <p:sp>
        <p:nvSpPr>
          <p:cNvPr id="8" name="Subtitle 2"/>
          <p:cNvSpPr txBox="1">
            <a:spLocks/>
          </p:cNvSpPr>
          <p:nvPr/>
        </p:nvSpPr>
        <p:spPr>
          <a:xfrm>
            <a:off x="4927600" y="6531795"/>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00" dirty="0" smtClean="0">
                <a:solidFill>
                  <a:srgbClr val="233289"/>
                </a:solidFill>
                <a:latin typeface="Humnst777 BT" panose="020B0603030504020204" pitchFamily="34" charset="0"/>
              </a:rPr>
              <a:t>A Catalyst Fund project supported by the HEFCE Higher Education Innovation Fund (HEIF) </a:t>
            </a:r>
            <a:endParaRPr lang="en-GB" sz="10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623495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person raising their hand during a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065" y="3585309"/>
            <a:ext cx="4548809" cy="303405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Benefits for teachers</a:t>
            </a:r>
            <a:endParaRPr lang="en-GB" sz="4400" dirty="0">
              <a:solidFill>
                <a:schemeClr val="bg1"/>
              </a:solidFill>
              <a:latin typeface="Humnst777 Lt BT" panose="020B0402030504020204" pitchFamily="34" charset="0"/>
            </a:endParaRPr>
          </a:p>
        </p:txBody>
      </p:sp>
      <p:sp>
        <p:nvSpPr>
          <p:cNvPr id="2" name="Rectangle 1"/>
          <p:cNvSpPr/>
          <p:nvPr/>
        </p:nvSpPr>
        <p:spPr>
          <a:xfrm>
            <a:off x="772912" y="1322834"/>
            <a:ext cx="10056306" cy="3108543"/>
          </a:xfrm>
          <a:prstGeom prst="rect">
            <a:avLst/>
          </a:prstGeom>
        </p:spPr>
        <p:txBody>
          <a:bodyPr wrap="square">
            <a:spAutoFit/>
          </a:bodyPr>
          <a:lstStyle/>
          <a:p>
            <a:pPr marL="457200" lvl="0" indent="-457200">
              <a:buFont typeface="Arial" panose="020B0604020202020204" pitchFamily="34" charset="0"/>
              <a:buChar cha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buFont typeface="Arial" panose="020B0604020202020204" pitchFamily="34" charset="0"/>
              <a:buChar char="•"/>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It Establishes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a proactive approach to student engagement with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learning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objectives, to enhance and promote resilience rather than waiting for difficulties to be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encountered. </a:t>
            </a:r>
          </a:p>
          <a:p>
            <a:pPr marL="457200" lvl="0" indent="-457200">
              <a:buFont typeface="Arial" panose="020B0604020202020204" pitchFamily="34" charset="0"/>
              <a:buChar cha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buFont typeface="Arial" panose="020B0604020202020204" pitchFamily="34" charset="0"/>
              <a:buChar char="•"/>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It promotes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proactive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academic strategies. </a:t>
            </a: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73016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Components of the Traffic Lights Toolkit</a:t>
            </a:r>
            <a:endParaRPr lang="en-GB" sz="4400" dirty="0">
              <a:solidFill>
                <a:schemeClr val="bg1"/>
              </a:solidFill>
              <a:latin typeface="Humnst777 Lt BT" panose="020B0402030504020204" pitchFamily="34" charset="0"/>
            </a:endParaRPr>
          </a:p>
        </p:txBody>
      </p:sp>
      <p:sp>
        <p:nvSpPr>
          <p:cNvPr id="2" name="Rectangle 1"/>
          <p:cNvSpPr/>
          <p:nvPr/>
        </p:nvSpPr>
        <p:spPr>
          <a:xfrm>
            <a:off x="777395" y="1451952"/>
            <a:ext cx="9857474" cy="3560975"/>
          </a:xfrm>
          <a:prstGeom prst="rect">
            <a:avLst/>
          </a:prstGeom>
        </p:spPr>
        <p:txBody>
          <a:bodyPr wrap="square">
            <a:spAutoFit/>
          </a:bodyPr>
          <a:lstStyle/>
          <a:p>
            <a:pPr lvl="0">
              <a:lnSpc>
                <a:spcPct val="115000"/>
              </a:lnSpc>
              <a:spcAft>
                <a:spcPts val="0"/>
              </a:spcAft>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There are three components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 the Traffic Lights Toolkit (TLT)</a:t>
            </a:r>
          </a:p>
          <a:p>
            <a:pPr lvl="0">
              <a:lnSpc>
                <a:spcPct val="115000"/>
              </a:lnSpc>
              <a:spcAft>
                <a:spcPts val="0"/>
              </a:spcAft>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Perception of Challenge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Tool (</a:t>
            </a:r>
            <a:r>
              <a:rPr lang="en-GB" sz="2800" dirty="0" err="1" smtClean="0">
                <a:solidFill>
                  <a:srgbClr val="92D050"/>
                </a:solidFill>
                <a:latin typeface="Humnst777 Lt BT" panose="020B0402030504020204" pitchFamily="34" charset="0"/>
                <a:ea typeface="Calibri" panose="020F0502020204030204" pitchFamily="34" charset="0"/>
                <a:cs typeface="Times New Roman" panose="02020603050405020304" pitchFamily="18" charset="0"/>
              </a:rPr>
              <a:t>P</a:t>
            </a:r>
            <a:r>
              <a:rPr lang="en-GB" sz="2800" dirty="0" err="1" smtClean="0">
                <a:solidFill>
                  <a:srgbClr val="FFC000"/>
                </a:solidFill>
                <a:latin typeface="Humnst777 Lt BT" panose="020B0402030504020204" pitchFamily="34" charset="0"/>
                <a:ea typeface="Calibri" panose="020F0502020204030204" pitchFamily="34" charset="0"/>
                <a:cs typeface="Times New Roman" panose="02020603050405020304" pitchFamily="18" charset="0"/>
              </a:rPr>
              <a:t>o</a:t>
            </a:r>
            <a:r>
              <a:rPr lang="en-GB" sz="2800" dirty="0" err="1" smtClean="0">
                <a:solidFill>
                  <a:srgbClr val="FF0000"/>
                </a:solidFill>
                <a:latin typeface="Humnst777 Lt BT" panose="020B0402030504020204" pitchFamily="34" charset="0"/>
                <a:ea typeface="Calibri" panose="020F0502020204030204" pitchFamily="34" charset="0"/>
                <a:cs typeface="Times New Roman" panose="02020603050405020304" pitchFamily="18" charset="0"/>
              </a:rPr>
              <a:t>C</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aren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arenR"/>
            </a:pP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Quadrant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Tool (Q)</a:t>
            </a:r>
          </a:p>
          <a:p>
            <a:pPr marL="342900" lvl="0" indent="-342900">
              <a:lnSpc>
                <a:spcPct val="115000"/>
              </a:lnSpc>
              <a:spcAft>
                <a:spcPts val="0"/>
              </a:spcAft>
              <a:buFont typeface="+mj-lt"/>
              <a:buAutoNum type="arabicParen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arenR"/>
            </a:pP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Rating Scale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Tool (RS)</a:t>
            </a: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3074" name="Picture 2" descr="https://images.unsplash.com/photo-1515787366009-7cbdd2dc587b?ixlib=rb-0.3.5&amp;s=77349d7bef75686378be6dbc0c12bae0&amp;dpr=1&amp;auto=format&amp;fit=crop&amp;w=1000&amp;q=80&amp;cs=tinys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484" y="2442899"/>
            <a:ext cx="4136939" cy="2759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23274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80060" y="231067"/>
            <a:ext cx="1128014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5000"/>
              </a:lnSpc>
              <a:spcAft>
                <a:spcPts val="0"/>
              </a:spcAft>
            </a:pPr>
            <a:r>
              <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Perception of Challenge </a:t>
            </a:r>
            <a:r>
              <a:rPr lang="en-GB" sz="4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Tool</a:t>
            </a:r>
            <a:endPar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7" name="Picture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223974" y="1521069"/>
            <a:ext cx="3029680" cy="4913069"/>
          </a:xfrm>
          <a:prstGeom prst="rect">
            <a:avLst/>
          </a:prstGeom>
          <a:solidFill>
            <a:srgbClr val="FF0000"/>
          </a:solidFill>
          <a:ln w="57150">
            <a:solidFill>
              <a:srgbClr val="FF0000"/>
            </a:solidFill>
            <a:miter lim="800000"/>
            <a:headEnd/>
            <a:tailEnd/>
          </a:ln>
        </p:spPr>
      </p:pic>
      <p:sp>
        <p:nvSpPr>
          <p:cNvPr id="8" name="Rectangle 7"/>
          <p:cNvSpPr/>
          <p:nvPr/>
        </p:nvSpPr>
        <p:spPr>
          <a:xfrm>
            <a:off x="4951918" y="3098503"/>
            <a:ext cx="1547375" cy="1200329"/>
          </a:xfrm>
          <a:prstGeom prst="rect">
            <a:avLst/>
          </a:prstGeom>
        </p:spPr>
        <p:txBody>
          <a:bodyPr wrap="square">
            <a:spAutoFit/>
          </a:bodyPr>
          <a:lstStyle/>
          <a:p>
            <a:pPr algn="ctr"/>
            <a:r>
              <a:rPr lang="en-GB" sz="2400" b="1" dirty="0">
                <a:solidFill>
                  <a:srgbClr val="00B050"/>
                </a:solidFill>
              </a:rPr>
              <a:t>Comfort</a:t>
            </a:r>
          </a:p>
          <a:p>
            <a:pPr algn="ctr"/>
            <a:r>
              <a:rPr lang="en-GB" sz="2400" b="1" dirty="0">
                <a:solidFill>
                  <a:srgbClr val="FFC000"/>
                </a:solidFill>
              </a:rPr>
              <a:t>Challenge</a:t>
            </a:r>
            <a:r>
              <a:rPr lang="en-GB" sz="2400" dirty="0">
                <a:solidFill>
                  <a:srgbClr val="FFC000"/>
                </a:solidFill>
              </a:rPr>
              <a:t> </a:t>
            </a:r>
          </a:p>
          <a:p>
            <a:pPr algn="ctr"/>
            <a:r>
              <a:rPr lang="en-GB" sz="2400" b="1" dirty="0">
                <a:solidFill>
                  <a:srgbClr val="FF0000"/>
                </a:solidFill>
              </a:rPr>
              <a:t>Stress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1"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806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Working with the Traffic Lights Toolkit</a:t>
            </a:r>
            <a:endParaRPr lang="en-GB" sz="4400" dirty="0">
              <a:solidFill>
                <a:schemeClr val="bg1"/>
              </a:solidFill>
              <a:latin typeface="Humnst777 Lt BT" panose="020B0402030504020204" pitchFamily="34" charset="0"/>
            </a:endParaRPr>
          </a:p>
        </p:txBody>
      </p:sp>
      <p:sp>
        <p:nvSpPr>
          <p:cNvPr id="2" name="Rectangle 1"/>
          <p:cNvSpPr/>
          <p:nvPr/>
        </p:nvSpPr>
        <p:spPr>
          <a:xfrm>
            <a:off x="777395" y="1451952"/>
            <a:ext cx="9857474" cy="2074414"/>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Students can be asked to engage with the tool individually (e.g. to prepare for a tutorial) or as a group (e.g. as part of a module or course induction).</a:t>
            </a: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312544"/>
            <a:ext cx="9954105" cy="2074414"/>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toolkit is most effective when students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e</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ngage with it repeatedly to track their learning progress. Engagements with the tool are most effective when combined with a correspondingly timed tutorial or element of assessment.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33274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Working with the Traffic Lights Toolkit</a:t>
            </a:r>
            <a:endParaRPr lang="en-GB" sz="4400" dirty="0">
              <a:solidFill>
                <a:schemeClr val="bg1"/>
              </a:solidFill>
              <a:latin typeface="Humnst777 Lt BT" panose="020B0402030504020204" pitchFamily="34" charset="0"/>
            </a:endParaRPr>
          </a:p>
        </p:txBody>
      </p:sp>
      <p:pic>
        <p:nvPicPr>
          <p:cNvPr id="8194" name="Picture 2" descr="automatic, city, cont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3562" y="2166300"/>
            <a:ext cx="3343275" cy="2230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2795" y="2280449"/>
            <a:ext cx="7045806" cy="2074414"/>
          </a:xfrm>
          <a:prstGeom prst="rect">
            <a:avLst/>
          </a:prstGeom>
        </p:spPr>
        <p:txBody>
          <a:bodyPr wrap="square">
            <a:spAutoFit/>
          </a:bodyPr>
          <a:lstStyle/>
          <a:p>
            <a:pPr lvl="0">
              <a:lnSpc>
                <a:spcPct val="115000"/>
              </a:lnSpc>
              <a:spcAft>
                <a:spcPts val="0"/>
              </a:spcAft>
            </a:pP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Always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ask students to begin with identifying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those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elements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they perceive as ‘</a:t>
            </a:r>
            <a:r>
              <a:rPr lang="en-GB" sz="2800" dirty="0" smtClean="0">
                <a:solidFill>
                  <a:srgbClr val="92D050"/>
                </a:solidFill>
                <a:latin typeface="Humnst777 Lt BT" panose="020B0402030504020204" pitchFamily="34" charset="0"/>
                <a:ea typeface="Calibri" panose="020F0502020204030204" pitchFamily="34" charset="0"/>
                <a:cs typeface="Times New Roman" panose="02020603050405020304" pitchFamily="18" charset="0"/>
              </a:rPr>
              <a:t>green</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This </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step is crucial in establishing feelings of confidence and </a:t>
            </a: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competence at the outset.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8472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778" t="18924" r="13809" b="30962"/>
          <a:stretch/>
        </p:blipFill>
        <p:spPr>
          <a:xfrm>
            <a:off x="0" y="356463"/>
            <a:ext cx="12146243" cy="5861516"/>
          </a:xfrm>
          <a:prstGeom prst="rect">
            <a:avLst/>
          </a:prstGeom>
        </p:spPr>
      </p:pic>
      <p:sp>
        <p:nvSpPr>
          <p:cNvPr id="6" name="Left Brace 5"/>
          <p:cNvSpPr/>
          <p:nvPr/>
        </p:nvSpPr>
        <p:spPr>
          <a:xfrm flipH="1">
            <a:off x="7381923" y="1549400"/>
            <a:ext cx="673100" cy="2387600"/>
          </a:xfrm>
          <a:prstGeom prst="leftBrace">
            <a:avLst/>
          </a:prstGeom>
          <a:ln w="38100">
            <a:solidFill>
              <a:srgbClr val="2332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8156575" y="2512367"/>
            <a:ext cx="3993914" cy="830997"/>
          </a:xfrm>
          <a:prstGeom prst="rect">
            <a:avLst/>
          </a:prstGeom>
          <a:solidFill>
            <a:schemeClr val="bg1"/>
          </a:solidFill>
          <a:ln w="34925">
            <a:solidFill>
              <a:srgbClr val="233289"/>
            </a:solidFill>
          </a:ln>
        </p:spPr>
        <p:txBody>
          <a:bodyPr wrap="none" rtlCol="0">
            <a:spAutoFit/>
          </a:bodyPr>
          <a:lstStyle/>
          <a:p>
            <a:r>
              <a:rPr lang="en-IE" sz="2400" dirty="0" smtClean="0"/>
              <a:t>Examples of </a:t>
            </a:r>
            <a:r>
              <a:rPr lang="en-IE" sz="2400" dirty="0" smtClean="0"/>
              <a:t>skills/competency</a:t>
            </a:r>
          </a:p>
          <a:p>
            <a:r>
              <a:rPr lang="en-IE" sz="2400" dirty="0" smtClean="0"/>
              <a:t>statements</a:t>
            </a:r>
            <a:r>
              <a:rPr lang="en-IE" sz="2400" dirty="0" smtClean="0"/>
              <a:t>.</a:t>
            </a:r>
            <a:endParaRPr lang="en-GB"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91324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56343" y="27760"/>
            <a:ext cx="10011510" cy="6830240"/>
          </a:xfrm>
          <a:prstGeom prst="rect">
            <a:avLst/>
          </a:prstGeom>
        </p:spPr>
      </p:pic>
      <p:sp>
        <p:nvSpPr>
          <p:cNvPr id="5" name="Rectangle 4"/>
          <p:cNvSpPr/>
          <p:nvPr/>
        </p:nvSpPr>
        <p:spPr>
          <a:xfrm>
            <a:off x="6796313" y="232229"/>
            <a:ext cx="3719146"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078253" y="1089967"/>
            <a:ext cx="4297147" cy="4154984"/>
          </a:xfrm>
          <a:prstGeom prst="rect">
            <a:avLst/>
          </a:prstGeom>
          <a:solidFill>
            <a:schemeClr val="bg1"/>
          </a:solidFill>
          <a:ln w="34925">
            <a:solidFill>
              <a:srgbClr val="233289"/>
            </a:solidFill>
          </a:ln>
        </p:spPr>
        <p:txBody>
          <a:bodyPr wrap="square" rtlCol="0">
            <a:spAutoFit/>
          </a:bodyPr>
          <a:lstStyle/>
          <a:p>
            <a:r>
              <a:rPr lang="en-IE" sz="2400" dirty="0" smtClean="0"/>
              <a:t>Student has indicated their confidence level against each skill  statement (</a:t>
            </a:r>
            <a:r>
              <a:rPr lang="en-IE" sz="2400" dirty="0" smtClean="0">
                <a:solidFill>
                  <a:srgbClr val="00B050"/>
                </a:solidFill>
              </a:rPr>
              <a:t>green</a:t>
            </a:r>
            <a:r>
              <a:rPr lang="en-IE" sz="2400" dirty="0" smtClean="0"/>
              <a:t>/</a:t>
            </a:r>
            <a:r>
              <a:rPr lang="en-IE" sz="2400" dirty="0" smtClean="0">
                <a:solidFill>
                  <a:srgbClr val="FFC000"/>
                </a:solidFill>
              </a:rPr>
              <a:t>amber</a:t>
            </a:r>
            <a:r>
              <a:rPr lang="en-IE" sz="2400" dirty="0" smtClean="0"/>
              <a:t>/</a:t>
            </a:r>
            <a:r>
              <a:rPr lang="en-IE" sz="2400" dirty="0" smtClean="0">
                <a:solidFill>
                  <a:srgbClr val="FF0000"/>
                </a:solidFill>
              </a:rPr>
              <a:t>red</a:t>
            </a:r>
            <a:r>
              <a:rPr lang="en-IE" sz="2400" dirty="0" smtClean="0"/>
              <a:t>) and has included a numerical confidence rating  (1-10, least to most confident).</a:t>
            </a:r>
          </a:p>
          <a:p>
            <a:endParaRPr lang="en-IE" sz="2400" dirty="0"/>
          </a:p>
          <a:p>
            <a:r>
              <a:rPr lang="en-IE" sz="2400" dirty="0" smtClean="0"/>
              <a:t>The student has also added some comments providing reasons for their assessment</a:t>
            </a:r>
            <a:endParaRPr lang="en-GB"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425148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9647" t="12963" r="49048" b="6667"/>
          <a:stretch/>
        </p:blipFill>
        <p:spPr>
          <a:xfrm>
            <a:off x="1460293" y="237946"/>
            <a:ext cx="9207708" cy="6572608"/>
          </a:xfrm>
          <a:prstGeom prst="rect">
            <a:avLst/>
          </a:prstGeom>
        </p:spPr>
      </p:pic>
      <p:sp>
        <p:nvSpPr>
          <p:cNvPr id="5" name="Rectangle 4"/>
          <p:cNvSpPr/>
          <p:nvPr/>
        </p:nvSpPr>
        <p:spPr>
          <a:xfrm>
            <a:off x="6781800" y="254827"/>
            <a:ext cx="3719146"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395753" y="4836467"/>
            <a:ext cx="4297147" cy="1200329"/>
          </a:xfrm>
          <a:prstGeom prst="rect">
            <a:avLst/>
          </a:prstGeom>
          <a:solidFill>
            <a:schemeClr val="bg1"/>
          </a:solidFill>
          <a:ln w="34925">
            <a:solidFill>
              <a:srgbClr val="233289"/>
            </a:solidFill>
          </a:ln>
        </p:spPr>
        <p:txBody>
          <a:bodyPr wrap="square" rtlCol="0">
            <a:spAutoFit/>
          </a:bodyPr>
          <a:lstStyle/>
          <a:p>
            <a:r>
              <a:rPr lang="en-IE" sz="2400" dirty="0" smtClean="0"/>
              <a:t>Note the emotional language this student has used to indicate  an emotional barrier to learning.</a:t>
            </a:r>
            <a:endParaRPr lang="en-GB"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1"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931780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80060" y="231067"/>
            <a:ext cx="1124204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5000"/>
              </a:lnSpc>
              <a:spcAft>
                <a:spcPts val="0"/>
              </a:spcAft>
            </a:pPr>
            <a:r>
              <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a:t>
            </a:r>
            <a:r>
              <a:rPr lang="en-GB" sz="4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Quadrant Tool</a:t>
            </a:r>
            <a:endPar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7" name="Picture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82671" y="1508369"/>
            <a:ext cx="3029680" cy="4913069"/>
          </a:xfrm>
          <a:prstGeom prst="rect">
            <a:avLst/>
          </a:prstGeom>
          <a:solidFill>
            <a:srgbClr val="FF0000"/>
          </a:solidFill>
          <a:ln w="57150">
            <a:solidFill>
              <a:srgbClr val="FF0000"/>
            </a:solidFill>
            <a:miter lim="800000"/>
            <a:headEnd/>
            <a:tailEnd/>
          </a:ln>
        </p:spPr>
      </p:pic>
      <p:sp>
        <p:nvSpPr>
          <p:cNvPr id="8" name="Rectangle 7"/>
          <p:cNvSpPr/>
          <p:nvPr/>
        </p:nvSpPr>
        <p:spPr>
          <a:xfrm>
            <a:off x="5310615" y="3085803"/>
            <a:ext cx="1547375" cy="1200329"/>
          </a:xfrm>
          <a:prstGeom prst="rect">
            <a:avLst/>
          </a:prstGeom>
        </p:spPr>
        <p:txBody>
          <a:bodyPr wrap="square">
            <a:spAutoFit/>
          </a:bodyPr>
          <a:lstStyle/>
          <a:p>
            <a:pPr algn="ctr"/>
            <a:r>
              <a:rPr lang="en-GB" sz="2400" b="1" dirty="0">
                <a:solidFill>
                  <a:srgbClr val="00B050"/>
                </a:solidFill>
              </a:rPr>
              <a:t>Comfort</a:t>
            </a:r>
          </a:p>
          <a:p>
            <a:pPr algn="ctr"/>
            <a:r>
              <a:rPr lang="en-GB" sz="2400" b="1" dirty="0">
                <a:solidFill>
                  <a:srgbClr val="FFC000"/>
                </a:solidFill>
              </a:rPr>
              <a:t>Challenge</a:t>
            </a:r>
            <a:r>
              <a:rPr lang="en-GB" sz="2400" dirty="0">
                <a:solidFill>
                  <a:srgbClr val="FFC000"/>
                </a:solidFill>
              </a:rPr>
              <a:t> </a:t>
            </a:r>
          </a:p>
          <a:p>
            <a:pPr algn="ctr"/>
            <a:r>
              <a:rPr lang="en-GB" sz="2400" b="1" dirty="0">
                <a:solidFill>
                  <a:srgbClr val="FF0000"/>
                </a:solidFill>
              </a:rPr>
              <a:t>Stress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1"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6171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435100" y="375537"/>
            <a:ext cx="9626600" cy="720080"/>
          </a:xfrm>
        </p:spPr>
        <p:txBody>
          <a:bodyPr>
            <a:normAutofit fontScale="90000"/>
          </a:bodyPr>
          <a:lstStyle/>
          <a:p>
            <a:pPr algn="ctr" eaLnBrk="1" hangingPunct="1"/>
            <a:r>
              <a:rPr lang="en-GB" dirty="0" smtClean="0">
                <a:solidFill>
                  <a:schemeClr val="bg1"/>
                </a:solidFill>
                <a:latin typeface="Humnst777 Lt BT" panose="020B0402030504020204" pitchFamily="34" charset="0"/>
              </a:rPr>
              <a:t>This Tool is based on the Quadrant model </a:t>
            </a:r>
            <a:br>
              <a:rPr lang="en-GB" dirty="0" smtClean="0">
                <a:solidFill>
                  <a:schemeClr val="bg1"/>
                </a:solidFill>
                <a:latin typeface="Humnst777 Lt BT" panose="020B0402030504020204" pitchFamily="34" charset="0"/>
              </a:rPr>
            </a:br>
            <a:r>
              <a:rPr lang="en-GB" dirty="0" smtClean="0">
                <a:solidFill>
                  <a:schemeClr val="bg1"/>
                </a:solidFill>
                <a:latin typeface="Humnst777 Lt BT" panose="020B0402030504020204" pitchFamily="34" charset="0"/>
              </a:rPr>
              <a:t>(Pratt, 1988)</a:t>
            </a:r>
          </a:p>
        </p:txBody>
      </p:sp>
      <p:sp>
        <p:nvSpPr>
          <p:cNvPr id="83971" name="Content Placeholder 2"/>
          <p:cNvSpPr>
            <a:spLocks noGrp="1"/>
          </p:cNvSpPr>
          <p:nvPr>
            <p:ph idx="1"/>
          </p:nvPr>
        </p:nvSpPr>
        <p:spPr>
          <a:xfrm>
            <a:off x="712786" y="1384784"/>
            <a:ext cx="9902334" cy="1271329"/>
          </a:xfrm>
        </p:spPr>
        <p:txBody>
          <a:bodyPr>
            <a:normAutofit/>
          </a:bodyPr>
          <a:lstStyle/>
          <a:p>
            <a:pPr>
              <a:buNone/>
            </a:pPr>
            <a:r>
              <a:rPr lang="en-GB" sz="2200" dirty="0">
                <a:solidFill>
                  <a:schemeClr val="bg1"/>
                </a:solidFill>
                <a:latin typeface="Humnst777 Lt BT" panose="020B0402030504020204" pitchFamily="34" charset="0"/>
              </a:rPr>
              <a:t>Support refers to “the affective encouragement the learner needs from others.  It is also the product of two factors: the learner’s commitment to the learning process and the learner’s confidence about his or her learning ability.” </a:t>
            </a:r>
          </a:p>
          <a:p>
            <a:pPr eaLnBrk="1" hangingPunct="1">
              <a:buFont typeface="Arial" pitchFamily="34" charset="0"/>
              <a:buNone/>
            </a:pPr>
            <a:endParaRPr lang="en-GB" sz="2200" dirty="0"/>
          </a:p>
          <a:p>
            <a:pPr eaLnBrk="1" hangingPunct="1">
              <a:buFont typeface="Arial" pitchFamily="34" charset="0"/>
              <a:buNone/>
            </a:pPr>
            <a:endParaRPr lang="en-GB" sz="2200" dirty="0" smtClean="0"/>
          </a:p>
          <a:p>
            <a:pPr eaLnBrk="1" hangingPunct="1">
              <a:buFont typeface="Arial" pitchFamily="34" charset="0"/>
              <a:buNone/>
            </a:pPr>
            <a:endParaRPr lang="en-GB" sz="2200" dirty="0"/>
          </a:p>
          <a:p>
            <a:pPr eaLnBrk="1" hangingPunct="1">
              <a:buFont typeface="Arial" pitchFamily="34" charset="0"/>
              <a:buNone/>
            </a:pPr>
            <a:endParaRPr lang="en-GB" sz="2200" dirty="0" smtClean="0"/>
          </a:p>
          <a:p>
            <a:pPr eaLnBrk="1" hangingPunct="1">
              <a:buFont typeface="Arial" pitchFamily="34" charset="0"/>
              <a:buNone/>
            </a:pPr>
            <a:endParaRPr lang="en-GB" sz="2200" dirty="0"/>
          </a:p>
          <a:p>
            <a:pPr eaLnBrk="1" hangingPunct="1">
              <a:buFont typeface="Arial" pitchFamily="34" charset="0"/>
              <a:buNone/>
            </a:pPr>
            <a:endParaRPr lang="en-GB" sz="2200" dirty="0" smtClean="0"/>
          </a:p>
          <a:p>
            <a:pPr>
              <a:buNone/>
            </a:pPr>
            <a:endParaRPr lang="en-GB" sz="2200" dirty="0"/>
          </a:p>
          <a:p>
            <a:pPr>
              <a:buNone/>
            </a:pPr>
            <a:endParaRPr lang="en-GB" sz="2200" dirty="0"/>
          </a:p>
        </p:txBody>
      </p:sp>
      <p:sp>
        <p:nvSpPr>
          <p:cNvPr id="4" name="Rectangle 3"/>
          <p:cNvSpPr/>
          <p:nvPr/>
        </p:nvSpPr>
        <p:spPr>
          <a:xfrm>
            <a:off x="4389910" y="2516414"/>
            <a:ext cx="1512639" cy="1057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2060"/>
                </a:solidFill>
              </a:rPr>
              <a:t>1</a:t>
            </a:r>
          </a:p>
        </p:txBody>
      </p:sp>
      <p:sp>
        <p:nvSpPr>
          <p:cNvPr id="6" name="Rectangle 5"/>
          <p:cNvSpPr/>
          <p:nvPr/>
        </p:nvSpPr>
        <p:spPr>
          <a:xfrm>
            <a:off x="6118696" y="3812433"/>
            <a:ext cx="15113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4</a:t>
            </a:r>
          </a:p>
        </p:txBody>
      </p:sp>
      <p:sp>
        <p:nvSpPr>
          <p:cNvPr id="7" name="Rectangle 6"/>
          <p:cNvSpPr/>
          <p:nvPr/>
        </p:nvSpPr>
        <p:spPr>
          <a:xfrm>
            <a:off x="4389910" y="3812433"/>
            <a:ext cx="1512639"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3</a:t>
            </a:r>
          </a:p>
        </p:txBody>
      </p:sp>
      <p:sp>
        <p:nvSpPr>
          <p:cNvPr id="8" name="Rectangle 7"/>
          <p:cNvSpPr/>
          <p:nvPr/>
        </p:nvSpPr>
        <p:spPr>
          <a:xfrm>
            <a:off x="6118696" y="2516414"/>
            <a:ext cx="1511300" cy="1057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2</a:t>
            </a:r>
          </a:p>
        </p:txBody>
      </p:sp>
      <p:sp>
        <p:nvSpPr>
          <p:cNvPr id="9" name="Rectangle 8"/>
          <p:cNvSpPr/>
          <p:nvPr/>
        </p:nvSpPr>
        <p:spPr>
          <a:xfrm>
            <a:off x="4389910" y="4891933"/>
            <a:ext cx="3240087" cy="433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Low  </a:t>
            </a:r>
            <a:r>
              <a:rPr lang="en-GB" b="1" dirty="0">
                <a:solidFill>
                  <a:schemeClr val="tx1"/>
                </a:solidFill>
              </a:rPr>
              <a:t>Need for </a:t>
            </a:r>
            <a:r>
              <a:rPr lang="en-GB" b="1" dirty="0" smtClean="0">
                <a:solidFill>
                  <a:schemeClr val="tx1"/>
                </a:solidFill>
              </a:rPr>
              <a:t>Direction  </a:t>
            </a:r>
            <a:r>
              <a:rPr lang="en-GB" dirty="0">
                <a:solidFill>
                  <a:schemeClr val="tx1"/>
                </a:solidFill>
              </a:rPr>
              <a:t>High</a:t>
            </a:r>
          </a:p>
        </p:txBody>
      </p:sp>
      <p:sp>
        <p:nvSpPr>
          <p:cNvPr id="15" name="Rectangle 14"/>
          <p:cNvSpPr/>
          <p:nvPr/>
        </p:nvSpPr>
        <p:spPr>
          <a:xfrm>
            <a:off x="3670300" y="2516413"/>
            <a:ext cx="576064"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dirty="0">
                <a:solidFill>
                  <a:schemeClr val="tx1"/>
                </a:solidFill>
              </a:rPr>
              <a:t>Low   </a:t>
            </a:r>
            <a:r>
              <a:rPr lang="en-GB" b="1" dirty="0">
                <a:solidFill>
                  <a:schemeClr val="tx1"/>
                </a:solidFill>
              </a:rPr>
              <a:t>Need for </a:t>
            </a:r>
            <a:r>
              <a:rPr lang="en-GB" b="1" dirty="0" smtClean="0">
                <a:solidFill>
                  <a:schemeClr val="tx1"/>
                </a:solidFill>
              </a:rPr>
              <a:t>Support </a:t>
            </a:r>
            <a:r>
              <a:rPr lang="en-GB" dirty="0">
                <a:solidFill>
                  <a:schemeClr val="tx1"/>
                </a:solidFill>
              </a:rPr>
              <a:t>High</a:t>
            </a:r>
          </a:p>
        </p:txBody>
      </p:sp>
      <p:sp>
        <p:nvSpPr>
          <p:cNvPr id="10" name="Rectangle 9"/>
          <p:cNvSpPr/>
          <p:nvPr/>
        </p:nvSpPr>
        <p:spPr>
          <a:xfrm>
            <a:off x="596900" y="5453538"/>
            <a:ext cx="8953500" cy="1107996"/>
          </a:xfrm>
          <a:prstGeom prst="rect">
            <a:avLst/>
          </a:prstGeom>
        </p:spPr>
        <p:txBody>
          <a:bodyPr wrap="square">
            <a:spAutoFit/>
          </a:bodyPr>
          <a:lstStyle/>
          <a:p>
            <a:pPr algn="r">
              <a:buNone/>
            </a:pPr>
            <a:r>
              <a:rPr lang="en-GB" sz="2200" dirty="0">
                <a:solidFill>
                  <a:schemeClr val="bg1"/>
                </a:solidFill>
                <a:latin typeface="Humnst777 Lt BT" panose="020B0402030504020204" pitchFamily="34" charset="0"/>
              </a:rPr>
              <a:t>Direction, “refers to the learners need for assistance from other persons </a:t>
            </a:r>
            <a:r>
              <a:rPr lang="en-GB" sz="2200" dirty="0" smtClean="0">
                <a:solidFill>
                  <a:schemeClr val="bg1"/>
                </a:solidFill>
                <a:latin typeface="Humnst777 Lt BT" panose="020B0402030504020204" pitchFamily="34" charset="0"/>
              </a:rPr>
              <a:t>in </a:t>
            </a:r>
            <a:r>
              <a:rPr lang="en-GB" sz="2200" dirty="0">
                <a:solidFill>
                  <a:schemeClr val="bg1"/>
                </a:solidFill>
                <a:latin typeface="Humnst777 Lt BT" panose="020B0402030504020204" pitchFamily="34" charset="0"/>
              </a:rPr>
              <a:t>the learning process, and is a function of an adult’s competence in the subject matter and general need for dependence.”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4"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10872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anim calcmode="lin" valueType="num">
                                      <p:cBhvr>
                                        <p:cTn id="8"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39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What is the Traffic Lights Toolkit?</a:t>
            </a:r>
            <a:endParaRPr lang="en-GB" sz="4400" dirty="0">
              <a:solidFill>
                <a:schemeClr val="bg1"/>
              </a:solidFill>
              <a:latin typeface="Humnst777 Lt BT" panose="020B0402030504020204" pitchFamily="34" charset="0"/>
            </a:endParaRPr>
          </a:p>
        </p:txBody>
      </p:sp>
      <p:sp>
        <p:nvSpPr>
          <p:cNvPr id="2" name="Rectangle 1"/>
          <p:cNvSpPr/>
          <p:nvPr/>
        </p:nvSpPr>
        <p:spPr>
          <a:xfrm>
            <a:off x="733156" y="1703808"/>
            <a:ext cx="9753600" cy="4056495"/>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Traffic Lights Toolkit is a set of pedagogic tools developed by an interdisciplinary team at Canterbury Christ Church University for students in higher education.</a:t>
            </a: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These tools are flexible and can be adapted to a range of learning situations and student cohorts. </a:t>
            </a: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16" name="Picture 4" descr="http://www.blueprintpromo.co.uk/prods/8/s0538-01-traffic_light-v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8800" r="100000"/>
                    </a14:imgEffect>
                  </a14:imgLayer>
                </a14:imgProps>
              </a:ext>
              <a:ext uri="{28A0092B-C50C-407E-A947-70E740481C1C}">
                <a14:useLocalDpi xmlns:a14="http://schemas.microsoft.com/office/drawing/2010/main" val="0"/>
              </a:ext>
            </a:extLst>
          </a:blip>
          <a:srcRect/>
          <a:stretch>
            <a:fillRect/>
          </a:stretch>
        </p:blipFill>
        <p:spPr bwMode="auto">
          <a:xfrm>
            <a:off x="9740586" y="2280449"/>
            <a:ext cx="2137507" cy="2137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29785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388" y="833439"/>
            <a:ext cx="7092950" cy="460692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Humnst777 Lt BT" panose="020B0402030504020204" pitchFamily="34" charset="0"/>
              </a:rPr>
              <a:t>1</a:t>
            </a:r>
          </a:p>
        </p:txBody>
      </p:sp>
      <p:cxnSp>
        <p:nvCxnSpPr>
          <p:cNvPr id="6" name="Straight Connector 5"/>
          <p:cNvCxnSpPr>
            <a:stCxn id="4" idx="0"/>
            <a:endCxn id="4" idx="2"/>
          </p:cNvCxnSpPr>
          <p:nvPr/>
        </p:nvCxnSpPr>
        <p:spPr>
          <a:xfrm>
            <a:off x="4868863" y="833439"/>
            <a:ext cx="0" cy="4606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a:off x="1322388" y="3136901"/>
            <a:ext cx="70929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1045" y="760637"/>
            <a:ext cx="615553" cy="4968552"/>
          </a:xfrm>
          <a:prstGeom prst="rect">
            <a:avLst/>
          </a:prstGeom>
          <a:noFill/>
        </p:spPr>
        <p:txBody>
          <a:bodyPr vert="vert270">
            <a:spAutoFit/>
          </a:bodyPr>
          <a:lstStyle/>
          <a:p>
            <a:pPr>
              <a:defRPr/>
            </a:pPr>
            <a:r>
              <a:rPr lang="en-GB" dirty="0">
                <a:solidFill>
                  <a:schemeClr val="bg1"/>
                </a:solidFill>
                <a:latin typeface="Humnst777 Lt BT" panose="020B0402030504020204" pitchFamily="34" charset="0"/>
                <a:cs typeface="Arial" charset="0"/>
              </a:rPr>
              <a:t>Low                            </a:t>
            </a:r>
            <a:r>
              <a:rPr lang="en-GB" sz="2800" b="1" dirty="0">
                <a:solidFill>
                  <a:schemeClr val="bg1"/>
                </a:solidFill>
                <a:latin typeface="Humnst777 Lt BT" panose="020B0402030504020204" pitchFamily="34" charset="0"/>
                <a:cs typeface="Arial" charset="0"/>
              </a:rPr>
              <a:t>Support  </a:t>
            </a:r>
            <a:r>
              <a:rPr lang="en-GB" dirty="0">
                <a:solidFill>
                  <a:schemeClr val="bg1"/>
                </a:solidFill>
                <a:latin typeface="Humnst777 Lt BT" panose="020B0402030504020204" pitchFamily="34" charset="0"/>
                <a:cs typeface="Arial" charset="0"/>
              </a:rPr>
              <a:t>          High             </a:t>
            </a:r>
          </a:p>
        </p:txBody>
      </p:sp>
      <p:sp>
        <p:nvSpPr>
          <p:cNvPr id="23558" name="Rectangle 18"/>
          <p:cNvSpPr>
            <a:spLocks noChangeArrowheads="1"/>
          </p:cNvSpPr>
          <p:nvPr/>
        </p:nvSpPr>
        <p:spPr bwMode="auto">
          <a:xfrm>
            <a:off x="1179512" y="5584825"/>
            <a:ext cx="8650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solidFill>
                  <a:schemeClr val="bg1"/>
                </a:solidFill>
                <a:latin typeface="Humnst777 Lt BT" panose="020B0402030504020204" pitchFamily="34" charset="0"/>
              </a:rPr>
              <a:t>Low                                             </a:t>
            </a:r>
            <a:r>
              <a:rPr lang="en-GB" sz="2800" b="1" dirty="0">
                <a:solidFill>
                  <a:schemeClr val="bg1"/>
                </a:solidFill>
                <a:latin typeface="Humnst777 Lt BT" panose="020B0402030504020204" pitchFamily="34" charset="0"/>
              </a:rPr>
              <a:t>Direction  </a:t>
            </a:r>
            <a:r>
              <a:rPr lang="en-GB" dirty="0">
                <a:solidFill>
                  <a:schemeClr val="bg1"/>
                </a:solidFill>
                <a:latin typeface="Humnst777 Lt BT" panose="020B0402030504020204" pitchFamily="34" charset="0"/>
              </a:rPr>
              <a:t>           </a:t>
            </a:r>
            <a:r>
              <a:rPr lang="en-GB" dirty="0" smtClean="0">
                <a:solidFill>
                  <a:schemeClr val="bg1"/>
                </a:solidFill>
                <a:latin typeface="Humnst777 Lt BT" panose="020B0402030504020204" pitchFamily="34" charset="0"/>
              </a:rPr>
              <a:t>                  </a:t>
            </a:r>
            <a:r>
              <a:rPr lang="en-GB" dirty="0">
                <a:solidFill>
                  <a:schemeClr val="bg1"/>
                </a:solidFill>
                <a:latin typeface="Humnst777 Lt BT" panose="020B0402030504020204" pitchFamily="34" charset="0"/>
              </a:rPr>
              <a:t>High</a:t>
            </a:r>
          </a:p>
        </p:txBody>
      </p:sp>
      <p:sp>
        <p:nvSpPr>
          <p:cNvPr id="9" name="TextBox 8"/>
          <p:cNvSpPr txBox="1"/>
          <p:nvPr/>
        </p:nvSpPr>
        <p:spPr>
          <a:xfrm>
            <a:off x="1682751" y="3929063"/>
            <a:ext cx="2232025" cy="1630362"/>
          </a:xfrm>
          <a:prstGeom prst="rect">
            <a:avLst/>
          </a:prstGeom>
          <a:noFill/>
        </p:spPr>
        <p:txBody>
          <a:bodyPr>
            <a:spAutoFit/>
          </a:bodyPr>
          <a:lstStyle/>
          <a:p>
            <a:pPr>
              <a:defRPr/>
            </a:pPr>
            <a:endParaRPr lang="en-GB" sz="2000" b="1" dirty="0">
              <a:solidFill>
                <a:srgbClr val="00B050"/>
              </a:solidFill>
              <a:latin typeface="Humnst777 Lt BT" panose="020B0402030504020204" pitchFamily="34" charset="0"/>
              <a:cs typeface="Arial" charset="0"/>
            </a:endParaRPr>
          </a:p>
          <a:p>
            <a:pPr>
              <a:defRPr/>
            </a:pPr>
            <a:r>
              <a:rPr lang="en-GB" sz="2000" b="1" dirty="0">
                <a:solidFill>
                  <a:srgbClr val="00B050"/>
                </a:solidFill>
                <a:latin typeface="Humnst777 Lt BT" panose="020B0402030504020204" pitchFamily="34" charset="0"/>
                <a:cs typeface="Arial" charset="0"/>
              </a:rPr>
              <a:t>1      </a:t>
            </a:r>
          </a:p>
          <a:p>
            <a:pPr>
              <a:defRPr/>
            </a:pPr>
            <a:r>
              <a:rPr lang="en-GB" sz="2000" b="1" dirty="0">
                <a:solidFill>
                  <a:srgbClr val="00B050"/>
                </a:solidFill>
                <a:latin typeface="Humnst777 Lt BT" panose="020B0402030504020204" pitchFamily="34" charset="0"/>
                <a:cs typeface="Arial" charset="0"/>
              </a:rPr>
              <a:t>        2  6  7 </a:t>
            </a:r>
          </a:p>
          <a:p>
            <a:pPr marL="342900" indent="-342900">
              <a:buFontTx/>
              <a:buAutoNum type="arabicPlain" startAt="4"/>
              <a:defRPr/>
            </a:pPr>
            <a:r>
              <a:rPr lang="en-GB" sz="2000" b="1" dirty="0">
                <a:solidFill>
                  <a:srgbClr val="00B050"/>
                </a:solidFill>
                <a:latin typeface="Humnst777 Lt BT" panose="020B0402030504020204" pitchFamily="34" charset="0"/>
                <a:cs typeface="Arial" charset="0"/>
              </a:rPr>
              <a:t>5    17</a:t>
            </a:r>
          </a:p>
          <a:p>
            <a:pPr marL="342900" indent="-342900">
              <a:defRPr/>
            </a:pPr>
            <a:r>
              <a:rPr lang="en-GB" sz="2000" b="1" dirty="0">
                <a:solidFill>
                  <a:srgbClr val="00B050"/>
                </a:solidFill>
                <a:latin typeface="Humnst777 Lt BT" panose="020B0402030504020204" pitchFamily="34" charset="0"/>
                <a:cs typeface="Arial" charset="0"/>
              </a:rPr>
              <a:t>11</a:t>
            </a:r>
          </a:p>
        </p:txBody>
      </p:sp>
      <p:sp>
        <p:nvSpPr>
          <p:cNvPr id="23561" name="TextBox 9"/>
          <p:cNvSpPr txBox="1">
            <a:spLocks noChangeArrowheads="1"/>
          </p:cNvSpPr>
          <p:nvPr/>
        </p:nvSpPr>
        <p:spPr bwMode="auto">
          <a:xfrm>
            <a:off x="4203700" y="22733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atin typeface="Humnst777 Lt BT" panose="020B0402030504020204" pitchFamily="34" charset="0"/>
            </a:endParaRPr>
          </a:p>
        </p:txBody>
      </p:sp>
      <p:sp>
        <p:nvSpPr>
          <p:cNvPr id="11" name="TextBox 10"/>
          <p:cNvSpPr txBox="1">
            <a:spLocks noChangeArrowheads="1"/>
          </p:cNvSpPr>
          <p:nvPr/>
        </p:nvSpPr>
        <p:spPr bwMode="auto">
          <a:xfrm>
            <a:off x="3843338" y="1984376"/>
            <a:ext cx="12239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solidFill>
                  <a:srgbClr val="FFC000"/>
                </a:solidFill>
                <a:latin typeface="Humnst777 Lt BT" panose="020B0402030504020204" pitchFamily="34" charset="0"/>
              </a:rPr>
              <a:t>8  15</a:t>
            </a:r>
          </a:p>
          <a:p>
            <a:pPr eaLnBrk="1" hangingPunct="1">
              <a:buFontTx/>
              <a:buAutoNum type="arabicPlain" startAt="10"/>
            </a:pPr>
            <a:r>
              <a:rPr lang="en-GB" sz="2000" b="1">
                <a:solidFill>
                  <a:srgbClr val="FFC000"/>
                </a:solidFill>
                <a:latin typeface="Humnst777 Lt BT" panose="020B0402030504020204" pitchFamily="34" charset="0"/>
              </a:rPr>
              <a:t>12    3</a:t>
            </a:r>
          </a:p>
          <a:p>
            <a:pPr eaLnBrk="1" hangingPunct="1"/>
            <a:r>
              <a:rPr lang="en-GB" sz="2000" b="1">
                <a:solidFill>
                  <a:srgbClr val="FFC000"/>
                </a:solidFill>
                <a:latin typeface="Humnst777 Lt BT" panose="020B0402030504020204" pitchFamily="34" charset="0"/>
              </a:rPr>
              <a:t>14</a:t>
            </a:r>
          </a:p>
        </p:txBody>
      </p:sp>
      <p:sp>
        <p:nvSpPr>
          <p:cNvPr id="12" name="TextBox 11"/>
          <p:cNvSpPr txBox="1">
            <a:spLocks noChangeArrowheads="1"/>
          </p:cNvSpPr>
          <p:nvPr/>
        </p:nvSpPr>
        <p:spPr bwMode="auto">
          <a:xfrm>
            <a:off x="6796089" y="904875"/>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lain" startAt="9"/>
            </a:pPr>
            <a:r>
              <a:rPr lang="en-GB" sz="2000">
                <a:solidFill>
                  <a:srgbClr val="FF0000"/>
                </a:solidFill>
                <a:latin typeface="Humnst777 Lt BT" panose="020B0402030504020204" pitchFamily="34" charset="0"/>
              </a:rPr>
              <a:t>13</a:t>
            </a:r>
          </a:p>
          <a:p>
            <a:pPr eaLnBrk="1" hangingPunct="1"/>
            <a:r>
              <a:rPr lang="en-GB" sz="2000">
                <a:solidFill>
                  <a:srgbClr val="FF0000"/>
                </a:solidFill>
                <a:latin typeface="Humnst777 Lt BT" panose="020B0402030504020204" pitchFamily="34" charset="0"/>
              </a:rPr>
              <a:t>16</a:t>
            </a:r>
          </a:p>
        </p:txBody>
      </p:sp>
      <p:sp>
        <p:nvSpPr>
          <p:cNvPr id="23564" name="TextBox 12"/>
          <p:cNvSpPr txBox="1">
            <a:spLocks noChangeArrowheads="1"/>
          </p:cNvSpPr>
          <p:nvPr/>
        </p:nvSpPr>
        <p:spPr bwMode="auto">
          <a:xfrm>
            <a:off x="1395414" y="400050"/>
            <a:ext cx="119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chemeClr val="bg1"/>
                </a:solidFill>
                <a:latin typeface="Humnst777 Lt BT" panose="020B0402030504020204" pitchFamily="34" charset="0"/>
              </a:rPr>
              <a:t>Week One</a:t>
            </a:r>
          </a:p>
        </p:txBody>
      </p:sp>
      <p:sp>
        <p:nvSpPr>
          <p:cNvPr id="17" name="TextBox 16"/>
          <p:cNvSpPr txBox="1"/>
          <p:nvPr/>
        </p:nvSpPr>
        <p:spPr>
          <a:xfrm>
            <a:off x="5785751" y="2262153"/>
            <a:ext cx="4297147" cy="2677656"/>
          </a:xfrm>
          <a:prstGeom prst="rect">
            <a:avLst/>
          </a:prstGeom>
          <a:solidFill>
            <a:schemeClr val="bg1"/>
          </a:solidFill>
          <a:ln w="34925">
            <a:solidFill>
              <a:srgbClr val="233289"/>
            </a:solidFill>
          </a:ln>
        </p:spPr>
        <p:txBody>
          <a:bodyPr wrap="square" rtlCol="0">
            <a:spAutoFit/>
          </a:bodyPr>
          <a:lstStyle/>
          <a:p>
            <a:r>
              <a:rPr lang="en-IE" sz="2400" dirty="0" smtClean="0">
                <a:latin typeface="Humnst777 Lt BT" panose="020B0402030504020204" pitchFamily="34" charset="0"/>
              </a:rPr>
              <a:t>Students place each numbered statement form the Perception of Challenge Tool in the two dimensional space of the Quadrant Tool, according their need of support and direction with each statement.</a:t>
            </a:r>
            <a:endParaRPr lang="en-GB" sz="2400" dirty="0">
              <a:latin typeface="Humnst777 Lt BT" panose="020B0402030504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6"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1138811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888" y="1023939"/>
            <a:ext cx="6989762" cy="460692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Humnst777 Lt BT" panose="020B0402030504020204" pitchFamily="34" charset="0"/>
              </a:rPr>
              <a:t>9</a:t>
            </a:r>
          </a:p>
        </p:txBody>
      </p:sp>
      <p:cxnSp>
        <p:nvCxnSpPr>
          <p:cNvPr id="6" name="Straight Connector 5"/>
          <p:cNvCxnSpPr>
            <a:stCxn id="4" idx="0"/>
            <a:endCxn id="4" idx="2"/>
          </p:cNvCxnSpPr>
          <p:nvPr/>
        </p:nvCxnSpPr>
        <p:spPr>
          <a:xfrm>
            <a:off x="4753769" y="1023939"/>
            <a:ext cx="0" cy="4606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a:off x="1258888" y="3327401"/>
            <a:ext cx="69897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7544" y="951137"/>
            <a:ext cx="553998" cy="4968552"/>
          </a:xfrm>
          <a:prstGeom prst="rect">
            <a:avLst/>
          </a:prstGeom>
          <a:noFill/>
        </p:spPr>
        <p:txBody>
          <a:bodyPr vert="vert270">
            <a:spAutoFit/>
          </a:bodyPr>
          <a:lstStyle/>
          <a:p>
            <a:pPr>
              <a:defRPr/>
            </a:pPr>
            <a:r>
              <a:rPr lang="en-GB" dirty="0">
                <a:solidFill>
                  <a:schemeClr val="bg1"/>
                </a:solidFill>
                <a:latin typeface="Humnst777 Lt BT" panose="020B0402030504020204" pitchFamily="34" charset="0"/>
                <a:cs typeface="Arial" charset="0"/>
              </a:rPr>
              <a:t>Low                        </a:t>
            </a:r>
            <a:r>
              <a:rPr lang="en-GB" sz="2400" b="1" dirty="0">
                <a:solidFill>
                  <a:schemeClr val="bg1"/>
                </a:solidFill>
                <a:latin typeface="Humnst777 Lt BT" panose="020B0402030504020204" pitchFamily="34" charset="0"/>
                <a:cs typeface="Arial" charset="0"/>
              </a:rPr>
              <a:t>Support               </a:t>
            </a:r>
            <a:r>
              <a:rPr lang="en-GB" dirty="0">
                <a:solidFill>
                  <a:schemeClr val="bg1"/>
                </a:solidFill>
                <a:latin typeface="Humnst777 Lt BT" panose="020B0402030504020204" pitchFamily="34" charset="0"/>
                <a:cs typeface="Arial" charset="0"/>
              </a:rPr>
              <a:t>High             </a:t>
            </a:r>
          </a:p>
        </p:txBody>
      </p:sp>
      <p:sp>
        <p:nvSpPr>
          <p:cNvPr id="24582" name="Rectangle 18"/>
          <p:cNvSpPr>
            <a:spLocks noChangeArrowheads="1"/>
          </p:cNvSpPr>
          <p:nvPr/>
        </p:nvSpPr>
        <p:spPr bwMode="auto">
          <a:xfrm>
            <a:off x="1116012" y="5775325"/>
            <a:ext cx="8129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solidFill>
                  <a:schemeClr val="bg1"/>
                </a:solidFill>
                <a:latin typeface="Humnst777 Lt BT" panose="020B0402030504020204" pitchFamily="34" charset="0"/>
              </a:rPr>
              <a:t>Low                                          </a:t>
            </a:r>
            <a:r>
              <a:rPr lang="en-GB" sz="2800" b="1" dirty="0" smtClean="0">
                <a:solidFill>
                  <a:schemeClr val="bg1"/>
                </a:solidFill>
                <a:latin typeface="Humnst777 Lt BT" panose="020B0402030504020204" pitchFamily="34" charset="0"/>
              </a:rPr>
              <a:t>Direction</a:t>
            </a:r>
            <a:r>
              <a:rPr lang="en-GB" dirty="0" smtClean="0">
                <a:solidFill>
                  <a:schemeClr val="bg1"/>
                </a:solidFill>
                <a:latin typeface="Humnst777 Lt BT" panose="020B0402030504020204" pitchFamily="34" charset="0"/>
              </a:rPr>
              <a:t>                              </a:t>
            </a:r>
            <a:r>
              <a:rPr lang="en-GB" dirty="0">
                <a:solidFill>
                  <a:schemeClr val="bg1"/>
                </a:solidFill>
                <a:latin typeface="Humnst777 Lt BT" panose="020B0402030504020204" pitchFamily="34" charset="0"/>
              </a:rPr>
              <a:t>High</a:t>
            </a:r>
          </a:p>
        </p:txBody>
      </p:sp>
      <p:sp>
        <p:nvSpPr>
          <p:cNvPr id="24584" name="TextBox 8"/>
          <p:cNvSpPr txBox="1">
            <a:spLocks noChangeArrowheads="1"/>
          </p:cNvSpPr>
          <p:nvPr/>
        </p:nvSpPr>
        <p:spPr bwMode="auto">
          <a:xfrm>
            <a:off x="1258889" y="590550"/>
            <a:ext cx="1397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bg1"/>
                </a:solidFill>
                <a:latin typeface="Humnst777 Lt BT" panose="020B0402030504020204" pitchFamily="34" charset="0"/>
              </a:rPr>
              <a:t>Week  Three</a:t>
            </a:r>
          </a:p>
        </p:txBody>
      </p:sp>
      <p:sp>
        <p:nvSpPr>
          <p:cNvPr id="10" name="TextBox 9"/>
          <p:cNvSpPr txBox="1"/>
          <p:nvPr/>
        </p:nvSpPr>
        <p:spPr>
          <a:xfrm>
            <a:off x="1619251" y="4119563"/>
            <a:ext cx="2232025" cy="1630362"/>
          </a:xfrm>
          <a:prstGeom prst="rect">
            <a:avLst/>
          </a:prstGeom>
          <a:noFill/>
        </p:spPr>
        <p:txBody>
          <a:bodyPr>
            <a:spAutoFit/>
          </a:bodyPr>
          <a:lstStyle/>
          <a:p>
            <a:pPr>
              <a:defRPr/>
            </a:pPr>
            <a:r>
              <a:rPr lang="en-GB" sz="2000" b="1" dirty="0">
                <a:solidFill>
                  <a:srgbClr val="00B050"/>
                </a:solidFill>
                <a:latin typeface="Humnst777 Lt BT" panose="020B0402030504020204" pitchFamily="34" charset="0"/>
                <a:cs typeface="Arial" charset="0"/>
              </a:rPr>
              <a:t>8</a:t>
            </a:r>
          </a:p>
          <a:p>
            <a:pPr>
              <a:defRPr/>
            </a:pPr>
            <a:r>
              <a:rPr lang="en-GB" sz="2000" b="1" dirty="0">
                <a:solidFill>
                  <a:srgbClr val="00B050"/>
                </a:solidFill>
                <a:latin typeface="Humnst777 Lt BT" panose="020B0402030504020204" pitchFamily="34" charset="0"/>
                <a:cs typeface="Arial" charset="0"/>
              </a:rPr>
              <a:t>1  3    </a:t>
            </a:r>
          </a:p>
          <a:p>
            <a:pPr>
              <a:defRPr/>
            </a:pPr>
            <a:r>
              <a:rPr lang="en-GB" sz="2000" b="1" dirty="0">
                <a:solidFill>
                  <a:srgbClr val="00B050"/>
                </a:solidFill>
                <a:latin typeface="Humnst777 Lt BT" panose="020B0402030504020204" pitchFamily="34" charset="0"/>
                <a:cs typeface="Arial" charset="0"/>
              </a:rPr>
              <a:t>        2  6  7 </a:t>
            </a:r>
          </a:p>
          <a:p>
            <a:pPr marL="342900" indent="-342900">
              <a:buFontTx/>
              <a:buAutoNum type="arabicPlain" startAt="4"/>
              <a:defRPr/>
            </a:pPr>
            <a:r>
              <a:rPr lang="en-GB" sz="2000" b="1" dirty="0">
                <a:solidFill>
                  <a:srgbClr val="00B050"/>
                </a:solidFill>
                <a:latin typeface="Humnst777 Lt BT" panose="020B0402030504020204" pitchFamily="34" charset="0"/>
                <a:cs typeface="Arial" charset="0"/>
              </a:rPr>
              <a:t>5    17</a:t>
            </a:r>
          </a:p>
          <a:p>
            <a:pPr marL="342900" indent="-342900">
              <a:defRPr/>
            </a:pPr>
            <a:r>
              <a:rPr lang="en-GB" sz="2000" b="1" dirty="0">
                <a:solidFill>
                  <a:srgbClr val="00B050"/>
                </a:solidFill>
                <a:latin typeface="Humnst777 Lt BT" panose="020B0402030504020204" pitchFamily="34" charset="0"/>
                <a:cs typeface="Arial" charset="0"/>
              </a:rPr>
              <a:t>11</a:t>
            </a:r>
          </a:p>
        </p:txBody>
      </p:sp>
      <p:sp>
        <p:nvSpPr>
          <p:cNvPr id="11" name="TextBox 10"/>
          <p:cNvSpPr txBox="1">
            <a:spLocks noChangeArrowheads="1"/>
          </p:cNvSpPr>
          <p:nvPr/>
        </p:nvSpPr>
        <p:spPr bwMode="auto">
          <a:xfrm>
            <a:off x="2555875" y="2174876"/>
            <a:ext cx="1079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solidFill>
                  <a:srgbClr val="FFC000"/>
                </a:solidFill>
                <a:latin typeface="Humnst777 Lt BT" panose="020B0402030504020204" pitchFamily="34" charset="0"/>
              </a:rPr>
              <a:t>8  15</a:t>
            </a:r>
          </a:p>
          <a:p>
            <a:pPr eaLnBrk="1" hangingPunct="1">
              <a:buFontTx/>
              <a:buAutoNum type="arabicPlain" startAt="10"/>
            </a:pPr>
            <a:r>
              <a:rPr lang="en-GB" sz="2000" b="1">
                <a:solidFill>
                  <a:srgbClr val="FFC000"/>
                </a:solidFill>
                <a:latin typeface="Humnst777 Lt BT" panose="020B0402030504020204" pitchFamily="34" charset="0"/>
              </a:rPr>
              <a:t>12    3  14</a:t>
            </a:r>
          </a:p>
        </p:txBody>
      </p:sp>
      <p:cxnSp>
        <p:nvCxnSpPr>
          <p:cNvPr id="13" name="Straight Arrow Connector 12"/>
          <p:cNvCxnSpPr/>
          <p:nvPr/>
        </p:nvCxnSpPr>
        <p:spPr>
          <a:xfrm rot="5400000">
            <a:off x="1907382" y="3399632"/>
            <a:ext cx="1368425" cy="79216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4144" y="3039269"/>
            <a:ext cx="1655762" cy="6477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203575" y="2247900"/>
            <a:ext cx="1728788"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5651501" y="1095376"/>
            <a:ext cx="815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lain" startAt="9"/>
            </a:pPr>
            <a:r>
              <a:rPr lang="en-GB" sz="2000">
                <a:solidFill>
                  <a:srgbClr val="FF0000"/>
                </a:solidFill>
                <a:latin typeface="Humnst777 Lt BT" panose="020B0402030504020204" pitchFamily="34" charset="0"/>
              </a:rPr>
              <a:t>13</a:t>
            </a:r>
          </a:p>
          <a:p>
            <a:pPr eaLnBrk="1" hangingPunct="1"/>
            <a:r>
              <a:rPr lang="en-GB" sz="2000">
                <a:solidFill>
                  <a:srgbClr val="FF0000"/>
                </a:solidFill>
                <a:latin typeface="Humnst777 Lt BT" panose="020B0402030504020204" pitchFamily="34" charset="0"/>
              </a:rPr>
              <a:t>  16</a:t>
            </a:r>
          </a:p>
        </p:txBody>
      </p:sp>
      <p:sp>
        <p:nvSpPr>
          <p:cNvPr id="30" name="TextBox 29"/>
          <p:cNvSpPr txBox="1">
            <a:spLocks noChangeArrowheads="1"/>
          </p:cNvSpPr>
          <p:nvPr/>
        </p:nvSpPr>
        <p:spPr bwMode="auto">
          <a:xfrm>
            <a:off x="4787900" y="174307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solidFill>
                  <a:srgbClr val="FFC000"/>
                </a:solidFill>
                <a:latin typeface="Humnst777 Lt BT" panose="020B0402030504020204" pitchFamily="34" charset="0"/>
              </a:rPr>
              <a:t>13</a:t>
            </a:r>
          </a:p>
        </p:txBody>
      </p:sp>
      <p:cxnSp>
        <p:nvCxnSpPr>
          <p:cNvPr id="32" name="Straight Arrow Connector 31"/>
          <p:cNvCxnSpPr/>
          <p:nvPr/>
        </p:nvCxnSpPr>
        <p:spPr>
          <a:xfrm rot="10800000" flipV="1">
            <a:off x="5219700" y="1311275"/>
            <a:ext cx="865188" cy="503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6588126" y="1239839"/>
            <a:ext cx="1152525"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11151" y="2247900"/>
            <a:ext cx="4539349" cy="2308324"/>
          </a:xfrm>
          <a:prstGeom prst="rect">
            <a:avLst/>
          </a:prstGeom>
          <a:solidFill>
            <a:schemeClr val="bg1"/>
          </a:solidFill>
          <a:ln w="34925">
            <a:solidFill>
              <a:srgbClr val="233289"/>
            </a:solidFill>
          </a:ln>
        </p:spPr>
        <p:txBody>
          <a:bodyPr wrap="square" rtlCol="0">
            <a:spAutoFit/>
          </a:bodyPr>
          <a:lstStyle/>
          <a:p>
            <a:r>
              <a:rPr lang="en-IE" sz="2400" dirty="0" smtClean="0">
                <a:latin typeface="Humnst777 Lt BT" panose="020B0402030504020204" pitchFamily="34" charset="0"/>
              </a:rPr>
              <a:t>With each engagement with the tool, the need for support and direction decreases and the statements move accordingly within the Quadrant tool as recorded by the student.</a:t>
            </a:r>
            <a:endParaRPr lang="en-GB" sz="2400" dirty="0">
              <a:latin typeface="Humnst777 Lt BT" panose="020B0402030504020204"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2"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195945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8888" y="1023939"/>
            <a:ext cx="6989762" cy="460692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Humnst777 Lt BT" panose="020B0402030504020204" pitchFamily="34" charset="0"/>
              </a:rPr>
              <a:t>9</a:t>
            </a:r>
          </a:p>
        </p:txBody>
      </p:sp>
      <p:cxnSp>
        <p:nvCxnSpPr>
          <p:cNvPr id="6" name="Straight Connector 5"/>
          <p:cNvCxnSpPr>
            <a:stCxn id="4" idx="0"/>
            <a:endCxn id="4" idx="2"/>
          </p:cNvCxnSpPr>
          <p:nvPr/>
        </p:nvCxnSpPr>
        <p:spPr>
          <a:xfrm>
            <a:off x="4753769" y="1023939"/>
            <a:ext cx="0" cy="4606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a:endCxn id="4" idx="3"/>
          </p:cNvCxnSpPr>
          <p:nvPr/>
        </p:nvCxnSpPr>
        <p:spPr>
          <a:xfrm>
            <a:off x="1258888" y="3327401"/>
            <a:ext cx="69897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7544" y="951137"/>
            <a:ext cx="553998" cy="4968552"/>
          </a:xfrm>
          <a:prstGeom prst="rect">
            <a:avLst/>
          </a:prstGeom>
          <a:noFill/>
        </p:spPr>
        <p:txBody>
          <a:bodyPr vert="vert270">
            <a:spAutoFit/>
          </a:bodyPr>
          <a:lstStyle/>
          <a:p>
            <a:pPr>
              <a:defRPr/>
            </a:pPr>
            <a:r>
              <a:rPr lang="en-GB" dirty="0">
                <a:solidFill>
                  <a:schemeClr val="bg1"/>
                </a:solidFill>
                <a:latin typeface="Humnst777 Lt BT" panose="020B0402030504020204" pitchFamily="34" charset="0"/>
                <a:cs typeface="Arial" charset="0"/>
              </a:rPr>
              <a:t>Low                        </a:t>
            </a:r>
            <a:r>
              <a:rPr lang="en-GB" sz="2400" b="1" dirty="0">
                <a:solidFill>
                  <a:schemeClr val="bg1"/>
                </a:solidFill>
                <a:latin typeface="Humnst777 Lt BT" panose="020B0402030504020204" pitchFamily="34" charset="0"/>
                <a:cs typeface="Arial" charset="0"/>
              </a:rPr>
              <a:t>Support               </a:t>
            </a:r>
            <a:r>
              <a:rPr lang="en-GB" dirty="0">
                <a:solidFill>
                  <a:schemeClr val="bg1"/>
                </a:solidFill>
                <a:latin typeface="Humnst777 Lt BT" panose="020B0402030504020204" pitchFamily="34" charset="0"/>
                <a:cs typeface="Arial" charset="0"/>
              </a:rPr>
              <a:t>High             </a:t>
            </a:r>
          </a:p>
        </p:txBody>
      </p:sp>
      <p:sp>
        <p:nvSpPr>
          <p:cNvPr id="24582" name="Rectangle 18"/>
          <p:cNvSpPr>
            <a:spLocks noChangeArrowheads="1"/>
          </p:cNvSpPr>
          <p:nvPr/>
        </p:nvSpPr>
        <p:spPr bwMode="auto">
          <a:xfrm>
            <a:off x="1116012" y="5775325"/>
            <a:ext cx="8104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dirty="0">
                <a:solidFill>
                  <a:schemeClr val="bg1"/>
                </a:solidFill>
                <a:latin typeface="Humnst777 Lt BT" panose="020B0402030504020204" pitchFamily="34" charset="0"/>
              </a:rPr>
              <a:t>Low                                          </a:t>
            </a:r>
            <a:r>
              <a:rPr lang="en-GB" sz="2800" b="1" dirty="0" smtClean="0">
                <a:solidFill>
                  <a:schemeClr val="bg1"/>
                </a:solidFill>
                <a:latin typeface="Humnst777 Lt BT" panose="020B0402030504020204" pitchFamily="34" charset="0"/>
              </a:rPr>
              <a:t>Direction</a:t>
            </a:r>
            <a:r>
              <a:rPr lang="en-GB" dirty="0" smtClean="0">
                <a:solidFill>
                  <a:schemeClr val="bg1"/>
                </a:solidFill>
                <a:latin typeface="Humnst777 Lt BT" panose="020B0402030504020204" pitchFamily="34" charset="0"/>
              </a:rPr>
              <a:t>                                </a:t>
            </a:r>
            <a:r>
              <a:rPr lang="en-GB" dirty="0">
                <a:solidFill>
                  <a:schemeClr val="bg1"/>
                </a:solidFill>
                <a:latin typeface="Humnst777 Lt BT" panose="020B0402030504020204" pitchFamily="34" charset="0"/>
              </a:rPr>
              <a:t>High</a:t>
            </a:r>
          </a:p>
        </p:txBody>
      </p:sp>
      <p:sp>
        <p:nvSpPr>
          <p:cNvPr id="24584" name="TextBox 8"/>
          <p:cNvSpPr txBox="1">
            <a:spLocks noChangeArrowheads="1"/>
          </p:cNvSpPr>
          <p:nvPr/>
        </p:nvSpPr>
        <p:spPr bwMode="auto">
          <a:xfrm>
            <a:off x="1258889" y="590550"/>
            <a:ext cx="1397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chemeClr val="bg1"/>
                </a:solidFill>
                <a:latin typeface="Humnst777 Lt BT" panose="020B0402030504020204" pitchFamily="34" charset="0"/>
              </a:rPr>
              <a:t>Week  Three</a:t>
            </a:r>
          </a:p>
        </p:txBody>
      </p:sp>
      <p:sp>
        <p:nvSpPr>
          <p:cNvPr id="21" name="TextBox 20"/>
          <p:cNvSpPr txBox="1"/>
          <p:nvPr/>
        </p:nvSpPr>
        <p:spPr>
          <a:xfrm>
            <a:off x="7017651" y="670769"/>
            <a:ext cx="4297147" cy="1200329"/>
          </a:xfrm>
          <a:prstGeom prst="rect">
            <a:avLst/>
          </a:prstGeom>
          <a:solidFill>
            <a:schemeClr val="bg1"/>
          </a:solidFill>
          <a:ln w="34925">
            <a:solidFill>
              <a:srgbClr val="233289"/>
            </a:solidFill>
          </a:ln>
        </p:spPr>
        <p:txBody>
          <a:bodyPr wrap="square" rtlCol="0">
            <a:spAutoFit/>
          </a:bodyPr>
          <a:lstStyle/>
          <a:p>
            <a:r>
              <a:rPr lang="en-IE" sz="2400" dirty="0" smtClean="0">
                <a:latin typeface="Humnst777 Lt BT" panose="020B0402030504020204" pitchFamily="34" charset="0"/>
              </a:rPr>
              <a:t>The Quadrant Tool visualizes the increase in confidence and competency.</a:t>
            </a:r>
            <a:endParaRPr lang="en-GB" sz="2400" dirty="0">
              <a:latin typeface="Humnst777 Lt BT" panose="020B0402030504020204" pitchFamily="34" charset="0"/>
            </a:endParaRPr>
          </a:p>
        </p:txBody>
      </p:sp>
      <p:cxnSp>
        <p:nvCxnSpPr>
          <p:cNvPr id="31" name="Straight Arrow Connector 30"/>
          <p:cNvCxnSpPr/>
          <p:nvPr/>
        </p:nvCxnSpPr>
        <p:spPr>
          <a:xfrm rot="10800000">
            <a:off x="2843485" y="5079324"/>
            <a:ext cx="4392612" cy="1587"/>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142354" y="2956042"/>
            <a:ext cx="338455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1258888" y="4725212"/>
            <a:ext cx="20281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dirty="0">
                <a:latin typeface="Humnst777 Lt BT" panose="020B0402030504020204" pitchFamily="34" charset="0"/>
              </a:rPr>
              <a:t>Initiative</a:t>
            </a:r>
          </a:p>
          <a:p>
            <a:pPr eaLnBrk="1" hangingPunct="1"/>
            <a:r>
              <a:rPr lang="en-GB" sz="2400" dirty="0">
                <a:latin typeface="Humnst777 Lt BT" panose="020B0402030504020204" pitchFamily="34" charset="0"/>
              </a:rPr>
              <a:t>Independence</a:t>
            </a:r>
          </a:p>
        </p:txBody>
      </p:sp>
      <p:sp>
        <p:nvSpPr>
          <p:cNvPr id="35" name="TextBox 34"/>
          <p:cNvSpPr txBox="1">
            <a:spLocks noChangeArrowheads="1"/>
          </p:cNvSpPr>
          <p:nvPr/>
        </p:nvSpPr>
        <p:spPr bwMode="auto">
          <a:xfrm>
            <a:off x="5651773" y="4576086"/>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dirty="0">
                <a:latin typeface="Humnst777 Lt BT" panose="020B0402030504020204" pitchFamily="34" charset="0"/>
              </a:rPr>
              <a:t>Autonomy</a:t>
            </a:r>
          </a:p>
        </p:txBody>
      </p:sp>
      <p:sp>
        <p:nvSpPr>
          <p:cNvPr id="37" name="TextBox 36"/>
          <p:cNvSpPr txBox="1"/>
          <p:nvPr/>
        </p:nvSpPr>
        <p:spPr>
          <a:xfrm>
            <a:off x="1258888" y="1107954"/>
            <a:ext cx="615553" cy="1807546"/>
          </a:xfrm>
          <a:prstGeom prst="rect">
            <a:avLst/>
          </a:prstGeom>
          <a:noFill/>
        </p:spPr>
        <p:txBody>
          <a:bodyPr vert="vert270" wrap="none">
            <a:spAutoFit/>
          </a:bodyPr>
          <a:lstStyle/>
          <a:p>
            <a:pPr>
              <a:defRPr/>
            </a:pPr>
            <a:r>
              <a:rPr lang="en-GB" sz="2800" dirty="0">
                <a:latin typeface="Humnst777 Lt BT" panose="020B0402030504020204" pitchFamily="34" charset="0"/>
              </a:rPr>
              <a:t>Confidence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7"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11811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5">
                                            <p:txEl>
                                              <p:pRg st="0" end="0"/>
                                            </p:txEl>
                                          </p:spTgt>
                                        </p:tgtEl>
                                        <p:attrNameLst>
                                          <p:attrName>style.visibility</p:attrName>
                                        </p:attrNameLst>
                                      </p:cBhvr>
                                      <p:to>
                                        <p:strVal val="visible"/>
                                      </p:to>
                                    </p:set>
                                    <p:anim calcmode="discrete" valueType="clr">
                                      <p:cBhvr override="childStyle">
                                        <p:cTn id="13" dur="80"/>
                                        <p:tgtEl>
                                          <p:spTgt spid="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5">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7"/>
                                        </p:tgtEl>
                                        <p:attrNameLst>
                                          <p:attrName>style.visibility</p:attrName>
                                        </p:attrNameLst>
                                      </p:cBhvr>
                                      <p:to>
                                        <p:strVal val="visible"/>
                                      </p:to>
                                    </p:set>
                                    <p:anim calcmode="discrete" valueType="clr">
                                      <p:cBhvr override="childStyle">
                                        <p:cTn id="26"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7"/>
                                        </p:tgtEl>
                                        <p:attrNameLst>
                                          <p:attrName>fillcolor</p:attrName>
                                        </p:attrNameLst>
                                      </p:cBhvr>
                                      <p:tavLst>
                                        <p:tav tm="0">
                                          <p:val>
                                            <p:clrVal>
                                              <a:schemeClr val="accent2"/>
                                            </p:clrVal>
                                          </p:val>
                                        </p:tav>
                                        <p:tav tm="50000">
                                          <p:val>
                                            <p:clrVal>
                                              <a:schemeClr val="hlink"/>
                                            </p:clrVal>
                                          </p:val>
                                        </p:tav>
                                      </p:tavLst>
                                    </p:anim>
                                    <p:set>
                                      <p:cBhvr>
                                        <p:cTn id="28" dur="80"/>
                                        <p:tgtEl>
                                          <p:spTgt spid="3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4">
                                            <p:txEl>
                                              <p:pRg st="0" end="0"/>
                                            </p:txEl>
                                          </p:spTgt>
                                        </p:tgtEl>
                                        <p:attrNameLst>
                                          <p:attrName>style.visibility</p:attrName>
                                        </p:attrNameLst>
                                      </p:cBhvr>
                                      <p:to>
                                        <p:strVal val="visible"/>
                                      </p:to>
                                    </p:set>
                                    <p:anim calcmode="discrete" valueType="clr">
                                      <p:cBhvr override="childStyle">
                                        <p:cTn id="33" dur="80"/>
                                        <p:tgtEl>
                                          <p:spTgt spid="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4">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34">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4">
                                            <p:txEl>
                                              <p:pRg st="1" end="1"/>
                                            </p:txEl>
                                          </p:spTgt>
                                        </p:tgtEl>
                                        <p:attrNameLst>
                                          <p:attrName>style.visibility</p:attrName>
                                        </p:attrNameLst>
                                      </p:cBhvr>
                                      <p:to>
                                        <p:strVal val="visible"/>
                                      </p:to>
                                    </p:set>
                                    <p:anim calcmode="discrete" valueType="clr">
                                      <p:cBhvr override="childStyle">
                                        <p:cTn id="40" dur="80"/>
                                        <p:tgtEl>
                                          <p:spTgt spid="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4">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3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80060" y="231067"/>
            <a:ext cx="1124204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15000"/>
              </a:lnSpc>
              <a:spcAft>
                <a:spcPts val="0"/>
              </a:spcAft>
            </a:pPr>
            <a:r>
              <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a:t>
            </a:r>
            <a:r>
              <a:rPr lang="en-GB" sz="4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Rating Scale Tool</a:t>
            </a:r>
            <a:endPar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7" name="Picture 1"/>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82671" y="1508369"/>
            <a:ext cx="3029680" cy="4913069"/>
          </a:xfrm>
          <a:prstGeom prst="rect">
            <a:avLst/>
          </a:prstGeom>
          <a:solidFill>
            <a:srgbClr val="FF0000"/>
          </a:solidFill>
          <a:ln w="57150">
            <a:solidFill>
              <a:srgbClr val="FF0000"/>
            </a:solidFill>
            <a:miter lim="800000"/>
            <a:headEnd/>
            <a:tailEnd/>
          </a:ln>
        </p:spPr>
      </p:pic>
      <p:sp>
        <p:nvSpPr>
          <p:cNvPr id="8" name="Rectangle 7"/>
          <p:cNvSpPr/>
          <p:nvPr/>
        </p:nvSpPr>
        <p:spPr>
          <a:xfrm>
            <a:off x="5310615" y="3085803"/>
            <a:ext cx="1547375" cy="1200329"/>
          </a:xfrm>
          <a:prstGeom prst="rect">
            <a:avLst/>
          </a:prstGeom>
        </p:spPr>
        <p:txBody>
          <a:bodyPr wrap="square">
            <a:spAutoFit/>
          </a:bodyPr>
          <a:lstStyle/>
          <a:p>
            <a:pPr algn="ctr"/>
            <a:r>
              <a:rPr lang="en-GB" sz="2400" b="1" dirty="0">
                <a:solidFill>
                  <a:srgbClr val="00B050"/>
                </a:solidFill>
              </a:rPr>
              <a:t>Comfort</a:t>
            </a:r>
          </a:p>
          <a:p>
            <a:pPr algn="ctr"/>
            <a:r>
              <a:rPr lang="en-GB" sz="2400" b="1" dirty="0">
                <a:solidFill>
                  <a:srgbClr val="FFC000"/>
                </a:solidFill>
              </a:rPr>
              <a:t>Challenge</a:t>
            </a:r>
            <a:r>
              <a:rPr lang="en-GB" sz="2400" dirty="0">
                <a:solidFill>
                  <a:srgbClr val="FFC000"/>
                </a:solidFill>
              </a:rPr>
              <a:t> </a:t>
            </a:r>
          </a:p>
          <a:p>
            <a:pPr algn="ctr"/>
            <a:r>
              <a:rPr lang="en-GB" sz="2400" b="1" dirty="0">
                <a:solidFill>
                  <a:srgbClr val="FF0000"/>
                </a:solidFill>
              </a:rPr>
              <a:t>Stress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1"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4725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78041" y="1362075"/>
            <a:ext cx="69135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74803" y="1362075"/>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dirty="0"/>
              <a:t>0</a:t>
            </a:r>
          </a:p>
        </p:txBody>
      </p:sp>
      <p:sp>
        <p:nvSpPr>
          <p:cNvPr id="7" name="TextBox 6"/>
          <p:cNvSpPr txBox="1">
            <a:spLocks noChangeArrowheads="1"/>
          </p:cNvSpPr>
          <p:nvPr/>
        </p:nvSpPr>
        <p:spPr bwMode="auto">
          <a:xfrm>
            <a:off x="8091604" y="1433513"/>
            <a:ext cx="755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t>10</a:t>
            </a:r>
          </a:p>
        </p:txBody>
      </p:sp>
      <p:sp>
        <p:nvSpPr>
          <p:cNvPr id="28681" name="TextBox 15"/>
          <p:cNvSpPr txBox="1">
            <a:spLocks noChangeArrowheads="1"/>
          </p:cNvSpPr>
          <p:nvPr/>
        </p:nvSpPr>
        <p:spPr bwMode="auto">
          <a:xfrm>
            <a:off x="3122878" y="159952"/>
            <a:ext cx="5946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Rating Scales Tool</a:t>
            </a:r>
            <a:endPar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603367" y="2586039"/>
            <a:ext cx="2519511" cy="3970337"/>
          </a:xfrm>
          <a:prstGeom prst="rect">
            <a:avLst/>
          </a:prstGeom>
          <a:noFill/>
          <a:ln w="57150">
            <a:solidFill>
              <a:srgbClr val="FF0000"/>
            </a:solidFill>
          </a:ln>
        </p:spPr>
        <p:txBody>
          <a:bodyPr wrap="square">
            <a:spAutoFit/>
          </a:bodyPr>
          <a:lstStyle/>
          <a:p>
            <a:pPr>
              <a:defRPr/>
            </a:pPr>
            <a:r>
              <a:rPr lang="en-GB" dirty="0">
                <a:latin typeface="Arial" charset="0"/>
                <a:cs typeface="Arial" charset="0"/>
              </a:rPr>
              <a:t>Move from:</a:t>
            </a:r>
          </a:p>
          <a:p>
            <a:pPr>
              <a:defRPr/>
            </a:pPr>
            <a:r>
              <a:rPr lang="en-GB" dirty="0">
                <a:latin typeface="Arial" charset="0"/>
                <a:cs typeface="Arial" charset="0"/>
              </a:rPr>
              <a:t>What I am </a:t>
            </a:r>
            <a:r>
              <a:rPr lang="en-GB" dirty="0">
                <a:solidFill>
                  <a:srgbClr val="FF0000"/>
                </a:solidFill>
                <a:latin typeface="Arial" charset="0"/>
                <a:cs typeface="Arial" charset="0"/>
              </a:rPr>
              <a:t>doing</a:t>
            </a:r>
            <a:r>
              <a:rPr lang="en-GB" dirty="0">
                <a:latin typeface="Arial" charset="0"/>
                <a:cs typeface="Arial" charset="0"/>
              </a:rPr>
              <a:t> now:</a:t>
            </a:r>
          </a:p>
          <a:p>
            <a:pPr>
              <a:defRPr/>
            </a:pPr>
            <a:endParaRPr lang="en-GB" dirty="0">
              <a:latin typeface="Arial" charset="0"/>
              <a:cs typeface="Arial" charset="0"/>
            </a:endParaRPr>
          </a:p>
          <a:p>
            <a:pPr marL="342900" indent="-342900">
              <a:buFont typeface="+mj-lt"/>
              <a:buAutoNum type="arabicPeriod"/>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p:txBody>
      </p:sp>
      <p:sp>
        <p:nvSpPr>
          <p:cNvPr id="18" name="TextBox 17"/>
          <p:cNvSpPr txBox="1">
            <a:spLocks noChangeArrowheads="1"/>
          </p:cNvSpPr>
          <p:nvPr/>
        </p:nvSpPr>
        <p:spPr bwMode="auto">
          <a:xfrm>
            <a:off x="3315856" y="2586039"/>
            <a:ext cx="2879552" cy="403187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IE" sz="1600" dirty="0"/>
          </a:p>
          <a:p>
            <a:pPr eaLnBrk="1" hangingPunct="1"/>
            <a:endParaRPr lang="en-IE" sz="1600" dirty="0" smtClean="0"/>
          </a:p>
          <a:p>
            <a:pPr eaLnBrk="1" hangingPunct="1"/>
            <a:endParaRPr lang="en-GB" sz="1600" dirty="0"/>
          </a:p>
        </p:txBody>
      </p:sp>
      <p:sp>
        <p:nvSpPr>
          <p:cNvPr id="12" name="TextBox 11"/>
          <p:cNvSpPr txBox="1"/>
          <p:nvPr/>
        </p:nvSpPr>
        <p:spPr>
          <a:xfrm>
            <a:off x="6363238" y="2586057"/>
            <a:ext cx="2519511" cy="3970318"/>
          </a:xfrm>
          <a:prstGeom prst="rect">
            <a:avLst/>
          </a:prstGeom>
          <a:noFill/>
          <a:ln w="57150">
            <a:solidFill>
              <a:srgbClr val="00B050"/>
            </a:solidFill>
          </a:ln>
        </p:spPr>
        <p:txBody>
          <a:bodyPr wrap="square">
            <a:spAutoFit/>
          </a:bodyPr>
          <a:lstStyle/>
          <a:p>
            <a:pPr>
              <a:defRPr/>
            </a:pPr>
            <a:r>
              <a:rPr lang="en-GB" dirty="0">
                <a:latin typeface="Arial" pitchFamily="34" charset="0"/>
                <a:cs typeface="Arial" pitchFamily="34" charset="0"/>
              </a:rPr>
              <a:t>Move towards:</a:t>
            </a:r>
          </a:p>
          <a:p>
            <a:pPr>
              <a:defRPr/>
            </a:pPr>
            <a:r>
              <a:rPr lang="en-GB" dirty="0">
                <a:latin typeface="Arial" charset="0"/>
                <a:cs typeface="Arial" charset="0"/>
              </a:rPr>
              <a:t>What I will be doing:</a:t>
            </a:r>
          </a:p>
          <a:p>
            <a:pPr>
              <a:defRPr/>
            </a:pPr>
            <a:endParaRPr lang="en-GB" dirty="0">
              <a:latin typeface="Arial" charset="0"/>
              <a:cs typeface="Arial" charset="0"/>
            </a:endParaRPr>
          </a:p>
          <a:p>
            <a:pPr>
              <a:defRPr/>
            </a:pPr>
            <a:endParaRPr lang="en-GB" dirty="0">
              <a:latin typeface="Arial" charset="0"/>
              <a:cs typeface="Arial" charset="0"/>
            </a:endParaRPr>
          </a:p>
          <a:p>
            <a:pPr marL="342900" indent="-342900">
              <a:buFont typeface="+mj-lt"/>
              <a:buAutoNum type="arabicPeriod"/>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p:txBody>
      </p:sp>
      <p:sp>
        <p:nvSpPr>
          <p:cNvPr id="16" name="TextBox 15"/>
          <p:cNvSpPr txBox="1"/>
          <p:nvPr/>
        </p:nvSpPr>
        <p:spPr>
          <a:xfrm>
            <a:off x="1497244" y="3881765"/>
            <a:ext cx="6594359" cy="2308324"/>
          </a:xfrm>
          <a:prstGeom prst="rect">
            <a:avLst/>
          </a:prstGeom>
          <a:solidFill>
            <a:schemeClr val="bg1"/>
          </a:solidFill>
          <a:ln w="34925">
            <a:solidFill>
              <a:srgbClr val="233289"/>
            </a:solidFill>
          </a:ln>
        </p:spPr>
        <p:txBody>
          <a:bodyPr wrap="square" rtlCol="0">
            <a:spAutoFit/>
          </a:bodyPr>
          <a:lstStyle/>
          <a:p>
            <a:r>
              <a:rPr lang="en-IE" sz="2400" dirty="0" smtClean="0">
                <a:latin typeface="Humnst777 Lt BT" panose="020B0402030504020204" pitchFamily="34" charset="0"/>
              </a:rPr>
              <a:t>The Rating Scale Tool is used for one or more of the statements included in the Perception of Challenge Tool, usually those the student is most concerned about. Students indicate their confidence rating on a scale from 1 to 10 (lowest to highest).</a:t>
            </a:r>
            <a:endParaRPr lang="en-GB" sz="2400" dirty="0">
              <a:latin typeface="Humnst777 Lt BT" panose="020B0402030504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4"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smtClean="0">
                <a:solidFill>
                  <a:srgbClr val="233289"/>
                </a:solidFill>
                <a:latin typeface="Humnst777 BT" panose="020B0603030504020204" pitchFamily="34" charset="0"/>
              </a:rPr>
              <a:t>            ©Canterbury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711907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bg/>
                                          </p:spTgt>
                                        </p:tgtEl>
                                        <p:attrNameLst>
                                          <p:attrName>style.visibility</p:attrName>
                                        </p:attrNameLst>
                                      </p:cBhvr>
                                      <p:to>
                                        <p:strVal val="visible"/>
                                      </p:to>
                                    </p:set>
                                    <p:animEffect transition="in" filter="blinds(horizontal)">
                                      <p:cBhvr>
                                        <p:cTn id="19" dur="500"/>
                                        <p:tgtEl>
                                          <p:spTgt spid="17">
                                            <p:bg/>
                                          </p:spTgt>
                                        </p:tgtEl>
                                      </p:cBhvr>
                                    </p:animEffect>
                                  </p:childTnLst>
                                </p:cTn>
                              </p:par>
                              <p:par>
                                <p:cTn id="20" presetID="3" presetClass="entr" presetSubtype="10" fill="hold" grpId="0" nodeType="withEffect">
                                  <p:stCondLst>
                                    <p:cond delay="0"/>
                                  </p:stCondLst>
                                  <p:iterate type="lt">
                                    <p:tmPct val="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linds(horizontal)">
                                      <p:cBhvr>
                                        <p:cTn id="22" dur="500"/>
                                        <p:tgtEl>
                                          <p:spTgt spid="17">
                                            <p:txEl>
                                              <p:pRg st="0" end="0"/>
                                            </p:txEl>
                                          </p:spTgt>
                                        </p:tgtEl>
                                      </p:cBhvr>
                                    </p:animEffect>
                                  </p:childTnLst>
                                </p:cTn>
                              </p:par>
                              <p:par>
                                <p:cTn id="23" presetID="3" presetClass="entr" presetSubtype="10" fill="hold" grpId="0" nodeType="withEffect">
                                  <p:stCondLst>
                                    <p:cond delay="0"/>
                                  </p:stCondLst>
                                  <p:iterate type="lt">
                                    <p:tmPct val="0"/>
                                  </p:iterate>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blinds(horizontal)">
                                      <p:cBhvr>
                                        <p:cTn id="25" dur="500"/>
                                        <p:tgtEl>
                                          <p:spTgt spid="1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30"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17">
                                            <p:txEl>
                                              <p:pRg st="0" end="0"/>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7">
                                            <p:txEl>
                                              <p:pRg st="1" end="1"/>
                                            </p:txEl>
                                          </p:spTgt>
                                        </p:tgtEl>
                                        <p:attrNameLst>
                                          <p:attrName>style.visibility</p:attrName>
                                        </p:attrNameLst>
                                      </p:cBhvr>
                                      <p:to>
                                        <p:strVal val="visible"/>
                                      </p:to>
                                    </p:set>
                                    <p:anim calcmode="discrete" valueType="clr">
                                      <p:cBhvr override="childStyle">
                                        <p:cTn id="37" dur="80"/>
                                        <p:tgtEl>
                                          <p:spTgt spid="1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17">
                                            <p:txEl>
                                              <p:pRg st="1" end="1"/>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 calcmode="lin" valueType="num">
                                      <p:cBhvr additive="base">
                                        <p:cTn id="5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 calcmode="lin" valueType="num">
                                      <p:cBhvr additive="base">
                                        <p:cTn id="5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iterate type="lt">
                                    <p:tmPct val="0"/>
                                  </p:iterate>
                                  <p:childTnLst>
                                    <p:set>
                                      <p:cBhvr>
                                        <p:cTn id="61" dur="1" fill="hold">
                                          <p:stCondLst>
                                            <p:cond delay="0"/>
                                          </p:stCondLst>
                                        </p:cTn>
                                        <p:tgtEl>
                                          <p:spTgt spid="18">
                                            <p:bg/>
                                          </p:spTgt>
                                        </p:tgtEl>
                                        <p:attrNameLst>
                                          <p:attrName>style.visibility</p:attrName>
                                        </p:attrNameLst>
                                      </p:cBhvr>
                                      <p:to>
                                        <p:strVal val="visible"/>
                                      </p:to>
                                    </p:set>
                                    <p:animEffect transition="in" filter="blinds(horizontal)">
                                      <p:cBhvr>
                                        <p:cTn id="62" dur="500"/>
                                        <p:tgtEl>
                                          <p:spTgt spid="18">
                                            <p:bg/>
                                          </p:spTgt>
                                        </p:tgtEl>
                                      </p:cBhvr>
                                    </p:animEffect>
                                  </p:childTnLst>
                                </p:cTn>
                              </p:par>
                              <p:par>
                                <p:cTn id="63" presetID="3" presetClass="entr" presetSubtype="10" fill="hold" grpId="0" nodeType="withEffect" nodePh="1">
                                  <p:stCondLst>
                                    <p:cond delay="0"/>
                                  </p:stCondLst>
                                  <p:endCondLst>
                                    <p:cond evt="begin" delay="0">
                                      <p:tn val="63"/>
                                    </p:cond>
                                  </p:endCondLst>
                                  <p:iterate type="lt">
                                    <p:tmPct val="0"/>
                                  </p:iterate>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blinds(horizontal)">
                                      <p:cBhvr>
                                        <p:cTn id="6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P spid="18" grpId="0" build="allAtOnce"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78041" y="1362075"/>
            <a:ext cx="691356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74803" y="1362075"/>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dirty="0"/>
              <a:t>0</a:t>
            </a:r>
          </a:p>
        </p:txBody>
      </p:sp>
      <p:sp>
        <p:nvSpPr>
          <p:cNvPr id="7" name="TextBox 6"/>
          <p:cNvSpPr txBox="1">
            <a:spLocks noChangeArrowheads="1"/>
          </p:cNvSpPr>
          <p:nvPr/>
        </p:nvSpPr>
        <p:spPr bwMode="auto">
          <a:xfrm>
            <a:off x="8091604" y="1433513"/>
            <a:ext cx="755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a:t>10</a:t>
            </a:r>
          </a:p>
        </p:txBody>
      </p:sp>
      <p:cxnSp>
        <p:nvCxnSpPr>
          <p:cNvPr id="9" name="Straight Connector 8"/>
          <p:cNvCxnSpPr/>
          <p:nvPr/>
        </p:nvCxnSpPr>
        <p:spPr>
          <a:xfrm rot="5400000">
            <a:off x="2617904" y="1362076"/>
            <a:ext cx="2889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752768" y="1381126"/>
            <a:ext cx="360362"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2475028" y="1577976"/>
            <a:ext cx="43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000" b="1" dirty="0">
                <a:solidFill>
                  <a:srgbClr val="FF0000"/>
                </a:solidFill>
              </a:rPr>
              <a:t>3</a:t>
            </a:r>
          </a:p>
        </p:txBody>
      </p:sp>
      <p:sp>
        <p:nvSpPr>
          <p:cNvPr id="15" name="Rectangle 14"/>
          <p:cNvSpPr>
            <a:spLocks noChangeArrowheads="1"/>
          </p:cNvSpPr>
          <p:nvPr/>
        </p:nvSpPr>
        <p:spPr bwMode="auto">
          <a:xfrm>
            <a:off x="4710699" y="1620045"/>
            <a:ext cx="44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4000" b="1" dirty="0" smtClean="0">
                <a:solidFill>
                  <a:srgbClr val="FFC000"/>
                </a:solidFill>
              </a:rPr>
              <a:t>5</a:t>
            </a:r>
            <a:endParaRPr lang="en-GB" sz="4000" b="1" dirty="0">
              <a:solidFill>
                <a:srgbClr val="FFC000"/>
              </a:solidFill>
            </a:endParaRPr>
          </a:p>
        </p:txBody>
      </p:sp>
      <p:sp>
        <p:nvSpPr>
          <p:cNvPr id="28681" name="TextBox 15"/>
          <p:cNvSpPr txBox="1">
            <a:spLocks noChangeArrowheads="1"/>
          </p:cNvSpPr>
          <p:nvPr/>
        </p:nvSpPr>
        <p:spPr bwMode="auto">
          <a:xfrm>
            <a:off x="3122878" y="159952"/>
            <a:ext cx="5946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4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Rating Scales Tool</a:t>
            </a:r>
            <a:endParaRPr lang="en-GB" sz="4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603367" y="2586039"/>
            <a:ext cx="2519511" cy="3970337"/>
          </a:xfrm>
          <a:prstGeom prst="rect">
            <a:avLst/>
          </a:prstGeom>
          <a:noFill/>
          <a:ln w="57150">
            <a:solidFill>
              <a:srgbClr val="FF0000"/>
            </a:solidFill>
          </a:ln>
        </p:spPr>
        <p:txBody>
          <a:bodyPr wrap="square">
            <a:spAutoFit/>
          </a:bodyPr>
          <a:lstStyle/>
          <a:p>
            <a:pPr>
              <a:defRPr/>
            </a:pPr>
            <a:r>
              <a:rPr lang="en-GB" dirty="0">
                <a:latin typeface="Arial" charset="0"/>
                <a:cs typeface="Arial" charset="0"/>
              </a:rPr>
              <a:t>Move from:</a:t>
            </a:r>
          </a:p>
          <a:p>
            <a:pPr>
              <a:defRPr/>
            </a:pPr>
            <a:r>
              <a:rPr lang="en-GB" dirty="0">
                <a:latin typeface="Arial" charset="0"/>
                <a:cs typeface="Arial" charset="0"/>
              </a:rPr>
              <a:t>What I am </a:t>
            </a:r>
            <a:r>
              <a:rPr lang="en-GB" dirty="0">
                <a:solidFill>
                  <a:srgbClr val="FF0000"/>
                </a:solidFill>
                <a:latin typeface="Arial" charset="0"/>
                <a:cs typeface="Arial" charset="0"/>
              </a:rPr>
              <a:t>doing</a:t>
            </a:r>
            <a:r>
              <a:rPr lang="en-GB" dirty="0">
                <a:latin typeface="Arial" charset="0"/>
                <a:cs typeface="Arial" charset="0"/>
              </a:rPr>
              <a:t> now:</a:t>
            </a:r>
          </a:p>
          <a:p>
            <a:pPr>
              <a:defRPr/>
            </a:pPr>
            <a:endParaRPr lang="en-GB" dirty="0">
              <a:latin typeface="Arial" charset="0"/>
              <a:cs typeface="Arial" charset="0"/>
            </a:endParaRPr>
          </a:p>
          <a:p>
            <a:pPr marL="342900" indent="-342900">
              <a:buFont typeface="+mj-lt"/>
              <a:buAutoNum type="arabicPeriod"/>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p:txBody>
      </p:sp>
      <p:sp>
        <p:nvSpPr>
          <p:cNvPr id="18" name="TextBox 17"/>
          <p:cNvSpPr txBox="1">
            <a:spLocks noChangeArrowheads="1"/>
          </p:cNvSpPr>
          <p:nvPr/>
        </p:nvSpPr>
        <p:spPr bwMode="auto">
          <a:xfrm>
            <a:off x="3315856" y="2586039"/>
            <a:ext cx="2879552" cy="403187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dirty="0"/>
              <a:t>How will you know that you have moved up from 3 to 5?" </a:t>
            </a:r>
          </a:p>
          <a:p>
            <a:pPr eaLnBrk="1" hangingPunct="1"/>
            <a:r>
              <a:rPr lang="en-GB" sz="1600" dirty="0"/>
              <a:t>Asking this question invites an answer from the student in terms of criteria, in terms of signs that are meaningful to them:</a:t>
            </a:r>
          </a:p>
          <a:p>
            <a:pPr eaLnBrk="1" hangingPunct="1"/>
            <a:r>
              <a:rPr lang="en-GB" sz="1600" dirty="0"/>
              <a:t> "I will know that I have moved up a point on the scale because I will notice myself beginning to .. </a:t>
            </a:r>
            <a:r>
              <a:rPr lang="en-GB" sz="1600" dirty="0">
                <a:solidFill>
                  <a:srgbClr val="00B0F0"/>
                </a:solidFill>
              </a:rPr>
              <a:t>feel</a:t>
            </a:r>
            <a:r>
              <a:rPr lang="en-GB" sz="1600" dirty="0"/>
              <a:t> more confident, </a:t>
            </a:r>
          </a:p>
          <a:p>
            <a:pPr eaLnBrk="1" hangingPunct="1"/>
            <a:r>
              <a:rPr lang="en-GB" sz="1600" dirty="0"/>
              <a:t>I will be (</a:t>
            </a:r>
            <a:r>
              <a:rPr lang="en-GB" sz="1600" dirty="0">
                <a:solidFill>
                  <a:srgbClr val="00B0F0"/>
                </a:solidFill>
              </a:rPr>
              <a:t>doing</a:t>
            </a:r>
            <a:r>
              <a:rPr lang="en-GB" sz="1600" dirty="0"/>
              <a:t>) …</a:t>
            </a:r>
          </a:p>
          <a:p>
            <a:pPr eaLnBrk="1" hangingPunct="1"/>
            <a:r>
              <a:rPr lang="en-GB" sz="1600" dirty="0"/>
              <a:t>"What will others notice about how I am </a:t>
            </a:r>
            <a:r>
              <a:rPr lang="en-GB" sz="1600" b="1" dirty="0">
                <a:solidFill>
                  <a:srgbClr val="00B0F0"/>
                </a:solidFill>
              </a:rPr>
              <a:t>doing</a:t>
            </a:r>
            <a:r>
              <a:rPr lang="en-GB" sz="1600" dirty="0"/>
              <a:t> things differently?</a:t>
            </a:r>
          </a:p>
        </p:txBody>
      </p:sp>
      <p:sp>
        <p:nvSpPr>
          <p:cNvPr id="12" name="TextBox 11"/>
          <p:cNvSpPr txBox="1"/>
          <p:nvPr/>
        </p:nvSpPr>
        <p:spPr>
          <a:xfrm>
            <a:off x="6363238" y="2586057"/>
            <a:ext cx="2519511" cy="3970318"/>
          </a:xfrm>
          <a:prstGeom prst="rect">
            <a:avLst/>
          </a:prstGeom>
          <a:noFill/>
          <a:ln w="57150">
            <a:solidFill>
              <a:srgbClr val="00B050"/>
            </a:solidFill>
          </a:ln>
        </p:spPr>
        <p:txBody>
          <a:bodyPr wrap="square">
            <a:spAutoFit/>
          </a:bodyPr>
          <a:lstStyle/>
          <a:p>
            <a:pPr>
              <a:defRPr/>
            </a:pPr>
            <a:r>
              <a:rPr lang="en-GB" dirty="0">
                <a:latin typeface="Arial" pitchFamily="34" charset="0"/>
                <a:cs typeface="Arial" pitchFamily="34" charset="0"/>
              </a:rPr>
              <a:t>Move towards:</a:t>
            </a:r>
          </a:p>
          <a:p>
            <a:pPr>
              <a:defRPr/>
            </a:pPr>
            <a:r>
              <a:rPr lang="en-GB" dirty="0">
                <a:latin typeface="Arial" charset="0"/>
                <a:cs typeface="Arial" charset="0"/>
              </a:rPr>
              <a:t>What I will be doing:</a:t>
            </a:r>
          </a:p>
          <a:p>
            <a:pPr>
              <a:defRPr/>
            </a:pPr>
            <a:endParaRPr lang="en-GB" dirty="0">
              <a:latin typeface="Arial" charset="0"/>
              <a:cs typeface="Arial" charset="0"/>
            </a:endParaRPr>
          </a:p>
          <a:p>
            <a:pPr>
              <a:defRPr/>
            </a:pPr>
            <a:endParaRPr lang="en-GB" dirty="0">
              <a:latin typeface="Arial" charset="0"/>
              <a:cs typeface="Arial" charset="0"/>
            </a:endParaRPr>
          </a:p>
          <a:p>
            <a:pPr marL="342900" indent="-342900">
              <a:buFont typeface="+mj-lt"/>
              <a:buAutoNum type="arabicPeriod"/>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p:txBody>
      </p:sp>
      <p:sp>
        <p:nvSpPr>
          <p:cNvPr id="19" name="TextBox 18"/>
          <p:cNvSpPr txBox="1"/>
          <p:nvPr/>
        </p:nvSpPr>
        <p:spPr>
          <a:xfrm>
            <a:off x="6154470" y="3510485"/>
            <a:ext cx="5829301" cy="1938992"/>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Students can then use spaces provided below the rating scale to articulate their current level of competency (red box) as well as the level of competency they are aiming for (green box) as well as indicator that they have achieved this level of competency (black box).</a:t>
            </a:r>
            <a:endParaRPr lang="en-GB" sz="2000" dirty="0">
              <a:latin typeface="Humnst777 Lt BT" panose="020B040203050402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2"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smtClean="0">
                <a:solidFill>
                  <a:srgbClr val="233289"/>
                </a:solidFill>
                <a:latin typeface="Humnst777 BT" panose="020B0603030504020204" pitchFamily="34" charset="0"/>
              </a:rPr>
              <a:t>             ©Canterbury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6379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bg/>
                                          </p:spTgt>
                                        </p:tgtEl>
                                        <p:attrNameLst>
                                          <p:attrName>style.visibility</p:attrName>
                                        </p:attrNameLst>
                                      </p:cBhvr>
                                      <p:to>
                                        <p:strVal val="visible"/>
                                      </p:to>
                                    </p:set>
                                    <p:animEffect transition="in" filter="blinds(horizontal)">
                                      <p:cBhvr>
                                        <p:cTn id="43" dur="500"/>
                                        <p:tgtEl>
                                          <p:spTgt spid="17">
                                            <p:bg/>
                                          </p:spTgt>
                                        </p:tgtEl>
                                      </p:cBhvr>
                                    </p:animEffect>
                                  </p:childTnLst>
                                </p:cTn>
                              </p:par>
                              <p:par>
                                <p:cTn id="44" presetID="3" presetClass="entr" presetSubtype="10" fill="hold" grpId="0" nodeType="withEffect">
                                  <p:stCondLst>
                                    <p:cond delay="0"/>
                                  </p:stCondLst>
                                  <p:iterate type="lt">
                                    <p:tmPct val="0"/>
                                  </p:iterate>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linds(horizontal)">
                                      <p:cBhvr>
                                        <p:cTn id="46" dur="500"/>
                                        <p:tgtEl>
                                          <p:spTgt spid="17">
                                            <p:txEl>
                                              <p:pRg st="0" end="0"/>
                                            </p:txEl>
                                          </p:spTgt>
                                        </p:tgtEl>
                                      </p:cBhvr>
                                    </p:animEffect>
                                  </p:childTnLst>
                                </p:cTn>
                              </p:par>
                              <p:par>
                                <p:cTn id="47" presetID="3" presetClass="entr" presetSubtype="10" fill="hold" grpId="0" nodeType="withEffect">
                                  <p:stCondLst>
                                    <p:cond delay="0"/>
                                  </p:stCondLst>
                                  <p:iterate type="lt">
                                    <p:tmPct val="0"/>
                                  </p:iterate>
                                  <p:childTnLst>
                                    <p:set>
                                      <p:cBhvr>
                                        <p:cTn id="48" dur="1" fill="hold">
                                          <p:stCondLst>
                                            <p:cond delay="0"/>
                                          </p:stCondLst>
                                        </p:cTn>
                                        <p:tgtEl>
                                          <p:spTgt spid="17">
                                            <p:txEl>
                                              <p:pRg st="1" end="1"/>
                                            </p:txEl>
                                          </p:spTgt>
                                        </p:tgtEl>
                                        <p:attrNameLst>
                                          <p:attrName>style.visibility</p:attrName>
                                        </p:attrNameLst>
                                      </p:cBhvr>
                                      <p:to>
                                        <p:strVal val="visible"/>
                                      </p:to>
                                    </p:set>
                                    <p:animEffect transition="in" filter="blinds(horizontal)">
                                      <p:cBhvr>
                                        <p:cTn id="49" dur="500"/>
                                        <p:tgtEl>
                                          <p:spTgt spid="17">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54"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17">
                                            <p:txEl>
                                              <p:pRg st="0" end="0"/>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17">
                                            <p:txEl>
                                              <p:pRg st="1" end="1"/>
                                            </p:txEl>
                                          </p:spTgt>
                                        </p:tgtEl>
                                        <p:attrNameLst>
                                          <p:attrName>style.visibility</p:attrName>
                                        </p:attrNameLst>
                                      </p:cBhvr>
                                      <p:to>
                                        <p:strVal val="visible"/>
                                      </p:to>
                                    </p:set>
                                    <p:anim calcmode="discrete" valueType="clr">
                                      <p:cBhvr override="childStyle">
                                        <p:cTn id="61" dur="80"/>
                                        <p:tgtEl>
                                          <p:spTgt spid="1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7">
                                            <p:txEl>
                                              <p:pRg st="1" end="1"/>
                                            </p:txEl>
                                          </p:spTgt>
                                        </p:tgtEl>
                                        <p:attrNameLst>
                                          <p:attrName>fillcolor</p:attrName>
                                        </p:attrNameLst>
                                      </p:cBhvr>
                                      <p:tavLst>
                                        <p:tav tm="0">
                                          <p:val>
                                            <p:clrVal>
                                              <a:schemeClr val="accent2"/>
                                            </p:clrVal>
                                          </p:val>
                                        </p:tav>
                                        <p:tav tm="50000">
                                          <p:val>
                                            <p:clrVal>
                                              <a:schemeClr val="hlink"/>
                                            </p:clrVal>
                                          </p:val>
                                        </p:tav>
                                      </p:tavLst>
                                    </p:anim>
                                    <p:set>
                                      <p:cBhvr>
                                        <p:cTn id="63" dur="80"/>
                                        <p:tgtEl>
                                          <p:spTgt spid="17">
                                            <p:txEl>
                                              <p:pRg st="1" end="1"/>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
                                            <p:txEl>
                                              <p:pRg st="0" end="0"/>
                                            </p:txEl>
                                          </p:spTgt>
                                        </p:tgtEl>
                                        <p:attrNameLst>
                                          <p:attrName>style.visibility</p:attrName>
                                        </p:attrNameLst>
                                      </p:cBhvr>
                                      <p:to>
                                        <p:strVal val="visible"/>
                                      </p:to>
                                    </p:set>
                                    <p:anim calcmode="lin" valueType="num">
                                      <p:cBhvr additive="base">
                                        <p:cTn id="7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xEl>
                                              <p:pRg st="1" end="1"/>
                                            </p:txEl>
                                          </p:spTgt>
                                        </p:tgtEl>
                                        <p:attrNameLst>
                                          <p:attrName>style.visibility</p:attrName>
                                        </p:attrNameLst>
                                      </p:cBhvr>
                                      <p:to>
                                        <p:strVal val="visible"/>
                                      </p:to>
                                    </p:set>
                                    <p:anim calcmode="lin" valueType="num">
                                      <p:cBhvr additive="base">
                                        <p:cTn id="8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iterate type="lt">
                                    <p:tmPct val="0"/>
                                  </p:iterate>
                                  <p:childTnLst>
                                    <p:set>
                                      <p:cBhvr>
                                        <p:cTn id="85" dur="1" fill="hold">
                                          <p:stCondLst>
                                            <p:cond delay="0"/>
                                          </p:stCondLst>
                                        </p:cTn>
                                        <p:tgtEl>
                                          <p:spTgt spid="18">
                                            <p:bg/>
                                          </p:spTgt>
                                        </p:tgtEl>
                                        <p:attrNameLst>
                                          <p:attrName>style.visibility</p:attrName>
                                        </p:attrNameLst>
                                      </p:cBhvr>
                                      <p:to>
                                        <p:strVal val="visible"/>
                                      </p:to>
                                    </p:set>
                                    <p:animEffect transition="in" filter="blinds(horizontal)">
                                      <p:cBhvr>
                                        <p:cTn id="86" dur="500"/>
                                        <p:tgtEl>
                                          <p:spTgt spid="18">
                                            <p:bg/>
                                          </p:spTgt>
                                        </p:tgtEl>
                                      </p:cBhvr>
                                    </p:animEffect>
                                  </p:childTnLst>
                                </p:cTn>
                              </p:par>
                              <p:par>
                                <p:cTn id="87" presetID="3" presetClass="entr" presetSubtype="10" fill="hold" grpId="0" nodeType="withEffect">
                                  <p:stCondLst>
                                    <p:cond delay="0"/>
                                  </p:stCondLst>
                                  <p:iterate type="lt">
                                    <p:tmPct val="0"/>
                                  </p:iterate>
                                  <p:childTnLst>
                                    <p:set>
                                      <p:cBhvr>
                                        <p:cTn id="88" dur="1" fill="hold">
                                          <p:stCondLst>
                                            <p:cond delay="0"/>
                                          </p:stCondLst>
                                        </p:cTn>
                                        <p:tgtEl>
                                          <p:spTgt spid="18">
                                            <p:txEl>
                                              <p:pRg st="0" end="0"/>
                                            </p:txEl>
                                          </p:spTgt>
                                        </p:tgtEl>
                                        <p:attrNameLst>
                                          <p:attrName>style.visibility</p:attrName>
                                        </p:attrNameLst>
                                      </p:cBhvr>
                                      <p:to>
                                        <p:strVal val="visible"/>
                                      </p:to>
                                    </p:set>
                                    <p:animEffect transition="in" filter="blinds(horizontal)">
                                      <p:cBhvr>
                                        <p:cTn id="89" dur="500"/>
                                        <p:tgtEl>
                                          <p:spTgt spid="18">
                                            <p:txEl>
                                              <p:pRg st="0" end="0"/>
                                            </p:txEl>
                                          </p:spTgt>
                                        </p:tgtEl>
                                      </p:cBhvr>
                                    </p:animEffect>
                                  </p:childTnLst>
                                </p:cTn>
                              </p:par>
                              <p:par>
                                <p:cTn id="90" presetID="3" presetClass="entr" presetSubtype="10" fill="hold" grpId="0" nodeType="withEffect">
                                  <p:stCondLst>
                                    <p:cond delay="0"/>
                                  </p:stCondLst>
                                  <p:iterate type="lt">
                                    <p:tmPct val="0"/>
                                  </p:iterate>
                                  <p:childTnLst>
                                    <p:set>
                                      <p:cBhvr>
                                        <p:cTn id="91" dur="1" fill="hold">
                                          <p:stCondLst>
                                            <p:cond delay="0"/>
                                          </p:stCondLst>
                                        </p:cTn>
                                        <p:tgtEl>
                                          <p:spTgt spid="18">
                                            <p:txEl>
                                              <p:pRg st="1" end="1"/>
                                            </p:txEl>
                                          </p:spTgt>
                                        </p:tgtEl>
                                        <p:attrNameLst>
                                          <p:attrName>style.visibility</p:attrName>
                                        </p:attrNameLst>
                                      </p:cBhvr>
                                      <p:to>
                                        <p:strVal val="visible"/>
                                      </p:to>
                                    </p:set>
                                    <p:animEffect transition="in" filter="blinds(horizontal)">
                                      <p:cBhvr>
                                        <p:cTn id="92" dur="500"/>
                                        <p:tgtEl>
                                          <p:spTgt spid="18">
                                            <p:txEl>
                                              <p:pRg st="1" end="1"/>
                                            </p:txEl>
                                          </p:spTgt>
                                        </p:tgtEl>
                                      </p:cBhvr>
                                    </p:animEffect>
                                  </p:childTnLst>
                                </p:cTn>
                              </p:par>
                              <p:par>
                                <p:cTn id="93" presetID="3" presetClass="entr" presetSubtype="10" fill="hold" grpId="0" nodeType="withEffect">
                                  <p:stCondLst>
                                    <p:cond delay="0"/>
                                  </p:stCondLst>
                                  <p:iterate type="lt">
                                    <p:tmPct val="0"/>
                                  </p:iterate>
                                  <p:childTnLst>
                                    <p:set>
                                      <p:cBhvr>
                                        <p:cTn id="94" dur="1" fill="hold">
                                          <p:stCondLst>
                                            <p:cond delay="0"/>
                                          </p:stCondLst>
                                        </p:cTn>
                                        <p:tgtEl>
                                          <p:spTgt spid="18">
                                            <p:txEl>
                                              <p:pRg st="2" end="2"/>
                                            </p:txEl>
                                          </p:spTgt>
                                        </p:tgtEl>
                                        <p:attrNameLst>
                                          <p:attrName>style.visibility</p:attrName>
                                        </p:attrNameLst>
                                      </p:cBhvr>
                                      <p:to>
                                        <p:strVal val="visible"/>
                                      </p:to>
                                    </p:set>
                                    <p:animEffect transition="in" filter="blinds(horizontal)">
                                      <p:cBhvr>
                                        <p:cTn id="95" dur="500"/>
                                        <p:tgtEl>
                                          <p:spTgt spid="18">
                                            <p:txEl>
                                              <p:pRg st="2" end="2"/>
                                            </p:txEl>
                                          </p:spTgt>
                                        </p:tgtEl>
                                      </p:cBhvr>
                                    </p:animEffect>
                                  </p:childTnLst>
                                </p:cTn>
                              </p:par>
                              <p:par>
                                <p:cTn id="96" presetID="3" presetClass="entr" presetSubtype="10" fill="hold" grpId="0" nodeType="withEffect">
                                  <p:stCondLst>
                                    <p:cond delay="0"/>
                                  </p:stCondLst>
                                  <p:iterate type="lt">
                                    <p:tmPct val="0"/>
                                  </p:iterate>
                                  <p:childTnLst>
                                    <p:set>
                                      <p:cBhvr>
                                        <p:cTn id="97" dur="1" fill="hold">
                                          <p:stCondLst>
                                            <p:cond delay="0"/>
                                          </p:stCondLst>
                                        </p:cTn>
                                        <p:tgtEl>
                                          <p:spTgt spid="18">
                                            <p:txEl>
                                              <p:pRg st="3" end="3"/>
                                            </p:txEl>
                                          </p:spTgt>
                                        </p:tgtEl>
                                        <p:attrNameLst>
                                          <p:attrName>style.visibility</p:attrName>
                                        </p:attrNameLst>
                                      </p:cBhvr>
                                      <p:to>
                                        <p:strVal val="visible"/>
                                      </p:to>
                                    </p:set>
                                    <p:animEffect transition="in" filter="blinds(horizontal)">
                                      <p:cBhvr>
                                        <p:cTn id="98" dur="500"/>
                                        <p:tgtEl>
                                          <p:spTgt spid="18">
                                            <p:txEl>
                                              <p:pRg st="3" end="3"/>
                                            </p:txEl>
                                          </p:spTgt>
                                        </p:tgtEl>
                                      </p:cBhvr>
                                    </p:animEffect>
                                  </p:childTnLst>
                                </p:cTn>
                              </p:par>
                              <p:par>
                                <p:cTn id="99" presetID="3" presetClass="entr" presetSubtype="10" fill="hold" grpId="0" nodeType="withEffect">
                                  <p:stCondLst>
                                    <p:cond delay="0"/>
                                  </p:stCondLst>
                                  <p:iterate type="lt">
                                    <p:tmPct val="0"/>
                                  </p:iterate>
                                  <p:childTnLst>
                                    <p:set>
                                      <p:cBhvr>
                                        <p:cTn id="100" dur="1" fill="hold">
                                          <p:stCondLst>
                                            <p:cond delay="0"/>
                                          </p:stCondLst>
                                        </p:cTn>
                                        <p:tgtEl>
                                          <p:spTgt spid="18">
                                            <p:txEl>
                                              <p:pRg st="4" end="4"/>
                                            </p:txEl>
                                          </p:spTgt>
                                        </p:tgtEl>
                                        <p:attrNameLst>
                                          <p:attrName>style.visibility</p:attrName>
                                        </p:attrNameLst>
                                      </p:cBhvr>
                                      <p:to>
                                        <p:strVal val="visible"/>
                                      </p:to>
                                    </p:set>
                                    <p:animEffect transition="in" filter="blinds(horizontal)">
                                      <p:cBhvr>
                                        <p:cTn id="101"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P spid="18" grpId="0" build="allAtOnce"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70112" y="375052"/>
            <a:ext cx="1112520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The Traffic Lights Toolkit and large cohorts: learning from students</a:t>
            </a:r>
            <a:endParaRPr lang="en-GB" sz="4400" dirty="0">
              <a:solidFill>
                <a:schemeClr val="bg1"/>
              </a:solidFill>
              <a:latin typeface="Humnst777 Lt BT" panose="020B0402030504020204" pitchFamily="34" charset="0"/>
            </a:endParaRPr>
          </a:p>
        </p:txBody>
      </p:sp>
      <p:sp>
        <p:nvSpPr>
          <p:cNvPr id="2" name="Rectangle 1"/>
          <p:cNvSpPr/>
          <p:nvPr/>
        </p:nvSpPr>
        <p:spPr>
          <a:xfrm>
            <a:off x="777394" y="1788616"/>
            <a:ext cx="9857474" cy="1578894"/>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Student responses to the Tools can be visualized, analysed and otherwise interpreted by teachers to gain insight into the ‘black box’ of student barriers to learning.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460885"/>
            <a:ext cx="9954105" cy="2569934"/>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following slides contain examples of this for a cohort of approx. 50 students engaging with the Perception of Challenge Tool in a second year module in the Life Sciences at Canterbury Christ Church University dealing with mathematics, statistics and other ‘troublesome knowledge’.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057876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dventure, background, backp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3672473"/>
            <a:ext cx="3914774" cy="2611238"/>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1048923" y="196851"/>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‘Confidence Maps’:                                      Visualizing student confidence </a:t>
            </a:r>
            <a:endParaRPr lang="en-GB" sz="4400" dirty="0">
              <a:solidFill>
                <a:schemeClr val="bg1"/>
              </a:solidFill>
              <a:latin typeface="Humnst777 Lt BT" panose="020B0402030504020204" pitchFamily="34" charset="0"/>
            </a:endParaRPr>
          </a:p>
        </p:txBody>
      </p:sp>
      <p:sp>
        <p:nvSpPr>
          <p:cNvPr id="17" name="Rectangle 16"/>
          <p:cNvSpPr/>
          <p:nvPr/>
        </p:nvSpPr>
        <p:spPr>
          <a:xfrm>
            <a:off x="739294" y="1560519"/>
            <a:ext cx="10897080" cy="2035365"/>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When collating student responses digitally, the colours each student has indicated for each statement can be combined into a ‘heat map’ of where students are particularly high or low in confidence. Teaching and support provision can be adjusted in response.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graphicFrame>
        <p:nvGraphicFramePr>
          <p:cNvPr id="21" name="Diagram 20"/>
          <p:cNvGraphicFramePr/>
          <p:nvPr>
            <p:extLst>
              <p:ext uri="{D42A27DB-BD31-4B8C-83A1-F6EECF244321}">
                <p14:modId xmlns:p14="http://schemas.microsoft.com/office/powerpoint/2010/main" val="2126377433"/>
              </p:ext>
            </p:extLst>
          </p:nvPr>
        </p:nvGraphicFramePr>
        <p:xfrm>
          <a:off x="2871694" y="3863030"/>
          <a:ext cx="4381500" cy="243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589670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pic>
        <p:nvPicPr>
          <p:cNvPr id="6" name="Picture 5"/>
          <p:cNvPicPr/>
          <p:nvPr/>
        </p:nvPicPr>
        <p:blipFill rotWithShape="1">
          <a:blip r:embed="rId2" cstate="print"/>
          <a:srcRect l="45275" t="20208" r="17713" b="42300"/>
          <a:stretch/>
        </p:blipFill>
        <p:spPr bwMode="auto">
          <a:xfrm>
            <a:off x="1662277" y="1730011"/>
            <a:ext cx="9107829" cy="4033506"/>
          </a:xfrm>
          <a:prstGeom prst="rect">
            <a:avLst/>
          </a:prstGeom>
          <a:noFill/>
          <a:ln w="9525">
            <a:noFill/>
            <a:miter lim="800000"/>
            <a:headEnd/>
            <a:tailEnd/>
          </a:ln>
        </p:spPr>
      </p:pic>
      <p:cxnSp>
        <p:nvCxnSpPr>
          <p:cNvPr id="7" name="Straight Connector 6"/>
          <p:cNvCxnSpPr/>
          <p:nvPr/>
        </p:nvCxnSpPr>
        <p:spPr>
          <a:xfrm flipV="1">
            <a:off x="442913" y="2730885"/>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457" y="1747563"/>
            <a:ext cx="1120820" cy="923330"/>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Scientific </a:t>
            </a:r>
          </a:p>
          <a:p>
            <a:r>
              <a:rPr lang="en-GB" dirty="0" smtClean="0">
                <a:solidFill>
                  <a:schemeClr val="bg1"/>
                </a:solidFill>
                <a:latin typeface="Humnst777 Lt BT" panose="020B0402030504020204" pitchFamily="34" charset="0"/>
              </a:rPr>
              <a:t>Reading</a:t>
            </a:r>
          </a:p>
          <a:p>
            <a:r>
              <a:rPr lang="en-GB" dirty="0" smtClean="0">
                <a:solidFill>
                  <a:schemeClr val="bg1"/>
                </a:solidFill>
                <a:latin typeface="Humnst777 Lt BT" panose="020B0402030504020204" pitchFamily="34" charset="0"/>
              </a:rPr>
              <a:t>/Writing</a:t>
            </a:r>
            <a:endParaRPr lang="en-GB" dirty="0">
              <a:solidFill>
                <a:schemeClr val="bg1"/>
              </a:solidFill>
              <a:latin typeface="Humnst777 Lt BT" panose="020B0402030504020204" pitchFamily="34" charset="0"/>
            </a:endParaRPr>
          </a:p>
        </p:txBody>
      </p:sp>
      <p:sp>
        <p:nvSpPr>
          <p:cNvPr id="11" name="TextBox 10"/>
          <p:cNvSpPr txBox="1"/>
          <p:nvPr/>
        </p:nvSpPr>
        <p:spPr>
          <a:xfrm>
            <a:off x="567806" y="3070195"/>
            <a:ext cx="800219"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Maths</a:t>
            </a:r>
            <a:endParaRPr lang="en-GB" dirty="0">
              <a:solidFill>
                <a:schemeClr val="bg1"/>
              </a:solidFill>
              <a:latin typeface="Humnst777 Lt BT" panose="020B0402030504020204" pitchFamily="34" charset="0"/>
            </a:endParaRPr>
          </a:p>
        </p:txBody>
      </p:sp>
      <p:sp>
        <p:nvSpPr>
          <p:cNvPr id="12" name="TextBox 11"/>
          <p:cNvSpPr txBox="1"/>
          <p:nvPr/>
        </p:nvSpPr>
        <p:spPr>
          <a:xfrm>
            <a:off x="483172" y="4152326"/>
            <a:ext cx="1034257"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Statistics</a:t>
            </a:r>
            <a:endParaRPr lang="en-GB" dirty="0">
              <a:solidFill>
                <a:schemeClr val="bg1"/>
              </a:solidFill>
              <a:latin typeface="Humnst777 Lt BT" panose="020B0402030504020204" pitchFamily="34" charset="0"/>
            </a:endParaRPr>
          </a:p>
        </p:txBody>
      </p:sp>
      <p:sp>
        <p:nvSpPr>
          <p:cNvPr id="13" name="TextBox 12"/>
          <p:cNvSpPr txBox="1"/>
          <p:nvPr/>
        </p:nvSpPr>
        <p:spPr>
          <a:xfrm>
            <a:off x="512938" y="5085282"/>
            <a:ext cx="1055097" cy="646331"/>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Research</a:t>
            </a:r>
          </a:p>
          <a:p>
            <a:r>
              <a:rPr lang="en-GB" dirty="0" smtClean="0">
                <a:solidFill>
                  <a:schemeClr val="bg1"/>
                </a:solidFill>
                <a:latin typeface="Humnst777 Lt BT" panose="020B0402030504020204" pitchFamily="34" charset="0"/>
              </a:rPr>
              <a:t>Methods</a:t>
            </a:r>
            <a:endParaRPr lang="en-GB" dirty="0">
              <a:solidFill>
                <a:schemeClr val="bg1"/>
              </a:solidFill>
              <a:latin typeface="Humnst777 Lt BT" panose="020B0402030504020204" pitchFamily="34" charset="0"/>
            </a:endParaRPr>
          </a:p>
        </p:txBody>
      </p:sp>
      <p:sp>
        <p:nvSpPr>
          <p:cNvPr id="14" name="Subtitle 2"/>
          <p:cNvSpPr txBox="1">
            <a:spLocks/>
          </p:cNvSpPr>
          <p:nvPr/>
        </p:nvSpPr>
        <p:spPr>
          <a:xfrm>
            <a:off x="1048923" y="196851"/>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‘Confidence Maps’:                                      Beginning of module</a:t>
            </a:r>
            <a:endParaRPr lang="en-GB" sz="4400" dirty="0">
              <a:solidFill>
                <a:schemeClr val="bg1"/>
              </a:solidFill>
              <a:latin typeface="Humnst777 Lt BT" panose="020B0402030504020204" pitchFamily="34" charset="0"/>
            </a:endParaRPr>
          </a:p>
        </p:txBody>
      </p:sp>
      <p:sp>
        <p:nvSpPr>
          <p:cNvPr id="15" name="TextBox 14"/>
          <p:cNvSpPr txBox="1"/>
          <p:nvPr/>
        </p:nvSpPr>
        <p:spPr>
          <a:xfrm>
            <a:off x="130037" y="795931"/>
            <a:ext cx="2060615" cy="707886"/>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Skill/competency area:</a:t>
            </a:r>
            <a:endParaRPr lang="en-GB" sz="2000" dirty="0">
              <a:latin typeface="Humnst777 Lt BT" panose="020B0402030504020204" pitchFamily="34" charset="0"/>
            </a:endParaRPr>
          </a:p>
        </p:txBody>
      </p:sp>
      <p:cxnSp>
        <p:nvCxnSpPr>
          <p:cNvPr id="18" name="Straight Connector 17"/>
          <p:cNvCxnSpPr/>
          <p:nvPr/>
        </p:nvCxnSpPr>
        <p:spPr>
          <a:xfrm flipV="1">
            <a:off x="483172" y="3738121"/>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2913" y="4958424"/>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245703" y="642042"/>
            <a:ext cx="2844593" cy="1015663"/>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Each column represents one student, each line one skill statement</a:t>
            </a:r>
            <a:endParaRPr lang="en-GB" sz="2000" dirty="0">
              <a:latin typeface="Humnst777 Lt BT" panose="020B040203050402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2"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483149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pic>
        <p:nvPicPr>
          <p:cNvPr id="6" name="Picture 5"/>
          <p:cNvPicPr/>
          <p:nvPr/>
        </p:nvPicPr>
        <p:blipFill rotWithShape="1">
          <a:blip r:embed="rId2" cstate="print"/>
          <a:srcRect l="45275" t="20208" r="17713" b="42300"/>
          <a:stretch/>
        </p:blipFill>
        <p:spPr bwMode="auto">
          <a:xfrm>
            <a:off x="1662277" y="1730011"/>
            <a:ext cx="9107829" cy="4033506"/>
          </a:xfrm>
          <a:prstGeom prst="rect">
            <a:avLst/>
          </a:prstGeom>
          <a:noFill/>
          <a:ln w="9525">
            <a:noFill/>
            <a:miter lim="800000"/>
            <a:headEnd/>
            <a:tailEnd/>
          </a:ln>
        </p:spPr>
      </p:pic>
      <p:cxnSp>
        <p:nvCxnSpPr>
          <p:cNvPr id="7" name="Straight Connector 6"/>
          <p:cNvCxnSpPr/>
          <p:nvPr/>
        </p:nvCxnSpPr>
        <p:spPr>
          <a:xfrm>
            <a:off x="442913" y="2733607"/>
            <a:ext cx="10327193" cy="959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457" y="1747563"/>
            <a:ext cx="1120820" cy="923330"/>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Scientific </a:t>
            </a:r>
          </a:p>
          <a:p>
            <a:r>
              <a:rPr lang="en-GB" dirty="0" smtClean="0">
                <a:solidFill>
                  <a:schemeClr val="bg1"/>
                </a:solidFill>
                <a:latin typeface="Humnst777 Lt BT" panose="020B0402030504020204" pitchFamily="34" charset="0"/>
              </a:rPr>
              <a:t>Reading</a:t>
            </a:r>
          </a:p>
          <a:p>
            <a:r>
              <a:rPr lang="en-GB" dirty="0" smtClean="0">
                <a:solidFill>
                  <a:schemeClr val="bg1"/>
                </a:solidFill>
                <a:latin typeface="Humnst777 Lt BT" panose="020B0402030504020204" pitchFamily="34" charset="0"/>
              </a:rPr>
              <a:t>/Writing</a:t>
            </a:r>
            <a:endParaRPr lang="en-GB" dirty="0">
              <a:solidFill>
                <a:schemeClr val="bg1"/>
              </a:solidFill>
              <a:latin typeface="Humnst777 Lt BT" panose="020B0402030504020204" pitchFamily="34" charset="0"/>
            </a:endParaRPr>
          </a:p>
        </p:txBody>
      </p:sp>
      <p:sp>
        <p:nvSpPr>
          <p:cNvPr id="11" name="TextBox 10"/>
          <p:cNvSpPr txBox="1"/>
          <p:nvPr/>
        </p:nvSpPr>
        <p:spPr>
          <a:xfrm>
            <a:off x="567806" y="3070195"/>
            <a:ext cx="800219"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Maths</a:t>
            </a:r>
            <a:endParaRPr lang="en-GB" dirty="0">
              <a:solidFill>
                <a:schemeClr val="bg1"/>
              </a:solidFill>
              <a:latin typeface="Humnst777 Lt BT" panose="020B0402030504020204" pitchFamily="34" charset="0"/>
            </a:endParaRPr>
          </a:p>
        </p:txBody>
      </p:sp>
      <p:sp>
        <p:nvSpPr>
          <p:cNvPr id="12" name="TextBox 11"/>
          <p:cNvSpPr txBox="1"/>
          <p:nvPr/>
        </p:nvSpPr>
        <p:spPr>
          <a:xfrm>
            <a:off x="483172" y="4152326"/>
            <a:ext cx="1034257"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Statistics</a:t>
            </a:r>
            <a:endParaRPr lang="en-GB" dirty="0">
              <a:solidFill>
                <a:schemeClr val="bg1"/>
              </a:solidFill>
              <a:latin typeface="Humnst777 Lt BT" panose="020B0402030504020204" pitchFamily="34" charset="0"/>
            </a:endParaRPr>
          </a:p>
        </p:txBody>
      </p:sp>
      <p:sp>
        <p:nvSpPr>
          <p:cNvPr id="13" name="TextBox 12"/>
          <p:cNvSpPr txBox="1"/>
          <p:nvPr/>
        </p:nvSpPr>
        <p:spPr>
          <a:xfrm>
            <a:off x="512938" y="5085282"/>
            <a:ext cx="1055097" cy="646331"/>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Research</a:t>
            </a:r>
          </a:p>
          <a:p>
            <a:r>
              <a:rPr lang="en-GB" dirty="0" smtClean="0">
                <a:solidFill>
                  <a:schemeClr val="bg1"/>
                </a:solidFill>
                <a:latin typeface="Humnst777 Lt BT" panose="020B0402030504020204" pitchFamily="34" charset="0"/>
              </a:rPr>
              <a:t>Methods</a:t>
            </a:r>
            <a:endParaRPr lang="en-GB" dirty="0">
              <a:solidFill>
                <a:schemeClr val="bg1"/>
              </a:solidFill>
              <a:latin typeface="Humnst777 Lt BT" panose="020B0402030504020204" pitchFamily="34" charset="0"/>
            </a:endParaRPr>
          </a:p>
        </p:txBody>
      </p:sp>
      <p:sp>
        <p:nvSpPr>
          <p:cNvPr id="14" name="Subtitle 2"/>
          <p:cNvSpPr txBox="1">
            <a:spLocks/>
          </p:cNvSpPr>
          <p:nvPr/>
        </p:nvSpPr>
        <p:spPr>
          <a:xfrm>
            <a:off x="1048923" y="196851"/>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‘Confidence Maps’:                                      Beginning of module</a:t>
            </a:r>
            <a:endParaRPr lang="en-GB" sz="4400" dirty="0">
              <a:solidFill>
                <a:schemeClr val="bg1"/>
              </a:solidFill>
              <a:latin typeface="Humnst777 Lt BT" panose="020B0402030504020204" pitchFamily="34" charset="0"/>
            </a:endParaRPr>
          </a:p>
        </p:txBody>
      </p:sp>
      <p:cxnSp>
        <p:nvCxnSpPr>
          <p:cNvPr id="18" name="Straight Connector 17"/>
          <p:cNvCxnSpPr>
            <a:endCxn id="6" idx="3"/>
          </p:cNvCxnSpPr>
          <p:nvPr/>
        </p:nvCxnSpPr>
        <p:spPr>
          <a:xfrm>
            <a:off x="483172" y="3740843"/>
            <a:ext cx="10286934" cy="59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2913" y="4930219"/>
            <a:ext cx="10327193" cy="309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4977353" y="3439528"/>
            <a:ext cx="218761" cy="259362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42581" y="4062861"/>
            <a:ext cx="458847" cy="1970294"/>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62812" y="5933903"/>
            <a:ext cx="6630176" cy="707886"/>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Areas of predominant red and green indicate areas of low and high confidence, respectively.</a:t>
            </a:r>
            <a:endParaRPr lang="en-GB" sz="2000" dirty="0">
              <a:latin typeface="Humnst777 Lt BT" panose="020B040203050402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4"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73816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woman with a red heat and blue backpack staring at a white 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1202" y="2210590"/>
            <a:ext cx="2605985" cy="389855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136448" y="355918"/>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The Traffic Lights Toolkit helps </a:t>
            </a:r>
            <a:r>
              <a:rPr lang="en-IE" sz="4400" dirty="0" smtClean="0">
                <a:solidFill>
                  <a:schemeClr val="bg1"/>
                </a:solidFill>
                <a:latin typeface="Humnst777 Lt BT" panose="020B0402030504020204" pitchFamily="34" charset="0"/>
              </a:rPr>
              <a:t>identify barriers and enablers to </a:t>
            </a:r>
            <a:r>
              <a:rPr lang="en-IE" sz="4400" dirty="0" smtClean="0">
                <a:solidFill>
                  <a:schemeClr val="bg1"/>
                </a:solidFill>
                <a:latin typeface="Humnst777 Lt BT" panose="020B0402030504020204" pitchFamily="34" charset="0"/>
              </a:rPr>
              <a:t>learning</a:t>
            </a:r>
            <a:endParaRPr lang="en-GB" sz="4400" dirty="0">
              <a:solidFill>
                <a:schemeClr val="bg1"/>
              </a:solidFill>
              <a:latin typeface="Humnst777 Lt BT" panose="020B0402030504020204" pitchFamily="34" charset="0"/>
            </a:endParaRPr>
          </a:p>
        </p:txBody>
      </p:sp>
      <p:sp>
        <p:nvSpPr>
          <p:cNvPr id="8" name="TextBox 7"/>
          <p:cNvSpPr txBox="1"/>
          <p:nvPr/>
        </p:nvSpPr>
        <p:spPr>
          <a:xfrm>
            <a:off x="637334" y="2427438"/>
            <a:ext cx="2288703" cy="892552"/>
          </a:xfrm>
          <a:prstGeom prst="rect">
            <a:avLst/>
          </a:prstGeom>
          <a:noFill/>
        </p:spPr>
        <p:txBody>
          <a:bodyPr wrap="none" rtlCol="0">
            <a:spAutoFit/>
          </a:bodyPr>
          <a:lstStyle/>
          <a:p>
            <a:pPr algn="ctr"/>
            <a:r>
              <a:rPr lang="en-GB" sz="2400" dirty="0" smtClean="0">
                <a:solidFill>
                  <a:schemeClr val="bg1"/>
                </a:solidFill>
                <a:latin typeface="Humnst777 Lt BT" panose="020B0402030504020204" pitchFamily="34" charset="0"/>
              </a:rPr>
              <a:t>Prior Learning </a:t>
            </a:r>
          </a:p>
          <a:p>
            <a:pPr algn="ctr"/>
            <a:r>
              <a:rPr lang="en-GB" sz="1400" dirty="0" smtClean="0">
                <a:solidFill>
                  <a:schemeClr val="bg1"/>
                </a:solidFill>
                <a:latin typeface="Humnst777 Lt BT" panose="020B0402030504020204" pitchFamily="34" charset="0"/>
              </a:rPr>
              <a:t>(</a:t>
            </a:r>
            <a:r>
              <a:rPr lang="en-GB" sz="1400" dirty="0">
                <a:solidFill>
                  <a:schemeClr val="bg1"/>
                </a:solidFill>
                <a:latin typeface="Humnst777 Lt BT" panose="020B0402030504020204" pitchFamily="34" charset="0"/>
              </a:rPr>
              <a:t>West and </a:t>
            </a:r>
            <a:r>
              <a:rPr lang="en-GB" sz="1400" dirty="0" err="1">
                <a:solidFill>
                  <a:schemeClr val="bg1"/>
                </a:solidFill>
                <a:latin typeface="Humnst777 Lt BT" panose="020B0402030504020204" pitchFamily="34" charset="0"/>
              </a:rPr>
              <a:t>Fensham</a:t>
            </a:r>
            <a:r>
              <a:rPr lang="en-GB" sz="1400" dirty="0">
                <a:solidFill>
                  <a:schemeClr val="bg1"/>
                </a:solidFill>
                <a:latin typeface="Humnst777 Lt BT" panose="020B0402030504020204" pitchFamily="34" charset="0"/>
              </a:rPr>
              <a:t>, 1974; </a:t>
            </a:r>
            <a:endParaRPr lang="en-GB" sz="1400" dirty="0" smtClean="0">
              <a:solidFill>
                <a:schemeClr val="bg1"/>
              </a:solidFill>
              <a:latin typeface="Humnst777 Lt BT" panose="020B0402030504020204" pitchFamily="34" charset="0"/>
            </a:endParaRPr>
          </a:p>
          <a:p>
            <a:pPr algn="ctr"/>
            <a:r>
              <a:rPr lang="en-GB" sz="1400" dirty="0" err="1" smtClean="0">
                <a:solidFill>
                  <a:schemeClr val="bg1"/>
                </a:solidFill>
                <a:latin typeface="Humnst777 Lt BT" panose="020B0402030504020204" pitchFamily="34" charset="0"/>
              </a:rPr>
              <a:t>Gijlers</a:t>
            </a:r>
            <a:r>
              <a:rPr lang="en-GB" sz="1400" dirty="0" smtClean="0">
                <a:solidFill>
                  <a:schemeClr val="bg1"/>
                </a:solidFill>
                <a:latin typeface="Humnst777 Lt BT" panose="020B0402030504020204" pitchFamily="34" charset="0"/>
              </a:rPr>
              <a:t> </a:t>
            </a:r>
            <a:r>
              <a:rPr lang="en-GB" sz="1400" dirty="0">
                <a:solidFill>
                  <a:schemeClr val="bg1"/>
                </a:solidFill>
                <a:latin typeface="Humnst777 Lt BT" panose="020B0402030504020204" pitchFamily="34" charset="0"/>
              </a:rPr>
              <a:t>and de Jong, 2005)</a:t>
            </a:r>
          </a:p>
        </p:txBody>
      </p:sp>
      <p:sp>
        <p:nvSpPr>
          <p:cNvPr id="9" name="TextBox 8"/>
          <p:cNvSpPr txBox="1"/>
          <p:nvPr/>
        </p:nvSpPr>
        <p:spPr>
          <a:xfrm>
            <a:off x="778519" y="5279920"/>
            <a:ext cx="2338012" cy="1261884"/>
          </a:xfrm>
          <a:prstGeom prst="rect">
            <a:avLst/>
          </a:prstGeom>
          <a:noFill/>
        </p:spPr>
        <p:txBody>
          <a:bodyPr wrap="none" rtlCol="0">
            <a:spAutoFit/>
          </a:bodyPr>
          <a:lstStyle/>
          <a:p>
            <a:pPr algn="ctr"/>
            <a:r>
              <a:rPr lang="en-GB" sz="2400" dirty="0" smtClean="0">
                <a:solidFill>
                  <a:schemeClr val="bg1"/>
                </a:solidFill>
                <a:latin typeface="Humnst777 Lt BT" panose="020B0402030504020204" pitchFamily="34" charset="0"/>
              </a:rPr>
              <a:t>Background,</a:t>
            </a:r>
          </a:p>
          <a:p>
            <a:pPr algn="ctr"/>
            <a:r>
              <a:rPr lang="en-GB" sz="2400" dirty="0" smtClean="0">
                <a:solidFill>
                  <a:schemeClr val="bg1"/>
                </a:solidFill>
                <a:latin typeface="Humnst777 Lt BT" panose="020B0402030504020204" pitchFamily="34" charset="0"/>
              </a:rPr>
              <a:t>Experiences</a:t>
            </a:r>
          </a:p>
          <a:p>
            <a:pPr algn="ctr"/>
            <a:r>
              <a:rPr lang="en-GB" sz="1400" dirty="0" smtClean="0">
                <a:solidFill>
                  <a:schemeClr val="bg1"/>
                </a:solidFill>
                <a:latin typeface="Humnst777 Lt BT" panose="020B0402030504020204" pitchFamily="34" charset="0"/>
              </a:rPr>
              <a:t>(Niles, 1995; </a:t>
            </a:r>
          </a:p>
          <a:p>
            <a:pPr algn="ctr"/>
            <a:r>
              <a:rPr lang="en-GB" sz="1400" dirty="0" err="1" smtClean="0">
                <a:solidFill>
                  <a:schemeClr val="bg1"/>
                </a:solidFill>
                <a:latin typeface="Humnst777 Lt BT" panose="020B0402030504020204" pitchFamily="34" charset="0"/>
              </a:rPr>
              <a:t>Schuetze</a:t>
            </a:r>
            <a:r>
              <a:rPr lang="en-GB" sz="1400" dirty="0" smtClean="0">
                <a:solidFill>
                  <a:schemeClr val="bg1"/>
                </a:solidFill>
                <a:latin typeface="Humnst777 Lt BT" panose="020B0402030504020204" pitchFamily="34" charset="0"/>
              </a:rPr>
              <a:t> </a:t>
            </a:r>
            <a:r>
              <a:rPr lang="en-GB" sz="1400" dirty="0">
                <a:solidFill>
                  <a:schemeClr val="bg1"/>
                </a:solidFill>
                <a:latin typeface="Humnst777 Lt BT" panose="020B0402030504020204" pitchFamily="34" charset="0"/>
              </a:rPr>
              <a:t>and Slowey, </a:t>
            </a:r>
            <a:r>
              <a:rPr lang="en-GB" sz="1400" dirty="0" smtClean="0">
                <a:solidFill>
                  <a:schemeClr val="bg1"/>
                </a:solidFill>
                <a:latin typeface="Humnst777 Lt BT" panose="020B0402030504020204" pitchFamily="34" charset="0"/>
              </a:rPr>
              <a:t>2002)</a:t>
            </a:r>
            <a:endParaRPr lang="en-GB" sz="1400" dirty="0">
              <a:solidFill>
                <a:schemeClr val="bg1"/>
              </a:solidFill>
              <a:latin typeface="Humnst777 Lt BT" panose="020B0402030504020204" pitchFamily="34" charset="0"/>
            </a:endParaRPr>
          </a:p>
        </p:txBody>
      </p:sp>
      <p:sp>
        <p:nvSpPr>
          <p:cNvPr id="10" name="TextBox 9"/>
          <p:cNvSpPr txBox="1"/>
          <p:nvPr/>
        </p:nvSpPr>
        <p:spPr>
          <a:xfrm>
            <a:off x="6002484" y="5649252"/>
            <a:ext cx="2669320" cy="892552"/>
          </a:xfrm>
          <a:prstGeom prst="rect">
            <a:avLst/>
          </a:prstGeom>
          <a:noFill/>
        </p:spPr>
        <p:txBody>
          <a:bodyPr wrap="none" rtlCol="0">
            <a:spAutoFit/>
          </a:bodyPr>
          <a:lstStyle/>
          <a:p>
            <a:pPr algn="ctr"/>
            <a:r>
              <a:rPr lang="en-GB" sz="2400" dirty="0" smtClean="0">
                <a:solidFill>
                  <a:schemeClr val="bg1"/>
                </a:solidFill>
                <a:latin typeface="Humnst777 Lt BT" panose="020B0402030504020204" pitchFamily="34" charset="0"/>
              </a:rPr>
              <a:t>Emotions</a:t>
            </a:r>
          </a:p>
          <a:p>
            <a:pPr algn="ctr"/>
            <a:r>
              <a:rPr lang="en-GB" sz="1400" dirty="0" smtClean="0">
                <a:solidFill>
                  <a:schemeClr val="bg1"/>
                </a:solidFill>
                <a:latin typeface="Humnst777 Lt BT" panose="020B0402030504020204" pitchFamily="34" charset="0"/>
              </a:rPr>
              <a:t>(</a:t>
            </a:r>
            <a:r>
              <a:rPr lang="en-GB" sz="1400" dirty="0" err="1">
                <a:solidFill>
                  <a:schemeClr val="bg1"/>
                </a:solidFill>
                <a:latin typeface="Humnst777 Lt BT" panose="020B0402030504020204" pitchFamily="34" charset="0"/>
              </a:rPr>
              <a:t>Caplin</a:t>
            </a:r>
            <a:r>
              <a:rPr lang="en-GB" sz="1400" dirty="0">
                <a:solidFill>
                  <a:schemeClr val="bg1"/>
                </a:solidFill>
                <a:latin typeface="Humnst777 Lt BT" panose="020B0402030504020204" pitchFamily="34" charset="0"/>
              </a:rPr>
              <a:t>, </a:t>
            </a:r>
            <a:r>
              <a:rPr lang="en-GB" sz="1400" dirty="0" smtClean="0">
                <a:solidFill>
                  <a:schemeClr val="bg1"/>
                </a:solidFill>
                <a:latin typeface="Humnst777 Lt BT" panose="020B0402030504020204" pitchFamily="34" charset="0"/>
              </a:rPr>
              <a:t>1969;</a:t>
            </a:r>
          </a:p>
          <a:p>
            <a:pPr algn="ctr"/>
            <a:r>
              <a:rPr lang="en-GB" sz="1400" dirty="0" smtClean="0">
                <a:solidFill>
                  <a:schemeClr val="bg1"/>
                </a:solidFill>
                <a:latin typeface="Humnst777 Lt BT" panose="020B0402030504020204" pitchFamily="34" charset="0"/>
              </a:rPr>
              <a:t>Roundtree </a:t>
            </a:r>
            <a:r>
              <a:rPr lang="en-GB" sz="1400" dirty="0">
                <a:solidFill>
                  <a:schemeClr val="bg1"/>
                </a:solidFill>
                <a:latin typeface="Humnst777 Lt BT" panose="020B0402030504020204" pitchFamily="34" charset="0"/>
              </a:rPr>
              <a:t>and Roundtree </a:t>
            </a:r>
            <a:r>
              <a:rPr lang="en-GB" sz="1400" dirty="0" smtClean="0">
                <a:solidFill>
                  <a:schemeClr val="bg1"/>
                </a:solidFill>
                <a:latin typeface="Humnst777 Lt BT" panose="020B0402030504020204" pitchFamily="34" charset="0"/>
              </a:rPr>
              <a:t>2009)</a:t>
            </a:r>
          </a:p>
        </p:txBody>
      </p:sp>
      <p:sp>
        <p:nvSpPr>
          <p:cNvPr id="11" name="TextBox 10"/>
          <p:cNvSpPr txBox="1"/>
          <p:nvPr/>
        </p:nvSpPr>
        <p:spPr>
          <a:xfrm>
            <a:off x="6176841" y="2369220"/>
            <a:ext cx="3058370" cy="1261884"/>
          </a:xfrm>
          <a:prstGeom prst="rect">
            <a:avLst/>
          </a:prstGeom>
          <a:noFill/>
        </p:spPr>
        <p:txBody>
          <a:bodyPr wrap="square" rtlCol="0">
            <a:spAutoFit/>
          </a:bodyPr>
          <a:lstStyle/>
          <a:p>
            <a:pPr algn="ctr"/>
            <a:r>
              <a:rPr lang="en-GB" sz="2400" dirty="0" smtClean="0">
                <a:solidFill>
                  <a:schemeClr val="bg1"/>
                </a:solidFill>
                <a:latin typeface="Humnst777 Lt BT" panose="020B0402030504020204" pitchFamily="34" charset="0"/>
              </a:rPr>
              <a:t>Learning disabilities </a:t>
            </a:r>
            <a:r>
              <a:rPr lang="en-GB" sz="1400" dirty="0" smtClean="0">
                <a:solidFill>
                  <a:schemeClr val="bg1"/>
                </a:solidFill>
                <a:latin typeface="Humnst777 Lt BT" panose="020B0402030504020204" pitchFamily="34" charset="0"/>
              </a:rPr>
              <a:t>(</a:t>
            </a:r>
            <a:r>
              <a:rPr lang="en-GB" sz="1400" dirty="0">
                <a:solidFill>
                  <a:schemeClr val="bg1"/>
                </a:solidFill>
                <a:latin typeface="Humnst777 Lt BT" panose="020B0402030504020204" pitchFamily="34" charset="0"/>
              </a:rPr>
              <a:t>Fuller et al., </a:t>
            </a:r>
            <a:r>
              <a:rPr lang="en-GB" sz="1400" dirty="0" smtClean="0">
                <a:solidFill>
                  <a:schemeClr val="bg1"/>
                </a:solidFill>
                <a:latin typeface="Humnst777 Lt BT" panose="020B0402030504020204" pitchFamily="34" charset="0"/>
              </a:rPr>
              <a:t>2004; </a:t>
            </a:r>
          </a:p>
          <a:p>
            <a:pPr algn="ctr"/>
            <a:r>
              <a:rPr lang="en-GB" sz="1400" dirty="0" err="1" smtClean="0">
                <a:solidFill>
                  <a:schemeClr val="bg1"/>
                </a:solidFill>
                <a:latin typeface="Humnst777 Lt BT" panose="020B0402030504020204" pitchFamily="34" charset="0"/>
              </a:rPr>
              <a:t>Denhart</a:t>
            </a:r>
            <a:r>
              <a:rPr lang="en-GB" sz="1400" dirty="0" smtClean="0">
                <a:solidFill>
                  <a:schemeClr val="bg1"/>
                </a:solidFill>
                <a:latin typeface="Humnst777 Lt BT" panose="020B0402030504020204" pitchFamily="34" charset="0"/>
              </a:rPr>
              <a:t>, 2008)</a:t>
            </a:r>
            <a:endParaRPr lang="en-GB" sz="1400" dirty="0">
              <a:solidFill>
                <a:schemeClr val="bg1"/>
              </a:solidFill>
              <a:latin typeface="Humnst777 Lt BT" panose="020B0402030504020204" pitchFamily="34" charset="0"/>
            </a:endParaRPr>
          </a:p>
          <a:p>
            <a:pPr algn="ctr"/>
            <a:endParaRPr lang="en-GB" sz="2400" dirty="0">
              <a:solidFill>
                <a:schemeClr val="bg1"/>
              </a:solidFill>
              <a:latin typeface="Humnst777 Lt BT" panose="020B0402030504020204" pitchFamily="34" charset="0"/>
            </a:endParaRPr>
          </a:p>
        </p:txBody>
      </p:sp>
      <p:cxnSp>
        <p:nvCxnSpPr>
          <p:cNvPr id="12" name="Straight Arrow Connector 11"/>
          <p:cNvCxnSpPr/>
          <p:nvPr/>
        </p:nvCxnSpPr>
        <p:spPr>
          <a:xfrm>
            <a:off x="2982416" y="2991678"/>
            <a:ext cx="989767" cy="761917"/>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38407" y="5215057"/>
            <a:ext cx="912927" cy="695805"/>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88718" y="5237855"/>
            <a:ext cx="827533" cy="673007"/>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Cube 16"/>
          <p:cNvSpPr/>
          <p:nvPr/>
        </p:nvSpPr>
        <p:spPr>
          <a:xfrm>
            <a:off x="3934569" y="3264047"/>
            <a:ext cx="2208834" cy="2004481"/>
          </a:xfrm>
          <a:prstGeom prst="cube">
            <a:avLst/>
          </a:prstGeom>
          <a:solidFill>
            <a:schemeClr val="tx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umnst777 Lt BT" panose="020B0402030504020204" pitchFamily="34" charset="0"/>
            </a:endParaRPr>
          </a:p>
        </p:txBody>
      </p:sp>
      <p:cxnSp>
        <p:nvCxnSpPr>
          <p:cNvPr id="18" name="Straight Arrow Connector 17"/>
          <p:cNvCxnSpPr/>
          <p:nvPr/>
        </p:nvCxnSpPr>
        <p:spPr>
          <a:xfrm flipH="1">
            <a:off x="5637035" y="3080515"/>
            <a:ext cx="888214" cy="680258"/>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3156" y="1703808"/>
            <a:ext cx="9753600" cy="548805"/>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Looking inside the student ‘Black Box’: </a:t>
            </a: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564808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pic>
        <p:nvPicPr>
          <p:cNvPr id="5" name="Picture 4"/>
          <p:cNvPicPr/>
          <p:nvPr/>
        </p:nvPicPr>
        <p:blipFill rotWithShape="1">
          <a:blip r:embed="rId2" cstate="print"/>
          <a:srcRect l="45275" t="29917" r="21257" b="32500"/>
          <a:stretch/>
        </p:blipFill>
        <p:spPr bwMode="auto">
          <a:xfrm>
            <a:off x="1887515" y="1654628"/>
            <a:ext cx="9513910" cy="4191177"/>
          </a:xfrm>
          <a:prstGeom prst="rect">
            <a:avLst/>
          </a:prstGeom>
          <a:noFill/>
          <a:ln w="9525">
            <a:noFill/>
            <a:miter lim="800000"/>
            <a:headEnd/>
            <a:tailEnd/>
          </a:ln>
        </p:spPr>
      </p:pic>
      <p:sp>
        <p:nvSpPr>
          <p:cNvPr id="14" name="Subtitle 2"/>
          <p:cNvSpPr txBox="1">
            <a:spLocks/>
          </p:cNvSpPr>
          <p:nvPr/>
        </p:nvSpPr>
        <p:spPr>
          <a:xfrm>
            <a:off x="1111063" y="173039"/>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‘Confidence Maps’:                                      End of module</a:t>
            </a:r>
            <a:endParaRPr lang="en-GB" sz="4400" dirty="0">
              <a:solidFill>
                <a:schemeClr val="bg1"/>
              </a:solidFill>
              <a:latin typeface="Humnst777 Lt BT" panose="020B0402030504020204" pitchFamily="34" charset="0"/>
            </a:endParaRPr>
          </a:p>
        </p:txBody>
      </p:sp>
      <p:cxnSp>
        <p:nvCxnSpPr>
          <p:cNvPr id="16" name="Straight Connector 15"/>
          <p:cNvCxnSpPr/>
          <p:nvPr/>
        </p:nvCxnSpPr>
        <p:spPr>
          <a:xfrm flipV="1">
            <a:off x="483172" y="2670893"/>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457" y="1747563"/>
            <a:ext cx="1120820" cy="923330"/>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Scientific </a:t>
            </a:r>
          </a:p>
          <a:p>
            <a:r>
              <a:rPr lang="en-GB" dirty="0" smtClean="0">
                <a:solidFill>
                  <a:schemeClr val="bg1"/>
                </a:solidFill>
                <a:latin typeface="Humnst777 Lt BT" panose="020B0402030504020204" pitchFamily="34" charset="0"/>
              </a:rPr>
              <a:t>Reading</a:t>
            </a:r>
          </a:p>
          <a:p>
            <a:r>
              <a:rPr lang="en-GB" dirty="0" smtClean="0">
                <a:solidFill>
                  <a:schemeClr val="bg1"/>
                </a:solidFill>
                <a:latin typeface="Humnst777 Lt BT" panose="020B0402030504020204" pitchFamily="34" charset="0"/>
              </a:rPr>
              <a:t>/Writing</a:t>
            </a:r>
            <a:endParaRPr lang="en-GB" dirty="0">
              <a:solidFill>
                <a:schemeClr val="bg1"/>
              </a:solidFill>
              <a:latin typeface="Humnst777 Lt BT" panose="020B0402030504020204" pitchFamily="34" charset="0"/>
            </a:endParaRPr>
          </a:p>
        </p:txBody>
      </p:sp>
      <p:sp>
        <p:nvSpPr>
          <p:cNvPr id="18" name="TextBox 17"/>
          <p:cNvSpPr txBox="1"/>
          <p:nvPr/>
        </p:nvSpPr>
        <p:spPr>
          <a:xfrm>
            <a:off x="567806" y="3070195"/>
            <a:ext cx="800219"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Maths</a:t>
            </a:r>
            <a:endParaRPr lang="en-GB" dirty="0">
              <a:solidFill>
                <a:schemeClr val="bg1"/>
              </a:solidFill>
              <a:latin typeface="Humnst777 Lt BT" panose="020B0402030504020204" pitchFamily="34" charset="0"/>
            </a:endParaRPr>
          </a:p>
        </p:txBody>
      </p:sp>
      <p:sp>
        <p:nvSpPr>
          <p:cNvPr id="20" name="TextBox 19"/>
          <p:cNvSpPr txBox="1"/>
          <p:nvPr/>
        </p:nvSpPr>
        <p:spPr>
          <a:xfrm>
            <a:off x="512938" y="5085282"/>
            <a:ext cx="1055097" cy="646331"/>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Research</a:t>
            </a:r>
          </a:p>
          <a:p>
            <a:r>
              <a:rPr lang="en-GB" dirty="0" smtClean="0">
                <a:solidFill>
                  <a:schemeClr val="bg1"/>
                </a:solidFill>
                <a:latin typeface="Humnst777 Lt BT" panose="020B0402030504020204" pitchFamily="34" charset="0"/>
              </a:rPr>
              <a:t>Methods</a:t>
            </a:r>
            <a:endParaRPr lang="en-GB" dirty="0">
              <a:solidFill>
                <a:schemeClr val="bg1"/>
              </a:solidFill>
              <a:latin typeface="Humnst777 Lt BT" panose="020B0402030504020204" pitchFamily="34" charset="0"/>
            </a:endParaRPr>
          </a:p>
        </p:txBody>
      </p:sp>
      <p:cxnSp>
        <p:nvCxnSpPr>
          <p:cNvPr id="22" name="Straight Connector 21"/>
          <p:cNvCxnSpPr/>
          <p:nvPr/>
        </p:nvCxnSpPr>
        <p:spPr>
          <a:xfrm flipV="1">
            <a:off x="483172" y="3738121"/>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42913" y="4958424"/>
            <a:ext cx="10958512" cy="2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62812" y="5933903"/>
            <a:ext cx="6630176" cy="707886"/>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Colour change from red/amber to green indicates increase in confidence and feeling of competency.</a:t>
            </a:r>
            <a:endParaRPr lang="en-GB" sz="2000" dirty="0">
              <a:latin typeface="Humnst777 Lt BT" panose="020B0402030504020204" pitchFamily="34" charset="0"/>
            </a:endParaRPr>
          </a:p>
        </p:txBody>
      </p:sp>
      <p:sp>
        <p:nvSpPr>
          <p:cNvPr id="27" name="TextBox 26"/>
          <p:cNvSpPr txBox="1"/>
          <p:nvPr/>
        </p:nvSpPr>
        <p:spPr>
          <a:xfrm>
            <a:off x="483172" y="4152326"/>
            <a:ext cx="1034257" cy="369332"/>
          </a:xfrm>
          <a:prstGeom prst="rect">
            <a:avLst/>
          </a:prstGeom>
          <a:noFill/>
        </p:spPr>
        <p:txBody>
          <a:bodyPr wrap="none" rtlCol="0">
            <a:spAutoFit/>
          </a:bodyPr>
          <a:lstStyle/>
          <a:p>
            <a:r>
              <a:rPr lang="en-GB" dirty="0" smtClean="0">
                <a:solidFill>
                  <a:schemeClr val="bg1"/>
                </a:solidFill>
                <a:latin typeface="Humnst777 Lt BT" panose="020B0402030504020204" pitchFamily="34" charset="0"/>
              </a:rPr>
              <a:t>Statistics</a:t>
            </a:r>
            <a:endParaRPr lang="en-GB" dirty="0">
              <a:solidFill>
                <a:schemeClr val="bg1"/>
              </a:solidFill>
              <a:latin typeface="Humnst777 Lt BT" panose="020B0402030504020204" pitchFamily="34"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26"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4141750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111063" y="173039"/>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Graphing Confidence:                                      Beginning of </a:t>
            </a:r>
            <a:r>
              <a:rPr lang="en-IE" sz="4400" dirty="0" smtClean="0">
                <a:solidFill>
                  <a:schemeClr val="bg1"/>
                </a:solidFill>
                <a:latin typeface="Humnst777 Lt BT" panose="020B0402030504020204" pitchFamily="34" charset="0"/>
              </a:rPr>
              <a:t>module</a:t>
            </a:r>
            <a:endParaRPr lang="en-GB" sz="4400" dirty="0">
              <a:solidFill>
                <a:schemeClr val="bg1"/>
              </a:solidFill>
              <a:latin typeface="Humnst777 Lt BT" panose="020B0402030504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932381286"/>
              </p:ext>
            </p:extLst>
          </p:nvPr>
        </p:nvGraphicFramePr>
        <p:xfrm>
          <a:off x="886697" y="1825920"/>
          <a:ext cx="8474697" cy="454371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6639243" y="1517716"/>
            <a:ext cx="4536944" cy="1015663"/>
          </a:xfrm>
          <a:prstGeom prst="rect">
            <a:avLst/>
          </a:prstGeom>
          <a:solidFill>
            <a:schemeClr val="bg1"/>
          </a:solidFill>
          <a:ln w="34925">
            <a:solidFill>
              <a:srgbClr val="233289"/>
            </a:solidFill>
          </a:ln>
        </p:spPr>
        <p:txBody>
          <a:bodyPr wrap="square" rtlCol="0">
            <a:spAutoFit/>
          </a:bodyPr>
          <a:lstStyle/>
          <a:p>
            <a:r>
              <a:rPr lang="en-IE" sz="2000" dirty="0" smtClean="0">
                <a:latin typeface="Humnst777 Lt BT" panose="020B0402030504020204" pitchFamily="34" charset="0"/>
              </a:rPr>
              <a:t>Skills and competencies with a high proportion of ‘red’ responses indicate a high incidence of barriers to learning.</a:t>
            </a:r>
            <a:endParaRPr lang="en-GB" sz="2000" dirty="0">
              <a:latin typeface="Humnst777 Lt BT" panose="020B0402030504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30" name="Subtitle 2"/>
          <p:cNvSpPr>
            <a:spLocks noGrp="1"/>
          </p:cNvSpPr>
          <p:nvPr>
            <p:ph type="subTitle" idx="1"/>
          </p:nvPr>
        </p:nvSpPr>
        <p:spPr>
          <a:xfrm>
            <a:off x="9361394" y="5702443"/>
            <a:ext cx="3299012" cy="1655762"/>
          </a:xfrm>
        </p:spPr>
        <p:txBody>
          <a:bodyPr>
            <a:noAutofit/>
          </a:bodyPr>
          <a:lstStyle/>
          <a:p>
            <a:r>
              <a:rPr lang="en-GB" sz="900" dirty="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167176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111063" y="173039"/>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How students describe </a:t>
            </a:r>
            <a:r>
              <a:rPr lang="en-IE" sz="4400" dirty="0" smtClean="0">
                <a:solidFill>
                  <a:srgbClr val="FF0000"/>
                </a:solidFill>
                <a:latin typeface="Humnst777 Lt BT" panose="020B0402030504020204" pitchFamily="34" charset="0"/>
              </a:rPr>
              <a:t>barriers</a:t>
            </a:r>
            <a:r>
              <a:rPr lang="en-IE" sz="4400" dirty="0" smtClean="0">
                <a:solidFill>
                  <a:schemeClr val="bg1"/>
                </a:solidFill>
                <a:latin typeface="Humnst777 Lt BT" panose="020B0402030504020204" pitchFamily="34" charset="0"/>
              </a:rPr>
              <a:t> to learning:</a:t>
            </a:r>
            <a:endParaRPr lang="en-GB" sz="4400" dirty="0">
              <a:solidFill>
                <a:schemeClr val="bg1"/>
              </a:solidFill>
              <a:latin typeface="Humnst777 Lt BT" panose="020B0402030504020204" pitchFamily="34" charset="0"/>
            </a:endParaRPr>
          </a:p>
        </p:txBody>
      </p:sp>
      <p:sp>
        <p:nvSpPr>
          <p:cNvPr id="3" name="Rectangle 2"/>
          <p:cNvSpPr/>
          <p:nvPr/>
        </p:nvSpPr>
        <p:spPr>
          <a:xfrm>
            <a:off x="960234" y="2540915"/>
            <a:ext cx="7550732" cy="923330"/>
          </a:xfrm>
          <a:prstGeom prst="rect">
            <a:avLst/>
          </a:prstGeom>
        </p:spPr>
        <p:txBody>
          <a:bodyPr wrap="square">
            <a:spAutoFit/>
          </a:bodyPr>
          <a:lstStyle/>
          <a:p>
            <a:r>
              <a:rPr lang="en-GB" b="1" dirty="0">
                <a:solidFill>
                  <a:schemeClr val="bg1"/>
                </a:solidFill>
                <a:latin typeface="Humnst777 Lt BT" panose="020B0402030504020204" pitchFamily="34" charset="0"/>
              </a:rPr>
              <a:t>“…under the </a:t>
            </a:r>
            <a:r>
              <a:rPr lang="en-GB" b="1" dirty="0">
                <a:solidFill>
                  <a:srgbClr val="FF0000"/>
                </a:solidFill>
                <a:latin typeface="Humnst777 Lt BT" panose="020B0402030504020204" pitchFamily="34" charset="0"/>
              </a:rPr>
              <a:t>pressure</a:t>
            </a:r>
            <a:r>
              <a:rPr lang="en-GB" b="1" dirty="0">
                <a:solidFill>
                  <a:schemeClr val="bg1"/>
                </a:solidFill>
                <a:latin typeface="Humnst777 Lt BT" panose="020B0402030504020204" pitchFamily="34" charset="0"/>
              </a:rPr>
              <a:t> of presenting the work in front of my peers I am not entirely sure how effective the results and research I have done will come across.”</a:t>
            </a:r>
          </a:p>
        </p:txBody>
      </p:sp>
      <p:sp>
        <p:nvSpPr>
          <p:cNvPr id="7" name="Rectangle 6"/>
          <p:cNvSpPr/>
          <p:nvPr/>
        </p:nvSpPr>
        <p:spPr>
          <a:xfrm>
            <a:off x="1341749" y="4626101"/>
            <a:ext cx="6096000" cy="646331"/>
          </a:xfrm>
          <a:prstGeom prst="rect">
            <a:avLst/>
          </a:prstGeom>
        </p:spPr>
        <p:txBody>
          <a:bodyPr wrap="square">
            <a:spAutoFit/>
          </a:bodyPr>
          <a:lstStyle/>
          <a:p>
            <a:r>
              <a:rPr lang="en-GB" b="1" dirty="0" smtClean="0">
                <a:solidFill>
                  <a:schemeClr val="bg1"/>
                </a:solidFill>
                <a:latin typeface="Humnst777 Lt BT" panose="020B0402030504020204" pitchFamily="34" charset="0"/>
              </a:rPr>
              <a:t>“I </a:t>
            </a:r>
            <a:r>
              <a:rPr lang="en-GB" b="1" dirty="0">
                <a:solidFill>
                  <a:schemeClr val="bg1"/>
                </a:solidFill>
                <a:latin typeface="Humnst777 Lt BT" panose="020B0402030504020204" pitchFamily="34" charset="0"/>
              </a:rPr>
              <a:t>can use equipment that I am familiar with, however </a:t>
            </a:r>
            <a:r>
              <a:rPr lang="en-GB" b="1" dirty="0">
                <a:solidFill>
                  <a:srgbClr val="FF0000"/>
                </a:solidFill>
                <a:latin typeface="Humnst777 Lt BT" panose="020B0402030504020204" pitchFamily="34" charset="0"/>
              </a:rPr>
              <a:t>I don’t have the confidence to do it on my </a:t>
            </a:r>
            <a:r>
              <a:rPr lang="en-GB" b="1" dirty="0" smtClean="0">
                <a:solidFill>
                  <a:srgbClr val="FF0000"/>
                </a:solidFill>
                <a:latin typeface="Humnst777 Lt BT" panose="020B0402030504020204" pitchFamily="34" charset="0"/>
              </a:rPr>
              <a:t>own</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sp>
        <p:nvSpPr>
          <p:cNvPr id="8" name="Rectangle 7"/>
          <p:cNvSpPr/>
          <p:nvPr/>
        </p:nvSpPr>
        <p:spPr>
          <a:xfrm>
            <a:off x="3282203" y="5436335"/>
            <a:ext cx="6096000" cy="923330"/>
          </a:xfrm>
          <a:prstGeom prst="rect">
            <a:avLst/>
          </a:prstGeom>
        </p:spPr>
        <p:txBody>
          <a:bodyPr wrap="square">
            <a:spAutoFit/>
          </a:bodyPr>
          <a:lstStyle/>
          <a:p>
            <a:r>
              <a:rPr lang="en-GB" b="1" dirty="0">
                <a:solidFill>
                  <a:schemeClr val="bg1"/>
                </a:solidFill>
                <a:latin typeface="Humnst777 Lt BT" panose="020B0402030504020204" pitchFamily="34" charset="0"/>
              </a:rPr>
              <a:t>“I felt confident before the investigation that I could see potential problems, however </a:t>
            </a:r>
            <a:r>
              <a:rPr lang="en-GB" b="1" dirty="0">
                <a:solidFill>
                  <a:srgbClr val="FF0000"/>
                </a:solidFill>
                <a:latin typeface="Humnst777 Lt BT" panose="020B0402030504020204" pitchFamily="34" charset="0"/>
              </a:rPr>
              <a:t>we encountered problems in the investigation that I hadn’t anticipated</a:t>
            </a:r>
            <a:r>
              <a:rPr lang="en-GB" b="1" dirty="0">
                <a:solidFill>
                  <a:schemeClr val="bg1"/>
                </a:solidFill>
                <a:latin typeface="Humnst777 Lt BT" panose="020B0402030504020204" pitchFamily="34" charset="0"/>
              </a:rPr>
              <a:t>.“</a:t>
            </a:r>
          </a:p>
        </p:txBody>
      </p:sp>
      <p:sp>
        <p:nvSpPr>
          <p:cNvPr id="9" name="Rectangle 8"/>
          <p:cNvSpPr/>
          <p:nvPr/>
        </p:nvSpPr>
        <p:spPr>
          <a:xfrm>
            <a:off x="4113230" y="1964876"/>
            <a:ext cx="7568867" cy="369332"/>
          </a:xfrm>
          <a:prstGeom prst="rect">
            <a:avLst/>
          </a:prstGeom>
        </p:spPr>
        <p:txBody>
          <a:bodyPr wrap="none">
            <a:spAutoFit/>
          </a:bodyPr>
          <a:lstStyle/>
          <a:p>
            <a:r>
              <a:rPr lang="en-GB" b="1" dirty="0" smtClean="0">
                <a:solidFill>
                  <a:schemeClr val="bg1"/>
                </a:solidFill>
                <a:latin typeface="Humnst777 Lt BT" panose="020B0402030504020204" pitchFamily="34" charset="0"/>
              </a:rPr>
              <a:t>“I </a:t>
            </a:r>
            <a:r>
              <a:rPr lang="en-GB" b="1" dirty="0">
                <a:solidFill>
                  <a:schemeClr val="bg1"/>
                </a:solidFill>
                <a:latin typeface="Humnst777 Lt BT" panose="020B0402030504020204" pitchFamily="34" charset="0"/>
              </a:rPr>
              <a:t>tend to </a:t>
            </a:r>
            <a:r>
              <a:rPr lang="en-GB" b="1" dirty="0">
                <a:solidFill>
                  <a:srgbClr val="FF0000"/>
                </a:solidFill>
                <a:latin typeface="Humnst777 Lt BT" panose="020B0402030504020204" pitchFamily="34" charset="0"/>
              </a:rPr>
              <a:t>over complicate </a:t>
            </a:r>
            <a:r>
              <a:rPr lang="en-GB" b="1" dirty="0">
                <a:solidFill>
                  <a:schemeClr val="bg1"/>
                </a:solidFill>
                <a:latin typeface="Humnst777 Lt BT" panose="020B0402030504020204" pitchFamily="34" charset="0"/>
              </a:rPr>
              <a:t>a method and </a:t>
            </a:r>
            <a:r>
              <a:rPr lang="en-GB" b="1" dirty="0">
                <a:solidFill>
                  <a:srgbClr val="FF0000"/>
                </a:solidFill>
                <a:latin typeface="Humnst777 Lt BT" panose="020B0402030504020204" pitchFamily="34" charset="0"/>
              </a:rPr>
              <a:t>make it more difficult for myself</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sp>
        <p:nvSpPr>
          <p:cNvPr id="10" name="Rectangle 9"/>
          <p:cNvSpPr/>
          <p:nvPr/>
        </p:nvSpPr>
        <p:spPr>
          <a:xfrm>
            <a:off x="4984129" y="3705614"/>
            <a:ext cx="6096000" cy="646331"/>
          </a:xfrm>
          <a:prstGeom prst="rect">
            <a:avLst/>
          </a:prstGeom>
        </p:spPr>
        <p:txBody>
          <a:bodyPr wrap="square">
            <a:spAutoFit/>
          </a:bodyPr>
          <a:lstStyle/>
          <a:p>
            <a:r>
              <a:rPr lang="en-GB" b="1" dirty="0" smtClean="0">
                <a:solidFill>
                  <a:schemeClr val="bg1"/>
                </a:solidFill>
                <a:latin typeface="Humnst777 Lt BT" panose="020B0402030504020204" pitchFamily="34" charset="0"/>
              </a:rPr>
              <a:t>“Having </a:t>
            </a:r>
            <a:r>
              <a:rPr lang="en-GB" b="1" dirty="0">
                <a:solidFill>
                  <a:schemeClr val="bg1"/>
                </a:solidFill>
                <a:latin typeface="Humnst777 Lt BT" panose="020B0402030504020204" pitchFamily="34" charset="0"/>
              </a:rPr>
              <a:t>changed the type of replication we are doing within the study I have to do an analyses </a:t>
            </a:r>
            <a:r>
              <a:rPr lang="en-GB" b="1" dirty="0">
                <a:solidFill>
                  <a:srgbClr val="FF0000"/>
                </a:solidFill>
                <a:latin typeface="Humnst777 Lt BT" panose="020B0402030504020204" pitchFamily="34" charset="0"/>
              </a:rPr>
              <a:t>I haven't used before</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7" name="Subtitle 2"/>
          <p:cNvSpPr>
            <a:spLocks noGrp="1"/>
          </p:cNvSpPr>
          <p:nvPr>
            <p:ph type="subTitle" idx="1"/>
          </p:nvPr>
        </p:nvSpPr>
        <p:spPr>
          <a:xfrm>
            <a:off x="9361394" y="5702443"/>
            <a:ext cx="3299012" cy="1655762"/>
          </a:xfrm>
        </p:spPr>
        <p:txBody>
          <a:bodyPr>
            <a:noAutofit/>
          </a:bodyPr>
          <a:lstStyle/>
          <a:p>
            <a:r>
              <a:rPr lang="en-GB" sz="900" dirty="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524470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111063" y="173039"/>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How students describe </a:t>
            </a:r>
            <a:r>
              <a:rPr lang="en-IE" sz="4400" dirty="0" smtClean="0">
                <a:solidFill>
                  <a:srgbClr val="92D050"/>
                </a:solidFill>
                <a:latin typeface="Humnst777 Lt BT" panose="020B0402030504020204" pitchFamily="34" charset="0"/>
              </a:rPr>
              <a:t>enablers</a:t>
            </a:r>
            <a:r>
              <a:rPr lang="en-IE" sz="4400" dirty="0" smtClean="0">
                <a:solidFill>
                  <a:schemeClr val="bg1"/>
                </a:solidFill>
                <a:latin typeface="Humnst777 Lt BT" panose="020B0402030504020204" pitchFamily="34" charset="0"/>
              </a:rPr>
              <a:t> to learning:</a:t>
            </a:r>
            <a:endParaRPr lang="en-GB" sz="4400" dirty="0">
              <a:solidFill>
                <a:schemeClr val="bg1"/>
              </a:solidFill>
              <a:latin typeface="Humnst777 Lt BT" panose="020B0402030504020204" pitchFamily="34" charset="0"/>
            </a:endParaRPr>
          </a:p>
        </p:txBody>
      </p:sp>
      <p:sp>
        <p:nvSpPr>
          <p:cNvPr id="2" name="Rectangle 1"/>
          <p:cNvSpPr/>
          <p:nvPr/>
        </p:nvSpPr>
        <p:spPr>
          <a:xfrm>
            <a:off x="1614880" y="3417434"/>
            <a:ext cx="6096000" cy="646331"/>
          </a:xfrm>
          <a:prstGeom prst="rect">
            <a:avLst/>
          </a:prstGeom>
        </p:spPr>
        <p:txBody>
          <a:bodyPr>
            <a:spAutoFit/>
          </a:bodyPr>
          <a:lstStyle/>
          <a:p>
            <a:r>
              <a:rPr lang="en-GB" b="1" dirty="0">
                <a:solidFill>
                  <a:schemeClr val="bg1"/>
                </a:solidFill>
                <a:latin typeface="Humnst777 Lt BT" panose="020B0402030504020204" pitchFamily="34" charset="0"/>
              </a:rPr>
              <a:t>“</a:t>
            </a:r>
            <a:r>
              <a:rPr lang="en-GB" b="1" dirty="0">
                <a:solidFill>
                  <a:srgbClr val="92D050"/>
                </a:solidFill>
                <a:latin typeface="Humnst777 Lt BT" panose="020B0402030504020204" pitchFamily="34" charset="0"/>
              </a:rPr>
              <a:t>Once I have carried out the procedure at least one time with supervision </a:t>
            </a:r>
            <a:r>
              <a:rPr lang="en-GB" b="1" dirty="0">
                <a:solidFill>
                  <a:schemeClr val="bg1"/>
                </a:solidFill>
                <a:latin typeface="Humnst777 Lt BT" panose="020B0402030504020204" pitchFamily="34" charset="0"/>
              </a:rPr>
              <a:t>I am confident to do it on my own.”</a:t>
            </a:r>
          </a:p>
        </p:txBody>
      </p:sp>
      <p:sp>
        <p:nvSpPr>
          <p:cNvPr id="3" name="Rectangle 2"/>
          <p:cNvSpPr/>
          <p:nvPr/>
        </p:nvSpPr>
        <p:spPr>
          <a:xfrm>
            <a:off x="5410126" y="2365308"/>
            <a:ext cx="6096000" cy="923330"/>
          </a:xfrm>
          <a:prstGeom prst="rect">
            <a:avLst/>
          </a:prstGeom>
        </p:spPr>
        <p:txBody>
          <a:bodyPr>
            <a:spAutoFit/>
          </a:bodyPr>
          <a:lstStyle/>
          <a:p>
            <a:r>
              <a:rPr lang="en-GB" b="1" dirty="0">
                <a:solidFill>
                  <a:schemeClr val="bg1"/>
                </a:solidFill>
                <a:latin typeface="Humnst777 Lt BT" panose="020B0402030504020204" pitchFamily="34" charset="0"/>
              </a:rPr>
              <a:t>“I have been doing this through my degree </a:t>
            </a:r>
            <a:r>
              <a:rPr lang="en-GB" b="1" dirty="0">
                <a:solidFill>
                  <a:srgbClr val="92D050"/>
                </a:solidFill>
                <a:latin typeface="Humnst777 Lt BT" panose="020B0402030504020204" pitchFamily="34" charset="0"/>
              </a:rPr>
              <a:t>and have much experience</a:t>
            </a:r>
            <a:r>
              <a:rPr lang="en-GB" b="1" dirty="0">
                <a:solidFill>
                  <a:schemeClr val="bg1"/>
                </a:solidFill>
                <a:latin typeface="Humnst777 Lt BT" panose="020B0402030504020204" pitchFamily="34" charset="0"/>
              </a:rPr>
              <a:t> on searching for relevant literature and referencing.”</a:t>
            </a:r>
          </a:p>
        </p:txBody>
      </p:sp>
      <p:sp>
        <p:nvSpPr>
          <p:cNvPr id="4" name="Rectangle 3"/>
          <p:cNvSpPr/>
          <p:nvPr/>
        </p:nvSpPr>
        <p:spPr>
          <a:xfrm>
            <a:off x="870408" y="4748661"/>
            <a:ext cx="6096000" cy="923330"/>
          </a:xfrm>
          <a:prstGeom prst="rect">
            <a:avLst/>
          </a:prstGeom>
        </p:spPr>
        <p:txBody>
          <a:bodyPr>
            <a:spAutoFit/>
          </a:bodyPr>
          <a:lstStyle/>
          <a:p>
            <a:r>
              <a:rPr lang="en-GB" b="1" dirty="0" smtClean="0">
                <a:solidFill>
                  <a:schemeClr val="bg1"/>
                </a:solidFill>
                <a:latin typeface="Humnst777 Lt BT" panose="020B0402030504020204" pitchFamily="34" charset="0"/>
              </a:rPr>
              <a:t>“I </a:t>
            </a:r>
            <a:r>
              <a:rPr lang="en-GB" b="1" dirty="0">
                <a:solidFill>
                  <a:schemeClr val="bg1"/>
                </a:solidFill>
                <a:latin typeface="Humnst777 Lt BT" panose="020B0402030504020204" pitchFamily="34" charset="0"/>
              </a:rPr>
              <a:t>struggle with statistical analysis, so </a:t>
            </a:r>
            <a:r>
              <a:rPr lang="en-GB" b="1" dirty="0">
                <a:solidFill>
                  <a:srgbClr val="92D050"/>
                </a:solidFill>
                <a:latin typeface="Humnst777 Lt BT" panose="020B0402030504020204" pitchFamily="34" charset="0"/>
              </a:rPr>
              <a:t>will go through my notes and consult tutors</a:t>
            </a:r>
            <a:r>
              <a:rPr lang="en-GB" b="1" dirty="0">
                <a:solidFill>
                  <a:schemeClr val="bg1"/>
                </a:solidFill>
                <a:latin typeface="Humnst777 Lt BT" panose="020B0402030504020204" pitchFamily="34" charset="0"/>
              </a:rPr>
              <a:t> to discuss whether or not the test I am using is being done correctly</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sp>
        <p:nvSpPr>
          <p:cNvPr id="5" name="Rectangle 4"/>
          <p:cNvSpPr/>
          <p:nvPr/>
        </p:nvSpPr>
        <p:spPr>
          <a:xfrm>
            <a:off x="4587221" y="4211969"/>
            <a:ext cx="6247319" cy="369332"/>
          </a:xfrm>
          <a:prstGeom prst="rect">
            <a:avLst/>
          </a:prstGeom>
        </p:spPr>
        <p:txBody>
          <a:bodyPr wrap="square">
            <a:spAutoFit/>
          </a:bodyPr>
          <a:lstStyle/>
          <a:p>
            <a:r>
              <a:rPr lang="en-GB" b="1" dirty="0" smtClean="0">
                <a:solidFill>
                  <a:schemeClr val="bg1"/>
                </a:solidFill>
                <a:latin typeface="Humnst777 Lt BT" panose="020B0402030504020204" pitchFamily="34" charset="0"/>
              </a:rPr>
              <a:t>“</a:t>
            </a:r>
            <a:r>
              <a:rPr lang="en-GB" b="1" dirty="0" smtClean="0">
                <a:solidFill>
                  <a:srgbClr val="92D050"/>
                </a:solidFill>
                <a:latin typeface="Humnst777 Lt BT" panose="020B0402030504020204" pitchFamily="34" charset="0"/>
              </a:rPr>
              <a:t>I </a:t>
            </a:r>
            <a:r>
              <a:rPr lang="en-GB" b="1" dirty="0">
                <a:solidFill>
                  <a:srgbClr val="92D050"/>
                </a:solidFill>
                <a:latin typeface="Humnst777 Lt BT" panose="020B0402030504020204" pitchFamily="34" charset="0"/>
              </a:rPr>
              <a:t>am great </a:t>
            </a:r>
            <a:r>
              <a:rPr lang="en-GB" b="1" dirty="0">
                <a:solidFill>
                  <a:schemeClr val="bg1"/>
                </a:solidFill>
                <a:latin typeface="Humnst777 Lt BT" panose="020B0402030504020204" pitchFamily="34" charset="0"/>
              </a:rPr>
              <a:t>at organizing and managing my time effectively</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sp>
        <p:nvSpPr>
          <p:cNvPr id="6" name="Rectangle 5"/>
          <p:cNvSpPr/>
          <p:nvPr/>
        </p:nvSpPr>
        <p:spPr>
          <a:xfrm>
            <a:off x="3370556" y="5723099"/>
            <a:ext cx="6096000" cy="923330"/>
          </a:xfrm>
          <a:prstGeom prst="rect">
            <a:avLst/>
          </a:prstGeom>
        </p:spPr>
        <p:txBody>
          <a:bodyPr>
            <a:spAutoFit/>
          </a:bodyPr>
          <a:lstStyle/>
          <a:p>
            <a:r>
              <a:rPr lang="en-GB" b="1" dirty="0" smtClean="0">
                <a:solidFill>
                  <a:schemeClr val="bg1"/>
                </a:solidFill>
                <a:latin typeface="Humnst777 Lt BT" panose="020B0402030504020204" pitchFamily="34" charset="0"/>
              </a:rPr>
              <a:t>“I </a:t>
            </a:r>
            <a:r>
              <a:rPr lang="en-GB" b="1" dirty="0">
                <a:solidFill>
                  <a:schemeClr val="bg1"/>
                </a:solidFill>
                <a:latin typeface="Humnst777 Lt BT" panose="020B0402030504020204" pitchFamily="34" charset="0"/>
              </a:rPr>
              <a:t>came up with a control for my experiment successfully </a:t>
            </a:r>
            <a:r>
              <a:rPr lang="en-GB" b="1" dirty="0">
                <a:solidFill>
                  <a:srgbClr val="92D050"/>
                </a:solidFill>
                <a:latin typeface="Humnst777 Lt BT" panose="020B0402030504020204" pitchFamily="34" charset="0"/>
              </a:rPr>
              <a:t>with my team </a:t>
            </a:r>
            <a:r>
              <a:rPr lang="en-GB" b="1" dirty="0">
                <a:solidFill>
                  <a:schemeClr val="bg1"/>
                </a:solidFill>
                <a:latin typeface="Humnst777 Lt BT" panose="020B0402030504020204" pitchFamily="34" charset="0"/>
              </a:rPr>
              <a:t>and feel more confident in performing this skill</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sp>
        <p:nvSpPr>
          <p:cNvPr id="7" name="Rectangle 6"/>
          <p:cNvSpPr/>
          <p:nvPr/>
        </p:nvSpPr>
        <p:spPr>
          <a:xfrm>
            <a:off x="637880" y="1602807"/>
            <a:ext cx="6096000" cy="923330"/>
          </a:xfrm>
          <a:prstGeom prst="rect">
            <a:avLst/>
          </a:prstGeom>
        </p:spPr>
        <p:txBody>
          <a:bodyPr>
            <a:spAutoFit/>
          </a:bodyPr>
          <a:lstStyle/>
          <a:p>
            <a:r>
              <a:rPr lang="en-GB" b="1" dirty="0" smtClean="0">
                <a:solidFill>
                  <a:schemeClr val="bg1"/>
                </a:solidFill>
                <a:latin typeface="Humnst777 Lt BT" panose="020B0402030504020204" pitchFamily="34" charset="0"/>
              </a:rPr>
              <a:t>“In </a:t>
            </a:r>
            <a:r>
              <a:rPr lang="en-GB" b="1" dirty="0">
                <a:solidFill>
                  <a:schemeClr val="bg1"/>
                </a:solidFill>
                <a:latin typeface="Humnst777 Lt BT" panose="020B0402030504020204" pitchFamily="34" charset="0"/>
              </a:rPr>
              <a:t>this session, </a:t>
            </a:r>
            <a:r>
              <a:rPr lang="en-GB" b="1" dirty="0">
                <a:solidFill>
                  <a:srgbClr val="92D050"/>
                </a:solidFill>
                <a:latin typeface="Humnst777 Lt BT" panose="020B0402030504020204" pitchFamily="34" charset="0"/>
              </a:rPr>
              <a:t>there was more time </a:t>
            </a:r>
            <a:r>
              <a:rPr lang="en-GB" b="1" dirty="0">
                <a:solidFill>
                  <a:schemeClr val="bg1"/>
                </a:solidFill>
                <a:latin typeface="Humnst777 Lt BT" panose="020B0402030504020204" pitchFamily="34" charset="0"/>
              </a:rPr>
              <a:t>to </a:t>
            </a:r>
            <a:r>
              <a:rPr lang="en-GB" b="1" dirty="0">
                <a:solidFill>
                  <a:srgbClr val="92D050"/>
                </a:solidFill>
                <a:latin typeface="Humnst777 Lt BT" panose="020B0402030504020204" pitchFamily="34" charset="0"/>
              </a:rPr>
              <a:t>discuss as a group </a:t>
            </a:r>
            <a:r>
              <a:rPr lang="en-GB" b="1" dirty="0">
                <a:solidFill>
                  <a:schemeClr val="bg1"/>
                </a:solidFill>
                <a:latin typeface="Humnst777 Lt BT" panose="020B0402030504020204" pitchFamily="34" charset="0"/>
              </a:rPr>
              <a:t>what may go wrong when we actually go to </a:t>
            </a:r>
            <a:r>
              <a:rPr lang="en-GB" b="1" dirty="0" smtClean="0">
                <a:solidFill>
                  <a:schemeClr val="bg1"/>
                </a:solidFill>
                <a:latin typeface="Humnst777 Lt BT" panose="020B0402030504020204" pitchFamily="34" charset="0"/>
              </a:rPr>
              <a:t>undertake </a:t>
            </a:r>
            <a:r>
              <a:rPr lang="en-GB" b="1" dirty="0">
                <a:solidFill>
                  <a:schemeClr val="bg1"/>
                </a:solidFill>
                <a:latin typeface="Humnst777 Lt BT" panose="020B0402030504020204" pitchFamily="34" charset="0"/>
              </a:rPr>
              <a:t>the experiment</a:t>
            </a:r>
            <a:r>
              <a:rPr lang="en-GB" b="1" dirty="0" smtClean="0">
                <a:solidFill>
                  <a:schemeClr val="bg1"/>
                </a:solidFill>
                <a:latin typeface="Humnst777 Lt BT" panose="020B0402030504020204" pitchFamily="34" charset="0"/>
              </a:rPr>
              <a:t>.”</a:t>
            </a:r>
            <a:endParaRPr lang="en-GB" b="1" dirty="0">
              <a:solidFill>
                <a:schemeClr val="bg1"/>
              </a:solidFill>
              <a:latin typeface="Humnst777 Lt BT" panose="020B0402030504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2" name="Subtitle 2"/>
          <p:cNvSpPr>
            <a:spLocks noGrp="1"/>
          </p:cNvSpPr>
          <p:nvPr>
            <p:ph type="subTitle" idx="1"/>
          </p:nvPr>
        </p:nvSpPr>
        <p:spPr>
          <a:xfrm>
            <a:off x="9361394" y="5702443"/>
            <a:ext cx="3299012" cy="1655762"/>
          </a:xfrm>
        </p:spPr>
        <p:txBody>
          <a:bodyPr>
            <a:noAutofit/>
          </a:bodyPr>
          <a:lstStyle/>
          <a:p>
            <a:r>
              <a:rPr lang="en-GB" sz="900" dirty="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27723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70112" y="375052"/>
            <a:ext cx="1112520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Sharing outcomes with learners</a:t>
            </a:r>
            <a:endParaRPr lang="en-GB" sz="4400" dirty="0">
              <a:solidFill>
                <a:schemeClr val="bg1"/>
              </a:solidFill>
              <a:latin typeface="Humnst777 Lt BT" panose="020B0402030504020204" pitchFamily="34" charset="0"/>
            </a:endParaRPr>
          </a:p>
        </p:txBody>
      </p:sp>
      <p:sp>
        <p:nvSpPr>
          <p:cNvPr id="2" name="Rectangle 1"/>
          <p:cNvSpPr/>
          <p:nvPr/>
        </p:nvSpPr>
        <p:spPr>
          <a:xfrm>
            <a:off x="777394" y="1412422"/>
            <a:ext cx="9857474" cy="4552015"/>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 benefit arising from collecting, collating and analysing data is that the outcomes for a whole groups/cohort can be shared with that same group to illustrate the shared experience of learning and emphasize the learning that has been achieved over the course of using the tool.</a:t>
            </a: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Sharing outcomes with future cohorts of students can illustrate to them successful strategies for gaining confidence and the learning journey taken by students preceding them.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460885"/>
            <a:ext cx="9954105" cy="548805"/>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58367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Letter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117" y="3460885"/>
            <a:ext cx="3912961" cy="260586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370112" y="375052"/>
            <a:ext cx="1112520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The Traffic Lights Toolkit: Do’s</a:t>
            </a:r>
            <a:endParaRPr lang="en-GB" sz="4400" dirty="0">
              <a:solidFill>
                <a:schemeClr val="bg1"/>
              </a:solidFill>
              <a:latin typeface="Humnst777 Lt BT" panose="020B0402030504020204" pitchFamily="34" charset="0"/>
            </a:endParaRPr>
          </a:p>
        </p:txBody>
      </p:sp>
      <p:sp>
        <p:nvSpPr>
          <p:cNvPr id="2" name="Rectangle 1"/>
          <p:cNvSpPr/>
          <p:nvPr/>
        </p:nvSpPr>
        <p:spPr>
          <a:xfrm>
            <a:off x="777393" y="1412422"/>
            <a:ext cx="11186325" cy="5543056"/>
          </a:xfrm>
          <a:prstGeom prst="rect">
            <a:avLst/>
          </a:prstGeom>
        </p:spPr>
        <p:txBody>
          <a:bodyPr wrap="square">
            <a:spAutoFit/>
          </a:bodyPr>
          <a:lstStyle/>
          <a:p>
            <a:pPr marL="457200" lvl="0" indent="-457200">
              <a:lnSpc>
                <a:spcPct val="115000"/>
              </a:lnSpc>
              <a:spcAft>
                <a:spcPts val="0"/>
              </a:spcAft>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Traffic Lights Toolkit works best when it is integrated with other learning activities to encourage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regular engagement</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for example tutorials, group discussions or formative and summative assessments.</a:t>
            </a:r>
          </a:p>
          <a:p>
            <a:pPr marL="457200" lvl="0" indent="-457200">
              <a:lnSpc>
                <a:spcPct val="115000"/>
              </a:lnSpc>
              <a:spcAft>
                <a:spcPts val="0"/>
              </a:spcAft>
              <a:buFont typeface="Arial" panose="020B0604020202020204" pitchFamily="34" charset="0"/>
              <a:buChar char="•"/>
            </a:pPr>
            <a:endPar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Remind students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to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engage </a:t>
            </a:r>
          </a:p>
          <a:p>
            <a:pPr lvl="0">
              <a:lnSpc>
                <a:spcPct val="115000"/>
              </a:lnSpc>
              <a:spcAft>
                <a:spcPts val="0"/>
              </a:spcAft>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with the tool. </a:t>
            </a:r>
            <a:endPar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If students are unfamiliar with reflection,</a:t>
            </a:r>
          </a:p>
          <a:p>
            <a:pPr lvl="0">
              <a:lnSpc>
                <a:spcPct val="115000"/>
              </a:lnSpc>
              <a:spcAft>
                <a:spcPts val="0"/>
              </a:spcAft>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explain the concept and illustrate its</a:t>
            </a:r>
          </a:p>
          <a:p>
            <a:pPr lvl="0">
              <a:lnSpc>
                <a:spcPct val="115000"/>
              </a:lnSpc>
              <a:spcAft>
                <a:spcPts val="0"/>
              </a:spcAft>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importance in higher education.</a:t>
            </a:r>
            <a:endPar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Font typeface="Arial" panose="020B0604020202020204" pitchFamily="34" charset="0"/>
              <a:buChar char="•"/>
            </a:pPr>
            <a:endPar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460885"/>
            <a:ext cx="9954105" cy="548805"/>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409828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etter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117" y="3460885"/>
            <a:ext cx="3912961" cy="260586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370112" y="375052"/>
            <a:ext cx="1112520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The Traffic Lights Toolkit: Do’s</a:t>
            </a:r>
            <a:endParaRPr lang="en-GB" sz="4400" dirty="0">
              <a:solidFill>
                <a:schemeClr val="bg1"/>
              </a:solidFill>
              <a:latin typeface="Humnst777 Lt BT" panose="020B0402030504020204" pitchFamily="34" charset="0"/>
            </a:endParaRPr>
          </a:p>
        </p:txBody>
      </p:sp>
      <p:sp>
        <p:nvSpPr>
          <p:cNvPr id="2" name="Rectangle 1"/>
          <p:cNvSpPr/>
          <p:nvPr/>
        </p:nvSpPr>
        <p:spPr>
          <a:xfrm>
            <a:off x="777393" y="1412422"/>
            <a:ext cx="11186325" cy="1578894"/>
          </a:xfrm>
          <a:prstGeom prst="rect">
            <a:avLst/>
          </a:prstGeom>
        </p:spPr>
        <p:txBody>
          <a:bodyPr wrap="square">
            <a:spAutoFit/>
          </a:bodyPr>
          <a:lstStyle/>
          <a:p>
            <a:pPr marL="457200" lvl="0" indent="-457200">
              <a:lnSpc>
                <a:spcPct val="115000"/>
              </a:lnSpc>
              <a:spcAft>
                <a:spcPts val="0"/>
              </a:spcAft>
              <a:buFont typeface="Arial" panose="020B0604020202020204" pitchFamily="34" charset="0"/>
              <a:buChar char="•"/>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Ensure all staff involved are fully briefed on the use and purpose of the tool to provide consistent support and information on the tool</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t>
            </a:r>
          </a:p>
          <a:p>
            <a:pPr marL="457200" lvl="0" indent="-457200">
              <a:lnSpc>
                <a:spcPct val="115000"/>
              </a:lnSpc>
              <a:spcAft>
                <a:spcPts val="0"/>
              </a:spcAft>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460885"/>
            <a:ext cx="9954105" cy="548805"/>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898000"/>
            <a:ext cx="2362200" cy="959999"/>
          </a:xfrm>
          <a:prstGeom prst="rect">
            <a:avLst/>
          </a:prstGeom>
        </p:spPr>
      </p:pic>
      <p:sp>
        <p:nvSpPr>
          <p:cNvPr id="7" name="Subtitle 2"/>
          <p:cNvSpPr>
            <a:spLocks noGrp="1"/>
          </p:cNvSpPr>
          <p:nvPr>
            <p:ph type="subTitle" idx="1"/>
          </p:nvPr>
        </p:nvSpPr>
        <p:spPr>
          <a:xfrm>
            <a:off x="9361394" y="5671806"/>
            <a:ext cx="3299012" cy="1655762"/>
          </a:xfrm>
        </p:spPr>
        <p:txBody>
          <a:bodyPr>
            <a:noAutofit/>
          </a:bodyPr>
          <a:lstStyle/>
          <a:p>
            <a:r>
              <a:rPr lang="en-GB" sz="900" dirty="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
        <p:nvSpPr>
          <p:cNvPr id="5" name="Rectangle 4"/>
          <p:cNvSpPr/>
          <p:nvPr/>
        </p:nvSpPr>
        <p:spPr>
          <a:xfrm>
            <a:off x="777393" y="2951582"/>
            <a:ext cx="6697464" cy="4056495"/>
          </a:xfrm>
          <a:prstGeom prst="rect">
            <a:avLst/>
          </a:prstGeom>
        </p:spPr>
        <p:txBody>
          <a:bodyPr wrap="square">
            <a:spAutoFit/>
          </a:bodyPr>
          <a:lstStyle/>
          <a:p>
            <a:pPr marL="457200" lvl="0" indent="-457200">
              <a:lnSpc>
                <a:spcPct val="115000"/>
              </a:lnSpc>
              <a:spcAft>
                <a:spcPts val="0"/>
              </a:spcAft>
              <a:buFont typeface="Arial" panose="020B0604020202020204" pitchFamily="34" charset="0"/>
              <a:buChar char="•"/>
            </a:pP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Explain to students the utility of the tool in developing skills of reflection and autonomy in self-assessment.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Gains </a:t>
            </a: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in confidence do not automatically translate into improved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achievement/ competency if </a:t>
            </a: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reflection </a:t>
            </a: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and learning are </a:t>
            </a:r>
            <a:r>
              <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not genuine. </a:t>
            </a:r>
          </a:p>
          <a:p>
            <a:pPr marL="457200" lvl="0" indent="-457200">
              <a:lnSpc>
                <a:spcPct val="115000"/>
              </a:lnSpc>
              <a:spcAft>
                <a:spcPts val="0"/>
              </a:spcAft>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600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raffic Light Under Blue 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638069"/>
            <a:ext cx="4211116" cy="2808904"/>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370112" y="375052"/>
            <a:ext cx="1112520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solidFill>
                  <a:schemeClr val="bg1"/>
                </a:solidFill>
                <a:latin typeface="Humnst777 Lt BT" panose="020B0402030504020204" pitchFamily="34" charset="0"/>
              </a:rPr>
              <a:t>The Traffic Lights Toolkit: Don’ts</a:t>
            </a:r>
            <a:endParaRPr lang="en-GB" sz="4400" dirty="0">
              <a:solidFill>
                <a:schemeClr val="bg1"/>
              </a:solidFill>
              <a:latin typeface="Humnst777 Lt BT" panose="020B0402030504020204" pitchFamily="34" charset="0"/>
            </a:endParaRPr>
          </a:p>
        </p:txBody>
      </p:sp>
      <p:sp>
        <p:nvSpPr>
          <p:cNvPr id="2" name="Rectangle 1"/>
          <p:cNvSpPr/>
          <p:nvPr/>
        </p:nvSpPr>
        <p:spPr>
          <a:xfrm>
            <a:off x="777393" y="1412422"/>
            <a:ext cx="11186325" cy="4056495"/>
          </a:xfrm>
          <a:prstGeom prst="rect">
            <a:avLst/>
          </a:prstGeom>
        </p:spPr>
        <p:txBody>
          <a:bodyPr wrap="square">
            <a:spAutoFit/>
          </a:bodyPr>
          <a:lstStyle/>
          <a:p>
            <a:pPr marL="457200" lvl="0" indent="-457200">
              <a:lnSpc>
                <a:spcPct val="115000"/>
              </a:lnSpc>
              <a:spcAft>
                <a:spcPts val="0"/>
              </a:spcAft>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Don’t overload the Tools by including too many statements or only high-level statements that require considerable skill/competency.               This can overwhelm students and increase anxiety.</a:t>
            </a:r>
          </a:p>
          <a:p>
            <a:pPr marL="457200" lvl="0" indent="-457200">
              <a:lnSpc>
                <a:spcPct val="115000"/>
              </a:lnSpc>
              <a:spcAft>
                <a:spcPts val="0"/>
              </a:spcAft>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Don’t assess the content of Tools                                                          completed by students.</a:t>
            </a:r>
          </a:p>
          <a:p>
            <a:pPr marL="457200" lvl="0" indent="-457200">
              <a:lnSpc>
                <a:spcPct val="115000"/>
              </a:lnSpc>
              <a:spcAft>
                <a:spcPts val="0"/>
              </a:spcAft>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lnSpc>
                <a:spcPct val="115000"/>
              </a:lnSpc>
              <a:spcAft>
                <a:spcPts val="0"/>
              </a:spcAft>
              <a:buFont typeface="Arial" panose="020B0604020202020204" pitchFamily="34" charset="0"/>
              <a:buChar char="•"/>
            </a:pPr>
            <a:endPar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7394" y="3460885"/>
            <a:ext cx="9954105" cy="548805"/>
          </a:xfrm>
          <a:prstGeom prst="rect">
            <a:avLst/>
          </a:prstGeom>
        </p:spPr>
        <p:txBody>
          <a:bodyPr wrap="square">
            <a:spAutoFit/>
          </a:bodyPr>
          <a:lstStyle/>
          <a:p>
            <a:pPr lvl="0">
              <a:lnSpc>
                <a:spcPct val="115000"/>
              </a:lnSpc>
              <a:spcAft>
                <a:spcPts val="0"/>
              </a:spcAft>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0"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963042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 y="582016"/>
            <a:ext cx="12090400" cy="1057885"/>
          </a:xfrm>
        </p:spPr>
        <p:txBody>
          <a:bodyPr numCol="2">
            <a:noAutofit/>
          </a:bodyPr>
          <a:lstStyle/>
          <a:p>
            <a:pPr algn="l">
              <a:lnSpc>
                <a:spcPct val="120000"/>
              </a:lnSpc>
              <a:spcBef>
                <a:spcPts val="0"/>
              </a:spcBef>
            </a:pPr>
            <a:r>
              <a:rPr lang="en-GB" sz="600" dirty="0" smtClean="0">
                <a:solidFill>
                  <a:schemeClr val="bg1"/>
                </a:solidFill>
                <a:latin typeface="Humnst777 Lt BT" panose="020B0402030504020204" pitchFamily="34" charset="0"/>
              </a:rPr>
              <a:t>Alcorn </a:t>
            </a:r>
            <a:r>
              <a:rPr lang="en-GB" sz="600" dirty="0">
                <a:solidFill>
                  <a:schemeClr val="bg1"/>
                </a:solidFill>
                <a:latin typeface="Humnst777 Lt BT" panose="020B0402030504020204" pitchFamily="34" charset="0"/>
              </a:rPr>
              <a:t>Jr, M. W. (2013) </a:t>
            </a:r>
            <a:r>
              <a:rPr lang="en-GB" sz="600" i="1" dirty="0">
                <a:solidFill>
                  <a:schemeClr val="bg1"/>
                </a:solidFill>
                <a:latin typeface="Humnst777 Lt BT" panose="020B0402030504020204" pitchFamily="34" charset="0"/>
              </a:rPr>
              <a:t>Resistance to Learning: Overcoming the Desire-Not-To-Know in </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Classroom Teaching</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London: Palgrave Macmillan.</a:t>
            </a:r>
          </a:p>
          <a:p>
            <a:pPr algn="l">
              <a:lnSpc>
                <a:spcPct val="120000"/>
              </a:lnSpc>
              <a:spcBef>
                <a:spcPts val="0"/>
              </a:spcBef>
            </a:pPr>
            <a:r>
              <a:rPr lang="en-GB" sz="600" dirty="0">
                <a:solidFill>
                  <a:schemeClr val="bg1"/>
                </a:solidFill>
                <a:latin typeface="Humnst777 Lt BT" panose="020B0402030504020204" pitchFamily="34" charset="0"/>
              </a:rPr>
              <a:t>Ashcraft, M.H. (2002) ‘Math anxiety: personal, educational, and cognitive consequences’ </a:t>
            </a:r>
            <a:r>
              <a:rPr lang="en-GB" sz="600" i="1" dirty="0">
                <a:solidFill>
                  <a:schemeClr val="bg1"/>
                </a:solidFill>
                <a:latin typeface="Humnst777 Lt BT" panose="020B0402030504020204" pitchFamily="34" charset="0"/>
              </a:rPr>
              <a:t>Current Directions in Psychological Science</a:t>
            </a:r>
            <a:r>
              <a:rPr lang="en-GB" sz="600" dirty="0">
                <a:solidFill>
                  <a:schemeClr val="bg1"/>
                </a:solidFill>
                <a:latin typeface="Humnst777 Lt BT" panose="020B0402030504020204" pitchFamily="34" charset="0"/>
              </a:rPr>
              <a:t>, 11 (5), pp.181–185.</a:t>
            </a:r>
          </a:p>
          <a:p>
            <a:pPr algn="l">
              <a:lnSpc>
                <a:spcPct val="120000"/>
              </a:lnSpc>
              <a:spcBef>
                <a:spcPts val="0"/>
              </a:spcBef>
            </a:pPr>
            <a:r>
              <a:rPr lang="en-GB" sz="600" dirty="0" err="1">
                <a:solidFill>
                  <a:schemeClr val="bg1"/>
                </a:solidFill>
                <a:latin typeface="Humnst777 Lt BT" panose="020B0402030504020204" pitchFamily="34" charset="0"/>
              </a:rPr>
              <a:t>Barradell</a:t>
            </a:r>
            <a:r>
              <a:rPr lang="en-GB" sz="600" dirty="0">
                <a:solidFill>
                  <a:schemeClr val="bg1"/>
                </a:solidFill>
                <a:latin typeface="Humnst777 Lt BT" panose="020B0402030504020204" pitchFamily="34" charset="0"/>
              </a:rPr>
              <a:t>, S. (2013) ‘The identification of threshold concepts: a review of theoretical complexities and methodological challenges’ </a:t>
            </a:r>
            <a:r>
              <a:rPr lang="en-GB" sz="600" i="1" dirty="0">
                <a:solidFill>
                  <a:schemeClr val="bg1"/>
                </a:solidFill>
                <a:latin typeface="Humnst777 Lt BT" panose="020B0402030504020204" pitchFamily="34" charset="0"/>
              </a:rPr>
              <a:t>Higher Education</a:t>
            </a:r>
            <a:r>
              <a:rPr lang="en-GB" sz="600" dirty="0">
                <a:solidFill>
                  <a:schemeClr val="bg1"/>
                </a:solidFill>
                <a:latin typeface="Humnst777 Lt BT" panose="020B0402030504020204" pitchFamily="34" charset="0"/>
              </a:rPr>
              <a:t>, 65(2), pp.265–276.</a:t>
            </a:r>
          </a:p>
          <a:p>
            <a:pPr algn="l">
              <a:lnSpc>
                <a:spcPct val="120000"/>
              </a:lnSpc>
              <a:spcBef>
                <a:spcPts val="0"/>
              </a:spcBef>
            </a:pPr>
            <a:r>
              <a:rPr lang="en-GB" sz="600" dirty="0">
                <a:solidFill>
                  <a:schemeClr val="bg1"/>
                </a:solidFill>
                <a:latin typeface="Humnst777 Lt BT" panose="020B0402030504020204" pitchFamily="34" charset="0"/>
              </a:rPr>
              <a:t>Bloom, B. S. (ed.) (1956) </a:t>
            </a:r>
            <a:r>
              <a:rPr lang="en-GB" sz="600" i="1" dirty="0">
                <a:solidFill>
                  <a:schemeClr val="bg1"/>
                </a:solidFill>
                <a:latin typeface="Humnst777 Lt BT" panose="020B0402030504020204" pitchFamily="34" charset="0"/>
              </a:rPr>
              <a:t>Taxonomy of Educational Objectives, the classification of educational goals</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 Handbook I: Cognitive Domain.</a:t>
            </a:r>
            <a:r>
              <a:rPr lang="en-GB" sz="600" dirty="0">
                <a:solidFill>
                  <a:schemeClr val="bg1"/>
                </a:solidFill>
                <a:latin typeface="Humnst777 Lt BT" panose="020B0402030504020204" pitchFamily="34" charset="0"/>
              </a:rPr>
              <a:t> New York: McKay  </a:t>
            </a:r>
          </a:p>
          <a:p>
            <a:pPr algn="l">
              <a:lnSpc>
                <a:spcPct val="120000"/>
              </a:lnSpc>
              <a:spcBef>
                <a:spcPts val="0"/>
              </a:spcBef>
            </a:pPr>
            <a:r>
              <a:rPr lang="en-GB" sz="600" dirty="0">
                <a:solidFill>
                  <a:schemeClr val="bg1"/>
                </a:solidFill>
                <a:latin typeface="Humnst777 Lt BT" panose="020B0402030504020204" pitchFamily="34" charset="0"/>
              </a:rPr>
              <a:t>Booth, J. (2006) ‘On the mastery of philosophical concepts’, in: Meyer, J. &amp; Land, R. (eds.)  </a:t>
            </a:r>
          </a:p>
          <a:p>
            <a:pPr algn="l">
              <a:lnSpc>
                <a:spcPct val="120000"/>
              </a:lnSpc>
              <a:spcBef>
                <a:spcPts val="0"/>
              </a:spcBef>
            </a:pPr>
            <a:r>
              <a:rPr lang="en-GB" sz="600" dirty="0">
                <a:solidFill>
                  <a:schemeClr val="bg1"/>
                </a:solidFill>
                <a:latin typeface="Humnst777 Lt BT" panose="020B0402030504020204" pitchFamily="34" charset="0"/>
              </a:rPr>
              <a:t>         </a:t>
            </a:r>
            <a:r>
              <a:rPr lang="en-GB" sz="600" i="1" dirty="0">
                <a:solidFill>
                  <a:schemeClr val="bg1"/>
                </a:solidFill>
                <a:latin typeface="Humnst777 Lt BT" panose="020B0402030504020204" pitchFamily="34" charset="0"/>
              </a:rPr>
              <a:t>Overcoming barriers to student understanding: Threshold concepts and troublesome</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knowledge</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New York: Routledge, p. 173.  </a:t>
            </a:r>
          </a:p>
          <a:p>
            <a:pPr algn="l">
              <a:lnSpc>
                <a:spcPct val="120000"/>
              </a:lnSpc>
              <a:spcBef>
                <a:spcPts val="0"/>
              </a:spcBef>
            </a:pPr>
            <a:r>
              <a:rPr lang="en-GB" sz="600" dirty="0" err="1">
                <a:solidFill>
                  <a:schemeClr val="bg1"/>
                </a:solidFill>
                <a:latin typeface="Humnst777 Lt BT" panose="020B0402030504020204" pitchFamily="34" charset="0"/>
              </a:rPr>
              <a:t>Brockbank</a:t>
            </a:r>
            <a:r>
              <a:rPr lang="en-GB" sz="600" dirty="0">
                <a:solidFill>
                  <a:schemeClr val="bg1"/>
                </a:solidFill>
                <a:latin typeface="Humnst777 Lt BT" panose="020B0402030504020204" pitchFamily="34" charset="0"/>
              </a:rPr>
              <a:t>, A. &amp; McGill, I. (2007) </a:t>
            </a:r>
            <a:r>
              <a:rPr lang="en-GB" sz="600" i="1" dirty="0">
                <a:solidFill>
                  <a:schemeClr val="bg1"/>
                </a:solidFill>
                <a:latin typeface="Humnst777 Lt BT" panose="020B0402030504020204" pitchFamily="34" charset="0"/>
              </a:rPr>
              <a:t>Facilitating reflective learning in higher education</a:t>
            </a:r>
            <a:r>
              <a:rPr lang="en-GB" sz="600" dirty="0">
                <a:solidFill>
                  <a:schemeClr val="bg1"/>
                </a:solidFill>
                <a:latin typeface="Humnst777 Lt BT" panose="020B0402030504020204" pitchFamily="34" charset="0"/>
              </a:rPr>
              <a:t>. 2</a:t>
            </a:r>
            <a:r>
              <a:rPr lang="en-GB" sz="600" baseline="30000" dirty="0">
                <a:solidFill>
                  <a:schemeClr val="bg1"/>
                </a:solidFill>
                <a:latin typeface="Humnst777 Lt BT" panose="020B0402030504020204" pitchFamily="34" charset="0"/>
              </a:rPr>
              <a:t>nd</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London:</a:t>
            </a:r>
          </a:p>
          <a:p>
            <a:pPr algn="l">
              <a:lnSpc>
                <a:spcPct val="120000"/>
              </a:lnSpc>
              <a:spcBef>
                <a:spcPts val="0"/>
              </a:spcBef>
            </a:pPr>
            <a:r>
              <a:rPr lang="en-GB" sz="600" dirty="0">
                <a:solidFill>
                  <a:schemeClr val="bg1"/>
                </a:solidFill>
                <a:latin typeface="Humnst777 Lt BT" panose="020B0402030504020204" pitchFamily="34" charset="0"/>
              </a:rPr>
              <a:t>          McGraw-Hill Education.</a:t>
            </a:r>
          </a:p>
          <a:p>
            <a:pPr algn="l">
              <a:lnSpc>
                <a:spcPct val="120000"/>
              </a:lnSpc>
              <a:spcBef>
                <a:spcPts val="0"/>
              </a:spcBef>
            </a:pPr>
            <a:r>
              <a:rPr lang="en-GB" sz="600" dirty="0" err="1">
                <a:solidFill>
                  <a:schemeClr val="bg1"/>
                </a:solidFill>
                <a:latin typeface="Humnst777 Lt BT" panose="020B0402030504020204" pitchFamily="34" charset="0"/>
              </a:rPr>
              <a:t>Busato</a:t>
            </a:r>
            <a:r>
              <a:rPr lang="en-GB" sz="600" dirty="0">
                <a:solidFill>
                  <a:schemeClr val="bg1"/>
                </a:solidFill>
                <a:latin typeface="Humnst777 Lt BT" panose="020B0402030504020204" pitchFamily="34" charset="0"/>
              </a:rPr>
              <a:t>, V. V., </a:t>
            </a:r>
            <a:r>
              <a:rPr lang="en-GB" sz="600" dirty="0" err="1">
                <a:solidFill>
                  <a:schemeClr val="bg1"/>
                </a:solidFill>
                <a:latin typeface="Humnst777 Lt BT" panose="020B0402030504020204" pitchFamily="34" charset="0"/>
              </a:rPr>
              <a:t>Prins</a:t>
            </a:r>
            <a:r>
              <a:rPr lang="en-GB" sz="600" dirty="0">
                <a:solidFill>
                  <a:schemeClr val="bg1"/>
                </a:solidFill>
                <a:latin typeface="Humnst777 Lt BT" panose="020B0402030504020204" pitchFamily="34" charset="0"/>
              </a:rPr>
              <a:t>, F. J., </a:t>
            </a:r>
            <a:r>
              <a:rPr lang="en-GB" sz="600" dirty="0" err="1">
                <a:solidFill>
                  <a:schemeClr val="bg1"/>
                </a:solidFill>
                <a:latin typeface="Humnst777 Lt BT" panose="020B0402030504020204" pitchFamily="34" charset="0"/>
              </a:rPr>
              <a:t>Elshout</a:t>
            </a:r>
            <a:r>
              <a:rPr lang="en-GB" sz="600" dirty="0">
                <a:solidFill>
                  <a:schemeClr val="bg1"/>
                </a:solidFill>
                <a:latin typeface="Humnst777 Lt BT" panose="020B0402030504020204" pitchFamily="34" charset="0"/>
              </a:rPr>
              <a:t>, J. J. &amp; </a:t>
            </a:r>
            <a:r>
              <a:rPr lang="en-GB" sz="600" dirty="0" err="1">
                <a:solidFill>
                  <a:schemeClr val="bg1"/>
                </a:solidFill>
                <a:latin typeface="Humnst777 Lt BT" panose="020B0402030504020204" pitchFamily="34" charset="0"/>
              </a:rPr>
              <a:t>Hamaker</a:t>
            </a:r>
            <a:r>
              <a:rPr lang="en-GB" sz="600" dirty="0">
                <a:solidFill>
                  <a:schemeClr val="bg1"/>
                </a:solidFill>
                <a:latin typeface="Humnst777 Lt BT" panose="020B0402030504020204" pitchFamily="34" charset="0"/>
              </a:rPr>
              <a:t>, C. (2000) ‘Intellectual ability, learning style, personality, achievement motivation and academic </a:t>
            </a:r>
            <a:r>
              <a:rPr lang="en-GB" sz="600" dirty="0" smtClean="0">
                <a:solidFill>
                  <a:schemeClr val="bg1"/>
                </a:solidFill>
                <a:latin typeface="Humnst777 Lt BT" panose="020B0402030504020204" pitchFamily="34" charset="0"/>
              </a:rPr>
              <a:t>success</a:t>
            </a:r>
          </a:p>
          <a:p>
            <a:pPr algn="l">
              <a:lnSpc>
                <a:spcPct val="120000"/>
              </a:lnSpc>
              <a:spcBef>
                <a:spcPts val="0"/>
              </a:spcBef>
            </a:pPr>
            <a:r>
              <a:rPr lang="en-GB" sz="600" dirty="0">
                <a:solidFill>
                  <a:schemeClr val="bg1"/>
                </a:solidFill>
                <a:latin typeface="Humnst777 Lt BT" panose="020B0402030504020204" pitchFamily="34" charset="0"/>
              </a:rPr>
              <a:t> </a:t>
            </a:r>
            <a:r>
              <a:rPr lang="en-GB" sz="600" dirty="0" smtClean="0">
                <a:solidFill>
                  <a:schemeClr val="bg1"/>
                </a:solidFill>
                <a:latin typeface="Humnst777 Lt BT" panose="020B0402030504020204" pitchFamily="34" charset="0"/>
              </a:rPr>
              <a:t>         of </a:t>
            </a:r>
            <a:r>
              <a:rPr lang="en-GB" sz="600" dirty="0">
                <a:solidFill>
                  <a:schemeClr val="bg1"/>
                </a:solidFill>
                <a:latin typeface="Humnst777 Lt BT" panose="020B0402030504020204" pitchFamily="34" charset="0"/>
              </a:rPr>
              <a:t>psychology students in higher education’ </a:t>
            </a:r>
            <a:r>
              <a:rPr lang="en-GB" sz="600" i="1" dirty="0">
                <a:solidFill>
                  <a:schemeClr val="bg1"/>
                </a:solidFill>
                <a:latin typeface="Humnst777 Lt BT" panose="020B0402030504020204" pitchFamily="34" charset="0"/>
              </a:rPr>
              <a:t>Personality and Individual Differences</a:t>
            </a:r>
            <a:r>
              <a:rPr lang="en-GB" sz="600" dirty="0">
                <a:solidFill>
                  <a:schemeClr val="bg1"/>
                </a:solidFill>
                <a:latin typeface="Humnst777 Lt BT" panose="020B0402030504020204" pitchFamily="34" charset="0"/>
              </a:rPr>
              <a:t>, 29(6), pp.1057–1068.</a:t>
            </a:r>
          </a:p>
          <a:p>
            <a:pPr algn="l">
              <a:lnSpc>
                <a:spcPct val="120000"/>
              </a:lnSpc>
              <a:spcBef>
                <a:spcPts val="0"/>
              </a:spcBef>
            </a:pPr>
            <a:r>
              <a:rPr lang="en-GB" sz="600" dirty="0" err="1">
                <a:solidFill>
                  <a:schemeClr val="bg1"/>
                </a:solidFill>
                <a:latin typeface="Humnst777 Lt BT" panose="020B0402030504020204" pitchFamily="34" charset="0"/>
              </a:rPr>
              <a:t>Caplin</a:t>
            </a:r>
            <a:r>
              <a:rPr lang="en-GB" sz="600" dirty="0">
                <a:solidFill>
                  <a:schemeClr val="bg1"/>
                </a:solidFill>
                <a:latin typeface="Humnst777 Lt BT" panose="020B0402030504020204" pitchFamily="34" charset="0"/>
              </a:rPr>
              <a:t>, M.D. (1969) ‘Resistance to learning’ </a:t>
            </a:r>
            <a:r>
              <a:rPr lang="en-GB" sz="600" i="1" dirty="0">
                <a:solidFill>
                  <a:schemeClr val="bg1"/>
                </a:solidFill>
                <a:latin typeface="Humnst777 Lt BT" panose="020B0402030504020204" pitchFamily="34" charset="0"/>
              </a:rPr>
              <a:t>Peabody Journal of Education</a:t>
            </a:r>
            <a:r>
              <a:rPr lang="en-GB" sz="600" dirty="0">
                <a:solidFill>
                  <a:schemeClr val="bg1"/>
                </a:solidFill>
                <a:latin typeface="Humnst777 Lt BT" panose="020B0402030504020204" pitchFamily="34" charset="0"/>
              </a:rPr>
              <a:t>, 47(1), pp.36–39.</a:t>
            </a:r>
          </a:p>
          <a:p>
            <a:pPr algn="l">
              <a:lnSpc>
                <a:spcPct val="120000"/>
              </a:lnSpc>
              <a:spcBef>
                <a:spcPts val="0"/>
              </a:spcBef>
            </a:pPr>
            <a:r>
              <a:rPr lang="en-GB" sz="600" dirty="0" err="1">
                <a:solidFill>
                  <a:schemeClr val="bg1"/>
                </a:solidFill>
                <a:latin typeface="Humnst777 Lt BT" panose="020B0402030504020204" pitchFamily="34" charset="0"/>
              </a:rPr>
              <a:t>Csikszentmihalyi</a:t>
            </a:r>
            <a:r>
              <a:rPr lang="en-GB" sz="600" dirty="0">
                <a:solidFill>
                  <a:schemeClr val="bg1"/>
                </a:solidFill>
                <a:latin typeface="Humnst777 Lt BT" panose="020B0402030504020204" pitchFamily="34" charset="0"/>
              </a:rPr>
              <a:t>, M. &amp; Wong, M., (2014) ‘Motivation and academic achievement: the effects of personality traits and the quality of experience’, in: </a:t>
            </a:r>
            <a:r>
              <a:rPr lang="en-GB" sz="600" dirty="0" err="1">
                <a:solidFill>
                  <a:schemeClr val="bg1"/>
                </a:solidFill>
                <a:latin typeface="Humnst777 Lt BT" panose="020B0402030504020204" pitchFamily="34" charset="0"/>
              </a:rPr>
              <a:t>Csikszentmihalyi</a:t>
            </a:r>
            <a:r>
              <a:rPr lang="en-GB" sz="600" dirty="0">
                <a:solidFill>
                  <a:schemeClr val="bg1"/>
                </a:solidFill>
                <a:latin typeface="Humnst777 Lt BT" panose="020B0402030504020204" pitchFamily="34" charset="0"/>
              </a:rPr>
              <a:t>, M. (ed.) </a:t>
            </a:r>
            <a:r>
              <a:rPr lang="en-GB" sz="600" i="1" dirty="0">
                <a:solidFill>
                  <a:schemeClr val="bg1"/>
                </a:solidFill>
                <a:latin typeface="Humnst777 Lt BT" panose="020B0402030504020204" pitchFamily="34" charset="0"/>
              </a:rPr>
              <a:t>Applications of Flow in Human Development and Education</a:t>
            </a:r>
            <a:r>
              <a:rPr lang="en-GB" sz="600" dirty="0">
                <a:solidFill>
                  <a:schemeClr val="bg1"/>
                </a:solidFill>
                <a:latin typeface="Humnst777 Lt BT" panose="020B0402030504020204" pitchFamily="34" charset="0"/>
              </a:rPr>
              <a:t>. 2</a:t>
            </a:r>
            <a:r>
              <a:rPr lang="en-GB" sz="600" baseline="30000" dirty="0">
                <a:solidFill>
                  <a:schemeClr val="bg1"/>
                </a:solidFill>
                <a:latin typeface="Humnst777 Lt BT" panose="020B0402030504020204" pitchFamily="34" charset="0"/>
              </a:rPr>
              <a:t>nd</a:t>
            </a:r>
            <a:r>
              <a:rPr lang="en-GB" sz="600" dirty="0">
                <a:solidFill>
                  <a:schemeClr val="bg1"/>
                </a:solidFill>
                <a:latin typeface="Humnst777 Lt BT" panose="020B0402030504020204" pitchFamily="34" charset="0"/>
              </a:rPr>
              <a:t> ed. Dordrecht, Netherlands: Springer, pp. 437–465.</a:t>
            </a:r>
          </a:p>
          <a:p>
            <a:pPr algn="l">
              <a:lnSpc>
                <a:spcPct val="120000"/>
              </a:lnSpc>
              <a:spcBef>
                <a:spcPts val="0"/>
              </a:spcBef>
            </a:pPr>
            <a:r>
              <a:rPr lang="en-GB" sz="600" dirty="0" err="1">
                <a:solidFill>
                  <a:schemeClr val="bg1"/>
                </a:solidFill>
                <a:latin typeface="Humnst777 Lt BT" panose="020B0402030504020204" pitchFamily="34" charset="0"/>
              </a:rPr>
              <a:t>Duit</a:t>
            </a:r>
            <a:r>
              <a:rPr lang="en-GB" sz="600" dirty="0">
                <a:solidFill>
                  <a:schemeClr val="bg1"/>
                </a:solidFill>
                <a:latin typeface="Humnst777 Lt BT" panose="020B0402030504020204" pitchFamily="34" charset="0"/>
              </a:rPr>
              <a:t>, R. &amp; </a:t>
            </a:r>
            <a:r>
              <a:rPr lang="en-GB" sz="600" dirty="0" err="1">
                <a:solidFill>
                  <a:schemeClr val="bg1"/>
                </a:solidFill>
                <a:latin typeface="Humnst777 Lt BT" panose="020B0402030504020204" pitchFamily="34" charset="0"/>
              </a:rPr>
              <a:t>Treagust</a:t>
            </a:r>
            <a:r>
              <a:rPr lang="en-GB" sz="600" dirty="0">
                <a:solidFill>
                  <a:schemeClr val="bg1"/>
                </a:solidFill>
                <a:latin typeface="Humnst777 Lt BT" panose="020B0402030504020204" pitchFamily="34" charset="0"/>
              </a:rPr>
              <a:t>, D.F. (2003) ‘Conceptual change: a powerful framework for improving science teaching and learning’ </a:t>
            </a:r>
            <a:r>
              <a:rPr lang="en-GB" sz="600" i="1" dirty="0">
                <a:solidFill>
                  <a:schemeClr val="bg1"/>
                </a:solidFill>
                <a:latin typeface="Humnst777 Lt BT" panose="020B0402030504020204" pitchFamily="34" charset="0"/>
              </a:rPr>
              <a:t>International Journal of Science Education</a:t>
            </a:r>
            <a:r>
              <a:rPr lang="en-GB" sz="600" dirty="0">
                <a:solidFill>
                  <a:schemeClr val="bg1"/>
                </a:solidFill>
                <a:latin typeface="Humnst777 Lt BT" panose="020B0402030504020204" pitchFamily="34" charset="0"/>
              </a:rPr>
              <a:t>, 25(6), pp.671–688.</a:t>
            </a:r>
          </a:p>
          <a:p>
            <a:pPr algn="l">
              <a:lnSpc>
                <a:spcPct val="120000"/>
              </a:lnSpc>
              <a:spcBef>
                <a:spcPts val="0"/>
              </a:spcBef>
            </a:pPr>
            <a:r>
              <a:rPr lang="en-GB" sz="600" dirty="0" err="1">
                <a:solidFill>
                  <a:schemeClr val="bg1"/>
                </a:solidFill>
                <a:latin typeface="Humnst777 Lt BT" panose="020B0402030504020204" pitchFamily="34" charset="0"/>
              </a:rPr>
              <a:t>Denhart</a:t>
            </a:r>
            <a:r>
              <a:rPr lang="en-GB" sz="600" dirty="0">
                <a:solidFill>
                  <a:schemeClr val="bg1"/>
                </a:solidFill>
                <a:latin typeface="Humnst777 Lt BT" panose="020B0402030504020204" pitchFamily="34" charset="0"/>
              </a:rPr>
              <a:t>, H., 2008. Deconstructing barriers: Perceptions of students </a:t>
            </a:r>
            <a:r>
              <a:rPr lang="en-GB" sz="600" dirty="0" err="1">
                <a:solidFill>
                  <a:schemeClr val="bg1"/>
                </a:solidFill>
                <a:latin typeface="Humnst777 Lt BT" panose="020B0402030504020204" pitchFamily="34" charset="0"/>
              </a:rPr>
              <a:t>labeled</a:t>
            </a:r>
            <a:r>
              <a:rPr lang="en-GB" sz="600" dirty="0">
                <a:solidFill>
                  <a:schemeClr val="bg1"/>
                </a:solidFill>
                <a:latin typeface="Humnst777 Lt BT" panose="020B0402030504020204" pitchFamily="34" charset="0"/>
              </a:rPr>
              <a:t> with learning disabilities in higher education. </a:t>
            </a:r>
            <a:r>
              <a:rPr lang="en-GB" sz="600" i="1" dirty="0">
                <a:solidFill>
                  <a:schemeClr val="bg1"/>
                </a:solidFill>
                <a:latin typeface="Humnst777 Lt BT" panose="020B0402030504020204" pitchFamily="34" charset="0"/>
              </a:rPr>
              <a:t>Journal of Learning Disabilities</a:t>
            </a:r>
            <a:r>
              <a:rPr lang="en-GB" sz="600" dirty="0">
                <a:solidFill>
                  <a:schemeClr val="bg1"/>
                </a:solidFill>
                <a:latin typeface="Humnst777 Lt BT" panose="020B0402030504020204" pitchFamily="34" charset="0"/>
              </a:rPr>
              <a:t>, </a:t>
            </a:r>
            <a:r>
              <a:rPr lang="en-GB" sz="600" i="1" dirty="0">
                <a:solidFill>
                  <a:schemeClr val="bg1"/>
                </a:solidFill>
                <a:latin typeface="Humnst777 Lt BT" panose="020B0402030504020204" pitchFamily="34" charset="0"/>
              </a:rPr>
              <a:t>41</a:t>
            </a:r>
            <a:r>
              <a:rPr lang="en-GB" sz="600" dirty="0">
                <a:solidFill>
                  <a:schemeClr val="bg1"/>
                </a:solidFill>
                <a:latin typeface="Humnst777 Lt BT" panose="020B0402030504020204" pitchFamily="34" charset="0"/>
              </a:rPr>
              <a:t>(6), pp.483-497.</a:t>
            </a:r>
            <a:endParaRPr lang="en-GB" sz="600" dirty="0" smtClean="0">
              <a:solidFill>
                <a:schemeClr val="bg1"/>
              </a:solidFill>
              <a:latin typeface="Humnst777 Lt BT" panose="020B0402030504020204" pitchFamily="34" charset="0"/>
            </a:endParaRPr>
          </a:p>
          <a:p>
            <a:pPr algn="l">
              <a:lnSpc>
                <a:spcPct val="120000"/>
              </a:lnSpc>
              <a:spcBef>
                <a:spcPts val="0"/>
              </a:spcBef>
            </a:pPr>
            <a:r>
              <a:rPr lang="en-GB" sz="600" dirty="0" err="1" smtClean="0">
                <a:solidFill>
                  <a:schemeClr val="bg1"/>
                </a:solidFill>
                <a:latin typeface="Humnst777 Lt BT" panose="020B0402030504020204" pitchFamily="34" charset="0"/>
              </a:rPr>
              <a:t>Dweck</a:t>
            </a:r>
            <a:r>
              <a:rPr lang="en-GB" sz="600" dirty="0">
                <a:solidFill>
                  <a:schemeClr val="bg1"/>
                </a:solidFill>
                <a:latin typeface="Humnst777 Lt BT" panose="020B0402030504020204" pitchFamily="34" charset="0"/>
              </a:rPr>
              <a:t>, C. S. (2000) </a:t>
            </a:r>
            <a:r>
              <a:rPr lang="en-GB" sz="600" i="1" dirty="0">
                <a:solidFill>
                  <a:schemeClr val="bg1"/>
                </a:solidFill>
                <a:latin typeface="Humnst777 Lt BT" panose="020B0402030504020204" pitchFamily="34" charset="0"/>
              </a:rPr>
              <a:t>Self-theories: Their role in motivation, personality, and development</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a:t>
            </a:r>
          </a:p>
          <a:p>
            <a:pPr algn="l">
              <a:lnSpc>
                <a:spcPct val="120000"/>
              </a:lnSpc>
              <a:spcBef>
                <a:spcPts val="0"/>
              </a:spcBef>
            </a:pPr>
            <a:r>
              <a:rPr lang="en-GB" sz="600" dirty="0">
                <a:solidFill>
                  <a:schemeClr val="bg1"/>
                </a:solidFill>
                <a:latin typeface="Humnst777 Lt BT" panose="020B0402030504020204" pitchFamily="34" charset="0"/>
              </a:rPr>
              <a:t>         New York: Psychology Press</a:t>
            </a:r>
            <a:r>
              <a:rPr lang="en-GB" sz="600" dirty="0" smtClean="0">
                <a:solidFill>
                  <a:schemeClr val="bg1"/>
                </a:solidFill>
                <a:latin typeface="Humnst777 Lt BT" panose="020B0402030504020204" pitchFamily="34" charset="0"/>
              </a:rPr>
              <a:t>.</a:t>
            </a:r>
            <a:r>
              <a:rPr lang="en-GB" sz="600" dirty="0">
                <a:solidFill>
                  <a:schemeClr val="bg1"/>
                </a:solidFill>
                <a:latin typeface="Humnst777 Lt BT" panose="020B0402030504020204" pitchFamily="34" charset="0"/>
              </a:rPr>
              <a:t> </a:t>
            </a:r>
          </a:p>
          <a:p>
            <a:pPr algn="l">
              <a:lnSpc>
                <a:spcPct val="120000"/>
              </a:lnSpc>
              <a:spcBef>
                <a:spcPts val="0"/>
              </a:spcBef>
            </a:pPr>
            <a:r>
              <a:rPr lang="en-GB" sz="600" dirty="0" err="1">
                <a:solidFill>
                  <a:schemeClr val="bg1"/>
                </a:solidFill>
                <a:latin typeface="Humnst777 Lt BT" panose="020B0402030504020204" pitchFamily="34" charset="0"/>
              </a:rPr>
              <a:t>Eilks</a:t>
            </a:r>
            <a:r>
              <a:rPr lang="en-GB" sz="600" dirty="0">
                <a:solidFill>
                  <a:schemeClr val="bg1"/>
                </a:solidFill>
                <a:latin typeface="Humnst777 Lt BT" panose="020B0402030504020204" pitchFamily="34" charset="0"/>
              </a:rPr>
              <a:t>, I. (2014) ‘Action research in science education: from general justifications to a specific model in</a:t>
            </a:r>
          </a:p>
          <a:p>
            <a:pPr algn="l">
              <a:lnSpc>
                <a:spcPct val="120000"/>
              </a:lnSpc>
              <a:spcBef>
                <a:spcPts val="0"/>
              </a:spcBef>
            </a:pPr>
            <a:r>
              <a:rPr lang="en-GB" sz="600" dirty="0">
                <a:solidFill>
                  <a:schemeClr val="bg1"/>
                </a:solidFill>
                <a:latin typeface="Humnst777 Lt BT" panose="020B0402030504020204" pitchFamily="34" charset="0"/>
              </a:rPr>
              <a:t>          practice’, in: Stern, T., Townsend, A., Rauch, F. &amp; Schuster, A. (eds.) A</a:t>
            </a:r>
            <a:r>
              <a:rPr lang="en-GB" sz="600" i="1" dirty="0">
                <a:solidFill>
                  <a:schemeClr val="bg1"/>
                </a:solidFill>
                <a:latin typeface="Humnst777 Lt BT" panose="020B0402030504020204" pitchFamily="34" charset="0"/>
              </a:rPr>
              <a:t>ction research,</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innovation and change: international perspectives across disciplines</a:t>
            </a:r>
            <a:r>
              <a:rPr lang="en-GB" sz="600" dirty="0">
                <a:solidFill>
                  <a:schemeClr val="bg1"/>
                </a:solidFill>
                <a:latin typeface="Humnst777 Lt BT" panose="020B0402030504020204" pitchFamily="34" charset="0"/>
              </a:rPr>
              <a:t>. London: Routledge, pp.</a:t>
            </a:r>
          </a:p>
          <a:p>
            <a:pPr algn="l">
              <a:lnSpc>
                <a:spcPct val="120000"/>
              </a:lnSpc>
              <a:spcBef>
                <a:spcPts val="0"/>
              </a:spcBef>
            </a:pPr>
            <a:r>
              <a:rPr lang="en-GB" sz="600" dirty="0">
                <a:solidFill>
                  <a:schemeClr val="bg1"/>
                </a:solidFill>
                <a:latin typeface="Humnst777 Lt BT" panose="020B0402030504020204" pitchFamily="34" charset="0"/>
              </a:rPr>
              <a:t>          156-176</a:t>
            </a:r>
            <a:r>
              <a:rPr lang="en-GB" sz="600" dirty="0" smtClean="0">
                <a:solidFill>
                  <a:schemeClr val="bg1"/>
                </a:solidFill>
                <a:latin typeface="Humnst777 Lt BT" panose="020B0402030504020204" pitchFamily="34" charset="0"/>
              </a:rPr>
              <a:t>.</a:t>
            </a:r>
            <a:endParaRPr lang="en-GB" sz="600" dirty="0">
              <a:solidFill>
                <a:schemeClr val="bg1"/>
              </a:solidFill>
              <a:latin typeface="Humnst777 Lt BT" panose="020B0402030504020204" pitchFamily="34" charset="0"/>
            </a:endParaRPr>
          </a:p>
          <a:p>
            <a:pPr algn="l">
              <a:lnSpc>
                <a:spcPct val="120000"/>
              </a:lnSpc>
              <a:spcBef>
                <a:spcPts val="0"/>
              </a:spcBef>
            </a:pPr>
            <a:r>
              <a:rPr lang="en-GB" sz="600" dirty="0">
                <a:solidFill>
                  <a:schemeClr val="bg1"/>
                </a:solidFill>
                <a:latin typeface="Humnst777 Lt BT" panose="020B0402030504020204" pitchFamily="34" charset="0"/>
              </a:rPr>
              <a:t>Feldman, A. &amp; </a:t>
            </a:r>
            <a:r>
              <a:rPr lang="en-GB" sz="600" dirty="0" err="1">
                <a:solidFill>
                  <a:schemeClr val="bg1"/>
                </a:solidFill>
                <a:latin typeface="Humnst777 Lt BT" panose="020B0402030504020204" pitchFamily="34" charset="0"/>
              </a:rPr>
              <a:t>Minstrell</a:t>
            </a:r>
            <a:r>
              <a:rPr lang="en-GB" sz="600" dirty="0">
                <a:solidFill>
                  <a:schemeClr val="bg1"/>
                </a:solidFill>
                <a:latin typeface="Humnst777 Lt BT" panose="020B0402030504020204" pitchFamily="34" charset="0"/>
              </a:rPr>
              <a:t>. J. (2000) ‘Action research as a research methodology for the study of the </a:t>
            </a:r>
          </a:p>
          <a:p>
            <a:pPr algn="l">
              <a:lnSpc>
                <a:spcPct val="120000"/>
              </a:lnSpc>
              <a:spcBef>
                <a:spcPts val="0"/>
              </a:spcBef>
            </a:pPr>
            <a:r>
              <a:rPr lang="en-GB" sz="600" dirty="0">
                <a:solidFill>
                  <a:schemeClr val="bg1"/>
                </a:solidFill>
                <a:latin typeface="Humnst777 Lt BT" panose="020B0402030504020204" pitchFamily="34" charset="0"/>
              </a:rPr>
              <a:t>         teaching and learning of science’, in: Kelly, A. E. &amp; </a:t>
            </a:r>
            <a:r>
              <a:rPr lang="en-GB" sz="600" dirty="0" err="1">
                <a:solidFill>
                  <a:schemeClr val="bg1"/>
                </a:solidFill>
                <a:latin typeface="Humnst777 Lt BT" panose="020B0402030504020204" pitchFamily="34" charset="0"/>
              </a:rPr>
              <a:t>Lesh</a:t>
            </a:r>
            <a:r>
              <a:rPr lang="en-GB" sz="600" dirty="0">
                <a:solidFill>
                  <a:schemeClr val="bg1"/>
                </a:solidFill>
                <a:latin typeface="Humnst777 Lt BT" panose="020B0402030504020204" pitchFamily="34" charset="0"/>
              </a:rPr>
              <a:t>, R. A. (eds.) </a:t>
            </a:r>
            <a:r>
              <a:rPr lang="en-GB" sz="600" i="1" dirty="0">
                <a:solidFill>
                  <a:schemeClr val="bg1"/>
                </a:solidFill>
                <a:latin typeface="Humnst777 Lt BT" panose="020B0402030504020204" pitchFamily="34" charset="0"/>
              </a:rPr>
              <a:t>Handbook of research </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design in mathematics and science education.</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London: Routledge, pp. 429-455.</a:t>
            </a:r>
          </a:p>
          <a:p>
            <a:pPr algn="l">
              <a:lnSpc>
                <a:spcPct val="120000"/>
              </a:lnSpc>
              <a:spcBef>
                <a:spcPts val="0"/>
              </a:spcBef>
            </a:pPr>
            <a:r>
              <a:rPr lang="en-GB" sz="600" dirty="0" smtClean="0">
                <a:solidFill>
                  <a:schemeClr val="bg1"/>
                </a:solidFill>
                <a:latin typeface="Humnst777 Lt BT" panose="020B0402030504020204" pitchFamily="34" charset="0"/>
              </a:rPr>
              <a:t>Fuller, </a:t>
            </a:r>
            <a:r>
              <a:rPr lang="en-GB" sz="600" dirty="0">
                <a:solidFill>
                  <a:schemeClr val="bg1"/>
                </a:solidFill>
                <a:latin typeface="Humnst777 Lt BT" panose="020B0402030504020204" pitchFamily="34" charset="0"/>
              </a:rPr>
              <a:t>M., Healey, M., Bradley, A. and Hall, T., 2004. Barriers to learning: a systematic study of the experience of disabled students in one university. </a:t>
            </a:r>
            <a:r>
              <a:rPr lang="en-GB" sz="600" i="1" dirty="0">
                <a:solidFill>
                  <a:schemeClr val="bg1"/>
                </a:solidFill>
                <a:latin typeface="Humnst777 Lt BT" panose="020B0402030504020204" pitchFamily="34" charset="0"/>
              </a:rPr>
              <a:t>Studies in higher education</a:t>
            </a:r>
            <a:r>
              <a:rPr lang="en-GB" sz="600" dirty="0">
                <a:solidFill>
                  <a:schemeClr val="bg1"/>
                </a:solidFill>
                <a:latin typeface="Humnst777 Lt BT" panose="020B0402030504020204" pitchFamily="34" charset="0"/>
              </a:rPr>
              <a:t>, </a:t>
            </a:r>
            <a:r>
              <a:rPr lang="en-GB" sz="600" i="1" dirty="0">
                <a:solidFill>
                  <a:schemeClr val="bg1"/>
                </a:solidFill>
                <a:latin typeface="Humnst777 Lt BT" panose="020B0402030504020204" pitchFamily="34" charset="0"/>
              </a:rPr>
              <a:t>29</a:t>
            </a:r>
            <a:r>
              <a:rPr lang="en-GB" sz="600" dirty="0">
                <a:solidFill>
                  <a:schemeClr val="bg1"/>
                </a:solidFill>
                <a:latin typeface="Humnst777 Lt BT" panose="020B0402030504020204" pitchFamily="34" charset="0"/>
              </a:rPr>
              <a:t>(3), pp.303-318.</a:t>
            </a:r>
            <a:endParaRPr lang="en-GB" sz="600" dirty="0" smtClean="0">
              <a:solidFill>
                <a:schemeClr val="bg1"/>
              </a:solidFill>
              <a:latin typeface="Humnst777 Lt BT" panose="020B0402030504020204" pitchFamily="34" charset="0"/>
            </a:endParaRPr>
          </a:p>
          <a:p>
            <a:pPr algn="l">
              <a:lnSpc>
                <a:spcPct val="120000"/>
              </a:lnSpc>
              <a:spcBef>
                <a:spcPts val="0"/>
              </a:spcBef>
            </a:pPr>
            <a:r>
              <a:rPr lang="en-GB" sz="600" dirty="0" err="1" smtClean="0">
                <a:solidFill>
                  <a:schemeClr val="bg1"/>
                </a:solidFill>
                <a:latin typeface="Humnst777 Lt BT" panose="020B0402030504020204" pitchFamily="34" charset="0"/>
              </a:rPr>
              <a:t>Gijlers</a:t>
            </a:r>
            <a:r>
              <a:rPr lang="en-GB" sz="600" dirty="0">
                <a:solidFill>
                  <a:schemeClr val="bg1"/>
                </a:solidFill>
                <a:latin typeface="Humnst777 Lt BT" panose="020B0402030504020204" pitchFamily="34" charset="0"/>
              </a:rPr>
              <a:t>, H. &amp; de Jong, T. (2005)  ‘The relation between prior knowledge and students’ collaborative discovery learning processes.’ </a:t>
            </a:r>
            <a:r>
              <a:rPr lang="en-GB" sz="600" i="1" dirty="0">
                <a:solidFill>
                  <a:schemeClr val="bg1"/>
                </a:solidFill>
                <a:latin typeface="Humnst777 Lt BT" panose="020B0402030504020204" pitchFamily="34" charset="0"/>
              </a:rPr>
              <a:t>Journal of Research in Science Teaching</a:t>
            </a:r>
            <a:r>
              <a:rPr lang="en-GB" sz="600" dirty="0">
                <a:solidFill>
                  <a:schemeClr val="bg1"/>
                </a:solidFill>
                <a:latin typeface="Humnst777 Lt BT" panose="020B0402030504020204" pitchFamily="34" charset="0"/>
              </a:rPr>
              <a:t>, 42(3), pp.264–282.</a:t>
            </a:r>
          </a:p>
          <a:p>
            <a:pPr algn="l">
              <a:lnSpc>
                <a:spcPct val="120000"/>
              </a:lnSpc>
              <a:spcBef>
                <a:spcPts val="0"/>
              </a:spcBef>
            </a:pPr>
            <a:r>
              <a:rPr lang="en-GB" sz="600" dirty="0">
                <a:solidFill>
                  <a:schemeClr val="bg1"/>
                </a:solidFill>
                <a:latin typeface="Humnst777 Lt BT" panose="020B0402030504020204" pitchFamily="34" charset="0"/>
              </a:rPr>
              <a:t>Grow, G.O. (1991) ‘Teaching learners to be self-directed’. </a:t>
            </a:r>
            <a:r>
              <a:rPr lang="en-GB" sz="600" i="1" dirty="0">
                <a:solidFill>
                  <a:schemeClr val="bg1"/>
                </a:solidFill>
                <a:latin typeface="Humnst777 Lt BT" panose="020B0402030504020204" pitchFamily="34" charset="0"/>
              </a:rPr>
              <a:t>Adult Education Quarterly </a:t>
            </a:r>
            <a:r>
              <a:rPr lang="en-GB" sz="600" dirty="0">
                <a:solidFill>
                  <a:schemeClr val="bg1"/>
                </a:solidFill>
                <a:latin typeface="Humnst777 Lt BT" panose="020B0402030504020204" pitchFamily="34" charset="0"/>
              </a:rPr>
              <a:t>, 41 (3), pp.125–149.</a:t>
            </a:r>
          </a:p>
          <a:p>
            <a:pPr algn="l">
              <a:lnSpc>
                <a:spcPct val="120000"/>
              </a:lnSpc>
              <a:spcBef>
                <a:spcPts val="0"/>
              </a:spcBef>
            </a:pPr>
            <a:r>
              <a:rPr lang="en-GB" sz="600" dirty="0">
                <a:solidFill>
                  <a:schemeClr val="bg1"/>
                </a:solidFill>
                <a:latin typeface="Humnst777 Lt BT" panose="020B0402030504020204" pitchFamily="34" charset="0"/>
              </a:rPr>
              <a:t>Hay, D., </a:t>
            </a:r>
            <a:r>
              <a:rPr lang="en-GB" sz="600" dirty="0" err="1">
                <a:solidFill>
                  <a:schemeClr val="bg1"/>
                </a:solidFill>
                <a:latin typeface="Humnst777 Lt BT" panose="020B0402030504020204" pitchFamily="34" charset="0"/>
              </a:rPr>
              <a:t>Kinchin</a:t>
            </a:r>
            <a:r>
              <a:rPr lang="en-GB" sz="600" dirty="0">
                <a:solidFill>
                  <a:schemeClr val="bg1"/>
                </a:solidFill>
                <a:latin typeface="Humnst777 Lt BT" panose="020B0402030504020204" pitchFamily="34" charset="0"/>
              </a:rPr>
              <a:t>, I. &amp; </a:t>
            </a:r>
            <a:r>
              <a:rPr lang="en-GB" sz="600" dirty="0" err="1">
                <a:solidFill>
                  <a:schemeClr val="bg1"/>
                </a:solidFill>
                <a:latin typeface="Humnst777 Lt BT" panose="020B0402030504020204" pitchFamily="34" charset="0"/>
              </a:rPr>
              <a:t>Lygo</a:t>
            </a:r>
            <a:r>
              <a:rPr lang="en-GB" sz="600" dirty="0">
                <a:solidFill>
                  <a:schemeClr val="bg1"/>
                </a:solidFill>
                <a:latin typeface="Humnst777 Lt BT" panose="020B0402030504020204" pitchFamily="34" charset="0"/>
              </a:rPr>
              <a:t>‐Baker, S. (2008) ‘Making learning visible: the role of concept mapping in higher education’ </a:t>
            </a:r>
            <a:r>
              <a:rPr lang="en-GB" sz="600" i="1" dirty="0">
                <a:solidFill>
                  <a:schemeClr val="bg1"/>
                </a:solidFill>
                <a:latin typeface="Humnst777 Lt BT" panose="020B0402030504020204" pitchFamily="34" charset="0"/>
              </a:rPr>
              <a:t>Studies in Higher Education</a:t>
            </a:r>
            <a:r>
              <a:rPr lang="en-GB" sz="600" dirty="0">
                <a:solidFill>
                  <a:schemeClr val="bg1"/>
                </a:solidFill>
                <a:latin typeface="Humnst777 Lt BT" panose="020B0402030504020204" pitchFamily="34" charset="0"/>
              </a:rPr>
              <a:t>, 33(3), pp.295–311.</a:t>
            </a:r>
          </a:p>
          <a:p>
            <a:pPr algn="l">
              <a:lnSpc>
                <a:spcPct val="120000"/>
              </a:lnSpc>
              <a:spcBef>
                <a:spcPts val="0"/>
              </a:spcBef>
            </a:pPr>
            <a:r>
              <a:rPr lang="en-GB" sz="600" dirty="0">
                <a:solidFill>
                  <a:schemeClr val="bg1"/>
                </a:solidFill>
                <a:latin typeface="Humnst777 Lt BT" panose="020B0402030504020204" pitchFamily="34" charset="0"/>
              </a:rPr>
              <a:t>Hayes, K. &amp; Richardson, J.E. (1995) ‘Gender, subject and context as determinants of approaches to studying in higher education’ </a:t>
            </a:r>
            <a:r>
              <a:rPr lang="en-GB" sz="600" i="1" dirty="0">
                <a:solidFill>
                  <a:schemeClr val="bg1"/>
                </a:solidFill>
                <a:latin typeface="Humnst777 Lt BT" panose="020B0402030504020204" pitchFamily="34" charset="0"/>
              </a:rPr>
              <a:t>Studies in Higher Education</a:t>
            </a:r>
            <a:r>
              <a:rPr lang="en-GB" sz="600" dirty="0">
                <a:solidFill>
                  <a:schemeClr val="bg1"/>
                </a:solidFill>
                <a:latin typeface="Humnst777 Lt BT" panose="020B0402030504020204" pitchFamily="34" charset="0"/>
              </a:rPr>
              <a:t>, 20(2), pp.215–221.</a:t>
            </a:r>
          </a:p>
          <a:p>
            <a:pPr algn="l">
              <a:lnSpc>
                <a:spcPct val="120000"/>
              </a:lnSpc>
              <a:spcBef>
                <a:spcPts val="0"/>
              </a:spcBef>
            </a:pPr>
            <a:r>
              <a:rPr lang="en-GB" sz="600" dirty="0" err="1">
                <a:solidFill>
                  <a:schemeClr val="bg1"/>
                </a:solidFill>
                <a:latin typeface="Humnst777 Lt BT" panose="020B0402030504020204" pitchFamily="34" charset="0"/>
              </a:rPr>
              <a:t>Hembree</a:t>
            </a:r>
            <a:r>
              <a:rPr lang="en-GB" sz="600" dirty="0">
                <a:solidFill>
                  <a:schemeClr val="bg1"/>
                </a:solidFill>
                <a:latin typeface="Humnst777 Lt BT" panose="020B0402030504020204" pitchFamily="34" charset="0"/>
              </a:rPr>
              <a:t>, R. (1990) ‘The nature, effects, and relief of mathematics anxiety’ </a:t>
            </a:r>
            <a:r>
              <a:rPr lang="en-GB" sz="600" i="1" dirty="0">
                <a:solidFill>
                  <a:schemeClr val="bg1"/>
                </a:solidFill>
                <a:latin typeface="Humnst777 Lt BT" panose="020B0402030504020204" pitchFamily="34" charset="0"/>
              </a:rPr>
              <a:t>Journal for Research in Mathematics Education</a:t>
            </a:r>
            <a:r>
              <a:rPr lang="en-GB" sz="600" dirty="0">
                <a:solidFill>
                  <a:schemeClr val="bg1"/>
                </a:solidFill>
                <a:latin typeface="Humnst777 Lt BT" panose="020B0402030504020204" pitchFamily="34" charset="0"/>
              </a:rPr>
              <a:t>, 21(1), pp.33–46.</a:t>
            </a:r>
          </a:p>
          <a:p>
            <a:pPr algn="l">
              <a:lnSpc>
                <a:spcPct val="120000"/>
              </a:lnSpc>
              <a:spcBef>
                <a:spcPts val="0"/>
              </a:spcBef>
            </a:pPr>
            <a:r>
              <a:rPr lang="en-GB" sz="600" dirty="0">
                <a:solidFill>
                  <a:schemeClr val="bg1"/>
                </a:solidFill>
                <a:latin typeface="Humnst777 Lt BT" panose="020B0402030504020204" pitchFamily="34" charset="0"/>
              </a:rPr>
              <a:t>Jones, R. &amp; Thomas, L. (2005) ‘The 2003 UK government higher education white paper: a critical assessment of its implications for the access and widening participation agenda’ </a:t>
            </a:r>
            <a:r>
              <a:rPr lang="en-GB" sz="600" i="1" dirty="0">
                <a:solidFill>
                  <a:schemeClr val="bg1"/>
                </a:solidFill>
                <a:latin typeface="Humnst777 Lt BT" panose="020B0402030504020204" pitchFamily="34" charset="0"/>
              </a:rPr>
              <a:t>Journal of Education Policy</a:t>
            </a:r>
            <a:r>
              <a:rPr lang="en-GB" sz="600" dirty="0">
                <a:solidFill>
                  <a:schemeClr val="bg1"/>
                </a:solidFill>
                <a:latin typeface="Humnst777 Lt BT" panose="020B0402030504020204" pitchFamily="34" charset="0"/>
              </a:rPr>
              <a:t>, 20(5), pp.615–630.</a:t>
            </a:r>
          </a:p>
          <a:p>
            <a:pPr algn="l">
              <a:lnSpc>
                <a:spcPct val="120000"/>
              </a:lnSpc>
              <a:spcBef>
                <a:spcPts val="0"/>
              </a:spcBef>
            </a:pPr>
            <a:r>
              <a:rPr lang="en-GB" sz="600" dirty="0">
                <a:solidFill>
                  <a:schemeClr val="bg1"/>
                </a:solidFill>
                <a:latin typeface="Humnst777 Lt BT" panose="020B0402030504020204" pitchFamily="34" charset="0"/>
              </a:rPr>
              <a:t>Kolb, A. Y., &amp; Kolb, D. A. (2005) 'Learning styles and learning spaces: enhancing experiential learning in higher education', </a:t>
            </a:r>
            <a:r>
              <a:rPr lang="en-GB" sz="600" i="1" dirty="0">
                <a:solidFill>
                  <a:schemeClr val="bg1"/>
                </a:solidFill>
                <a:latin typeface="Humnst777 Lt BT" panose="020B0402030504020204" pitchFamily="34" charset="0"/>
              </a:rPr>
              <a:t>Academy of Management Learning &amp; Education</a:t>
            </a:r>
            <a:r>
              <a:rPr lang="en-GB" sz="600" dirty="0">
                <a:solidFill>
                  <a:schemeClr val="bg1"/>
                </a:solidFill>
                <a:latin typeface="Humnst777 Lt BT" panose="020B0402030504020204" pitchFamily="34" charset="0"/>
              </a:rPr>
              <a:t>, 4(2), pp. 193–212. </a:t>
            </a:r>
          </a:p>
          <a:p>
            <a:pPr algn="l">
              <a:lnSpc>
                <a:spcPct val="120000"/>
              </a:lnSpc>
              <a:spcBef>
                <a:spcPts val="0"/>
              </a:spcBef>
            </a:pPr>
            <a:r>
              <a:rPr lang="en-GB" sz="600" dirty="0" err="1">
                <a:solidFill>
                  <a:schemeClr val="bg1"/>
                </a:solidFill>
                <a:latin typeface="Humnst777 Lt BT" panose="020B0402030504020204" pitchFamily="34" charset="0"/>
              </a:rPr>
              <a:t>Kozeracki</a:t>
            </a:r>
            <a:r>
              <a:rPr lang="en-GB" sz="600" dirty="0">
                <a:solidFill>
                  <a:schemeClr val="bg1"/>
                </a:solidFill>
                <a:latin typeface="Humnst777 Lt BT" panose="020B0402030504020204" pitchFamily="34" charset="0"/>
              </a:rPr>
              <a:t>, C.A., Carey, M. F., </a:t>
            </a:r>
            <a:r>
              <a:rPr lang="en-GB" sz="600" dirty="0" err="1">
                <a:solidFill>
                  <a:schemeClr val="bg1"/>
                </a:solidFill>
                <a:latin typeface="Humnst777 Lt BT" panose="020B0402030504020204" pitchFamily="34" charset="0"/>
              </a:rPr>
              <a:t>Colicelli</a:t>
            </a:r>
            <a:r>
              <a:rPr lang="en-GB" sz="600" dirty="0">
                <a:solidFill>
                  <a:schemeClr val="bg1"/>
                </a:solidFill>
                <a:latin typeface="Humnst777 Lt BT" panose="020B0402030504020204" pitchFamily="34" charset="0"/>
              </a:rPr>
              <a:t>, J. &amp; Levis-</a:t>
            </a:r>
            <a:r>
              <a:rPr lang="en-GB" sz="600" dirty="0" err="1">
                <a:solidFill>
                  <a:schemeClr val="bg1"/>
                </a:solidFill>
                <a:latin typeface="Humnst777 Lt BT" panose="020B0402030504020204" pitchFamily="34" charset="0"/>
              </a:rPr>
              <a:t>Fitzgerals</a:t>
            </a:r>
            <a:r>
              <a:rPr lang="en-GB" sz="600" dirty="0">
                <a:solidFill>
                  <a:schemeClr val="bg1"/>
                </a:solidFill>
                <a:latin typeface="Humnst777 Lt BT" panose="020B0402030504020204" pitchFamily="34" charset="0"/>
              </a:rPr>
              <a:t>, M. (2006) ‘An intensive primary-literature–based teaching program directly benefits undergraduate science majors and facilitates their transition to doctoral programs’ </a:t>
            </a:r>
            <a:r>
              <a:rPr lang="en-GB" sz="600" i="1" dirty="0">
                <a:solidFill>
                  <a:schemeClr val="bg1"/>
                </a:solidFill>
                <a:latin typeface="Humnst777 Lt BT" panose="020B0402030504020204" pitchFamily="34" charset="0"/>
              </a:rPr>
              <a:t>CBE-Life Sciences Education</a:t>
            </a:r>
            <a:r>
              <a:rPr lang="en-GB" sz="600" dirty="0">
                <a:solidFill>
                  <a:schemeClr val="bg1"/>
                </a:solidFill>
                <a:latin typeface="Humnst777 Lt BT" panose="020B0402030504020204" pitchFamily="34" charset="0"/>
              </a:rPr>
              <a:t>, 5 (4), pp.340–347.</a:t>
            </a:r>
          </a:p>
          <a:p>
            <a:pPr algn="l">
              <a:lnSpc>
                <a:spcPct val="120000"/>
              </a:lnSpc>
              <a:spcBef>
                <a:spcPts val="0"/>
              </a:spcBef>
            </a:pPr>
            <a:r>
              <a:rPr lang="en-GB" sz="600" dirty="0" err="1">
                <a:solidFill>
                  <a:schemeClr val="bg1"/>
                </a:solidFill>
                <a:latin typeface="Humnst777 Lt BT" panose="020B0402030504020204" pitchFamily="34" charset="0"/>
              </a:rPr>
              <a:t>Krathwohl</a:t>
            </a:r>
            <a:r>
              <a:rPr lang="en-GB" sz="600" dirty="0">
                <a:solidFill>
                  <a:schemeClr val="bg1"/>
                </a:solidFill>
                <a:latin typeface="Humnst777 Lt BT" panose="020B0402030504020204" pitchFamily="34" charset="0"/>
              </a:rPr>
              <a:t>, D.R. (2002) ‘A revision of bloom’s taxonomy: an overview’ </a:t>
            </a:r>
            <a:r>
              <a:rPr lang="en-GB" sz="600" i="1" dirty="0">
                <a:solidFill>
                  <a:schemeClr val="bg1"/>
                </a:solidFill>
                <a:latin typeface="Humnst777 Lt BT" panose="020B0402030504020204" pitchFamily="34" charset="0"/>
              </a:rPr>
              <a:t>Theory Into Practice</a:t>
            </a:r>
            <a:r>
              <a:rPr lang="en-GB" sz="600" dirty="0">
                <a:solidFill>
                  <a:schemeClr val="bg1"/>
                </a:solidFill>
                <a:latin typeface="Humnst777 Lt BT" panose="020B0402030504020204" pitchFamily="34" charset="0"/>
              </a:rPr>
              <a:t>, 41(4), pp.212–218.</a:t>
            </a:r>
          </a:p>
          <a:p>
            <a:pPr algn="l">
              <a:lnSpc>
                <a:spcPct val="120000"/>
              </a:lnSpc>
              <a:spcBef>
                <a:spcPts val="0"/>
              </a:spcBef>
            </a:pPr>
            <a:r>
              <a:rPr lang="en-GB" sz="600" dirty="0">
                <a:solidFill>
                  <a:schemeClr val="bg1"/>
                </a:solidFill>
                <a:latin typeface="Humnst777 Lt BT" panose="020B0402030504020204" pitchFamily="34" charset="0"/>
              </a:rPr>
              <a:t>Land, R., Cousin, G., Meyer, J. H. F. &amp; Davies, P (2006) ‘Conclusion: implications for threshold</a:t>
            </a:r>
          </a:p>
          <a:p>
            <a:pPr algn="l">
              <a:lnSpc>
                <a:spcPct val="120000"/>
              </a:lnSpc>
              <a:spcBef>
                <a:spcPts val="0"/>
              </a:spcBef>
            </a:pPr>
            <a:r>
              <a:rPr lang="en-GB" sz="600" dirty="0">
                <a:solidFill>
                  <a:schemeClr val="bg1"/>
                </a:solidFill>
                <a:latin typeface="Humnst777 Lt BT" panose="020B0402030504020204" pitchFamily="34" charset="0"/>
              </a:rPr>
              <a:t>          concepts for course design and evaluation’, in: Meyer, J. &amp; Land, R. (eds.) </a:t>
            </a:r>
            <a:r>
              <a:rPr lang="en-GB" sz="600" i="1" dirty="0">
                <a:solidFill>
                  <a:schemeClr val="bg1"/>
                </a:solidFill>
                <a:latin typeface="Humnst777 Lt BT" panose="020B0402030504020204" pitchFamily="34" charset="0"/>
              </a:rPr>
              <a:t>Overcoming barriers </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to student understanding: Threshold concepts and troublesome knowledge</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New York: </a:t>
            </a:r>
            <a:endParaRPr lang="en-GB" sz="600" dirty="0" smtClean="0">
              <a:solidFill>
                <a:schemeClr val="bg1"/>
              </a:solidFill>
              <a:latin typeface="Humnst777 Lt BT" panose="020B0402030504020204" pitchFamily="34" charset="0"/>
            </a:endParaRPr>
          </a:p>
          <a:p>
            <a:pPr algn="l">
              <a:lnSpc>
                <a:spcPct val="120000"/>
              </a:lnSpc>
              <a:spcBef>
                <a:spcPts val="0"/>
              </a:spcBef>
            </a:pPr>
            <a:r>
              <a:rPr lang="en-GB" sz="600" dirty="0" smtClean="0">
                <a:solidFill>
                  <a:schemeClr val="bg1"/>
                </a:solidFill>
                <a:latin typeface="Humnst777 Lt BT" panose="020B0402030504020204" pitchFamily="34" charset="0"/>
              </a:rPr>
              <a:t>        </a:t>
            </a:r>
            <a:r>
              <a:rPr lang="en-GB" sz="600" dirty="0">
                <a:solidFill>
                  <a:schemeClr val="bg1"/>
                </a:solidFill>
                <a:latin typeface="Humnst777 Lt BT" panose="020B0402030504020204" pitchFamily="34" charset="0"/>
              </a:rPr>
              <a:t>Routledge. pp. 195-206.</a:t>
            </a:r>
          </a:p>
          <a:p>
            <a:pPr algn="l">
              <a:lnSpc>
                <a:spcPct val="120000"/>
              </a:lnSpc>
              <a:spcBef>
                <a:spcPts val="0"/>
              </a:spcBef>
            </a:pPr>
            <a:r>
              <a:rPr lang="en-GB" sz="600" dirty="0" err="1">
                <a:solidFill>
                  <a:schemeClr val="bg1"/>
                </a:solidFill>
                <a:latin typeface="Humnst777 Lt BT" panose="020B0402030504020204" pitchFamily="34" charset="0"/>
              </a:rPr>
              <a:t>LeBard</a:t>
            </a:r>
            <a:r>
              <a:rPr lang="en-GB" sz="600" dirty="0">
                <a:solidFill>
                  <a:schemeClr val="bg1"/>
                </a:solidFill>
                <a:latin typeface="Humnst777 Lt BT" panose="020B0402030504020204" pitchFamily="34" charset="0"/>
              </a:rPr>
              <a:t>, R., Thompson, R., </a:t>
            </a:r>
            <a:r>
              <a:rPr lang="en-GB" sz="600" dirty="0" err="1">
                <a:solidFill>
                  <a:schemeClr val="bg1"/>
                </a:solidFill>
                <a:latin typeface="Humnst777 Lt BT" panose="020B0402030504020204" pitchFamily="34" charset="0"/>
              </a:rPr>
              <a:t>Micolich</a:t>
            </a:r>
            <a:r>
              <a:rPr lang="en-GB" sz="600" dirty="0">
                <a:solidFill>
                  <a:schemeClr val="bg1"/>
                </a:solidFill>
                <a:latin typeface="Humnst777 Lt BT" panose="020B0402030504020204" pitchFamily="34" charset="0"/>
              </a:rPr>
              <a:t>, A., </a:t>
            </a:r>
            <a:r>
              <a:rPr lang="en-GB" sz="600" dirty="0" err="1">
                <a:solidFill>
                  <a:schemeClr val="bg1"/>
                </a:solidFill>
                <a:latin typeface="Humnst777 Lt BT" panose="020B0402030504020204" pitchFamily="34" charset="0"/>
              </a:rPr>
              <a:t>Quinnell</a:t>
            </a:r>
            <a:r>
              <a:rPr lang="en-GB" sz="600" dirty="0">
                <a:solidFill>
                  <a:schemeClr val="bg1"/>
                </a:solidFill>
                <a:latin typeface="Humnst777 Lt BT" panose="020B0402030504020204" pitchFamily="34" charset="0"/>
              </a:rPr>
              <a:t>, R. (2012)  "Identifying common thresholds in </a:t>
            </a:r>
          </a:p>
          <a:p>
            <a:pPr algn="l">
              <a:lnSpc>
                <a:spcPct val="120000"/>
              </a:lnSpc>
              <a:spcBef>
                <a:spcPts val="0"/>
              </a:spcBef>
            </a:pPr>
            <a:r>
              <a:rPr lang="en-GB" sz="600" dirty="0">
                <a:solidFill>
                  <a:schemeClr val="bg1"/>
                </a:solidFill>
                <a:latin typeface="Humnst777 Lt BT" panose="020B0402030504020204" pitchFamily="34" charset="0"/>
              </a:rPr>
              <a:t>         learning for students working in </a:t>
            </a:r>
            <a:r>
              <a:rPr lang="en-GB" sz="600" dirty="0" err="1">
                <a:solidFill>
                  <a:schemeClr val="bg1"/>
                </a:solidFill>
                <a:latin typeface="Humnst777 Lt BT" panose="020B0402030504020204" pitchFamily="34" charset="0"/>
              </a:rPr>
              <a:t>the'hard'discipline</a:t>
            </a:r>
            <a:r>
              <a:rPr lang="en-GB" sz="600" dirty="0">
                <a:solidFill>
                  <a:schemeClr val="bg1"/>
                </a:solidFill>
                <a:latin typeface="Humnst777 Lt BT" panose="020B0402030504020204" pitchFamily="34" charset="0"/>
              </a:rPr>
              <a:t> of Science." </a:t>
            </a:r>
            <a:r>
              <a:rPr lang="en-GB" sz="600" i="1" dirty="0">
                <a:solidFill>
                  <a:schemeClr val="bg1"/>
                </a:solidFill>
                <a:latin typeface="Humnst777 Lt BT" panose="020B0402030504020204" pitchFamily="34" charset="0"/>
              </a:rPr>
              <a:t>Proceedings of The Australian </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Conference on Science and Mathematics Education (formerly </a:t>
            </a:r>
            <a:r>
              <a:rPr lang="en-GB" sz="600" i="1" dirty="0" err="1">
                <a:solidFill>
                  <a:schemeClr val="bg1"/>
                </a:solidFill>
                <a:latin typeface="Humnst777 Lt BT" panose="020B0402030504020204" pitchFamily="34" charset="0"/>
              </a:rPr>
              <a:t>UniServe</a:t>
            </a:r>
            <a:r>
              <a:rPr lang="en-GB" sz="600" i="1" dirty="0">
                <a:solidFill>
                  <a:schemeClr val="bg1"/>
                </a:solidFill>
                <a:latin typeface="Humnst777 Lt BT" panose="020B0402030504020204" pitchFamily="34" charset="0"/>
              </a:rPr>
              <a:t> Science Conference)</a:t>
            </a:r>
            <a:r>
              <a:rPr lang="en-GB" sz="600" dirty="0">
                <a:solidFill>
                  <a:schemeClr val="bg1"/>
                </a:solidFill>
                <a:latin typeface="Humnst777 Lt BT" panose="020B0402030504020204" pitchFamily="34" charset="0"/>
              </a:rPr>
              <a:t>. </a:t>
            </a:r>
          </a:p>
          <a:p>
            <a:pPr algn="l">
              <a:lnSpc>
                <a:spcPct val="120000"/>
              </a:lnSpc>
              <a:spcBef>
                <a:spcPts val="0"/>
              </a:spcBef>
            </a:pPr>
            <a:r>
              <a:rPr lang="en-GB" sz="600" dirty="0">
                <a:solidFill>
                  <a:schemeClr val="bg1"/>
                </a:solidFill>
                <a:latin typeface="Humnst777 Lt BT" panose="020B0402030504020204" pitchFamily="34" charset="0"/>
              </a:rPr>
              <a:t>         Sydney, 1 - 2 October 2009</a:t>
            </a:r>
          </a:p>
          <a:p>
            <a:pPr algn="l">
              <a:lnSpc>
                <a:spcPct val="120000"/>
              </a:lnSpc>
              <a:spcBef>
                <a:spcPts val="0"/>
              </a:spcBef>
            </a:pPr>
            <a:r>
              <a:rPr lang="en-GB" sz="600" dirty="0" smtClean="0">
                <a:solidFill>
                  <a:schemeClr val="bg1"/>
                </a:solidFill>
                <a:latin typeface="Humnst777 Lt BT" panose="020B0402030504020204" pitchFamily="34" charset="0"/>
              </a:rPr>
              <a:t>Light</a:t>
            </a:r>
            <a:r>
              <a:rPr lang="en-GB" sz="600" dirty="0">
                <a:solidFill>
                  <a:schemeClr val="bg1"/>
                </a:solidFill>
                <a:latin typeface="Humnst777 Lt BT" panose="020B0402030504020204" pitchFamily="34" charset="0"/>
              </a:rPr>
              <a:t>, G., Calkins, S. Cox, R. (2009) </a:t>
            </a:r>
            <a:r>
              <a:rPr lang="en-GB" sz="600" i="1" dirty="0">
                <a:solidFill>
                  <a:schemeClr val="bg1"/>
                </a:solidFill>
                <a:latin typeface="Humnst777 Lt BT" panose="020B0402030504020204" pitchFamily="34" charset="0"/>
              </a:rPr>
              <a:t>Learning and teaching in higher education: The reflective</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professional</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London: </a:t>
            </a:r>
            <a:r>
              <a:rPr lang="en-GB" sz="600" dirty="0" smtClean="0">
                <a:solidFill>
                  <a:schemeClr val="bg1"/>
                </a:solidFill>
                <a:latin typeface="Humnst777 Lt BT" panose="020B0402030504020204" pitchFamily="34" charset="0"/>
              </a:rPr>
              <a:t>Sage</a:t>
            </a:r>
            <a:r>
              <a:rPr lang="en-GB" sz="600" dirty="0">
                <a:solidFill>
                  <a:schemeClr val="bg1"/>
                </a:solidFill>
                <a:latin typeface="Humnst777 Lt BT" panose="020B0402030504020204" pitchFamily="34" charset="0"/>
              </a:rPr>
              <a:t> </a:t>
            </a:r>
          </a:p>
          <a:p>
            <a:pPr algn="l">
              <a:lnSpc>
                <a:spcPct val="120000"/>
              </a:lnSpc>
              <a:spcBef>
                <a:spcPts val="0"/>
              </a:spcBef>
            </a:pPr>
            <a:r>
              <a:rPr lang="en-GB" sz="600" dirty="0">
                <a:solidFill>
                  <a:schemeClr val="bg1"/>
                </a:solidFill>
                <a:latin typeface="Humnst777 Lt BT" panose="020B0402030504020204" pitchFamily="34" charset="0"/>
              </a:rPr>
              <a:t>Loo, R. (2002) ‘The Distribution of learning styles and types for hard and soft business majors’ </a:t>
            </a:r>
          </a:p>
          <a:p>
            <a:pPr algn="l">
              <a:lnSpc>
                <a:spcPct val="120000"/>
              </a:lnSpc>
              <a:spcBef>
                <a:spcPts val="0"/>
              </a:spcBef>
            </a:pPr>
            <a:r>
              <a:rPr lang="en-GB" sz="600" dirty="0">
                <a:solidFill>
                  <a:schemeClr val="bg1"/>
                </a:solidFill>
                <a:latin typeface="Humnst777 Lt BT" panose="020B0402030504020204" pitchFamily="34" charset="0"/>
              </a:rPr>
              <a:t>         </a:t>
            </a:r>
            <a:r>
              <a:rPr lang="en-GB" sz="600" i="1" dirty="0">
                <a:solidFill>
                  <a:schemeClr val="bg1"/>
                </a:solidFill>
                <a:latin typeface="Humnst777 Lt BT" panose="020B0402030504020204" pitchFamily="34" charset="0"/>
              </a:rPr>
              <a:t>Educational Psychology</a:t>
            </a:r>
            <a:r>
              <a:rPr lang="en-GB" sz="600" dirty="0">
                <a:solidFill>
                  <a:schemeClr val="bg1"/>
                </a:solidFill>
                <a:latin typeface="Humnst777 Lt BT" panose="020B0402030504020204" pitchFamily="34" charset="0"/>
              </a:rPr>
              <a:t>, 22(3), pp.349–360.</a:t>
            </a:r>
          </a:p>
          <a:p>
            <a:pPr algn="l">
              <a:lnSpc>
                <a:spcPct val="120000"/>
              </a:lnSpc>
              <a:spcBef>
                <a:spcPts val="0"/>
              </a:spcBef>
            </a:pPr>
            <a:r>
              <a:rPr lang="en-GB" sz="600" dirty="0">
                <a:solidFill>
                  <a:schemeClr val="bg1"/>
                </a:solidFill>
                <a:latin typeface="Humnst777 Lt BT" panose="020B0402030504020204" pitchFamily="34" charset="0"/>
              </a:rPr>
              <a:t>Lynch, T.G., </a:t>
            </a:r>
            <a:r>
              <a:rPr lang="en-GB" sz="600" dirty="0" err="1">
                <a:solidFill>
                  <a:schemeClr val="bg1"/>
                </a:solidFill>
                <a:latin typeface="Humnst777 Lt BT" panose="020B0402030504020204" pitchFamily="34" charset="0"/>
              </a:rPr>
              <a:t>Woelfl</a:t>
            </a:r>
            <a:r>
              <a:rPr lang="en-GB" sz="600" dirty="0">
                <a:solidFill>
                  <a:schemeClr val="bg1"/>
                </a:solidFill>
                <a:latin typeface="Humnst777 Lt BT" panose="020B0402030504020204" pitchFamily="34" charset="0"/>
              </a:rPr>
              <a:t>, L.L., Steele, D. J. &amp; Hanssen, C.S. (1998) ‘Learning style influences student examination performance’ </a:t>
            </a:r>
            <a:r>
              <a:rPr lang="en-GB" sz="600" i="1" dirty="0">
                <a:solidFill>
                  <a:schemeClr val="bg1"/>
                </a:solidFill>
                <a:latin typeface="Humnst777 Lt BT" panose="020B0402030504020204" pitchFamily="34" charset="0"/>
              </a:rPr>
              <a:t>The American Journal of Surgery</a:t>
            </a:r>
            <a:r>
              <a:rPr lang="en-GB" sz="600" dirty="0">
                <a:solidFill>
                  <a:schemeClr val="bg1"/>
                </a:solidFill>
                <a:latin typeface="Humnst777 Lt BT" panose="020B0402030504020204" pitchFamily="34" charset="0"/>
              </a:rPr>
              <a:t>, 176(1), pp.62–66.</a:t>
            </a:r>
          </a:p>
          <a:p>
            <a:pPr algn="l">
              <a:lnSpc>
                <a:spcPct val="120000"/>
              </a:lnSpc>
              <a:spcBef>
                <a:spcPts val="0"/>
              </a:spcBef>
            </a:pPr>
            <a:r>
              <a:rPr lang="en-GB" sz="600" dirty="0">
                <a:solidFill>
                  <a:schemeClr val="bg1"/>
                </a:solidFill>
                <a:latin typeface="Humnst777 Lt BT" panose="020B0402030504020204" pitchFamily="34" charset="0"/>
              </a:rPr>
              <a:t>Ma, X. (1999) ‘A meta-analysis of the relationship between anxiety toward mathematics and achievement in mathematics’ </a:t>
            </a:r>
            <a:r>
              <a:rPr lang="en-GB" sz="600" i="1" dirty="0">
                <a:solidFill>
                  <a:schemeClr val="bg1"/>
                </a:solidFill>
                <a:latin typeface="Humnst777 Lt BT" panose="020B0402030504020204" pitchFamily="34" charset="0"/>
              </a:rPr>
              <a:t>Journal for Research in Mathematics Education</a:t>
            </a:r>
            <a:r>
              <a:rPr lang="en-GB" sz="600" dirty="0">
                <a:solidFill>
                  <a:schemeClr val="bg1"/>
                </a:solidFill>
                <a:latin typeface="Humnst777 Lt BT" panose="020B0402030504020204" pitchFamily="34" charset="0"/>
              </a:rPr>
              <a:t>, 30(5), pp.520–540.</a:t>
            </a:r>
          </a:p>
          <a:p>
            <a:pPr algn="l">
              <a:lnSpc>
                <a:spcPct val="120000"/>
              </a:lnSpc>
              <a:spcBef>
                <a:spcPts val="0"/>
              </a:spcBef>
            </a:pPr>
            <a:r>
              <a:rPr lang="en-GB" sz="600" dirty="0">
                <a:solidFill>
                  <a:schemeClr val="bg1"/>
                </a:solidFill>
                <a:latin typeface="Humnst777 Lt BT" panose="020B0402030504020204" pitchFamily="34" charset="0"/>
              </a:rPr>
              <a:t>Macdonald, C. &amp; </a:t>
            </a:r>
            <a:r>
              <a:rPr lang="en-GB" sz="600" dirty="0" err="1">
                <a:solidFill>
                  <a:schemeClr val="bg1"/>
                </a:solidFill>
                <a:latin typeface="Humnst777 Lt BT" panose="020B0402030504020204" pitchFamily="34" charset="0"/>
              </a:rPr>
              <a:t>Stratta</a:t>
            </a:r>
            <a:r>
              <a:rPr lang="en-GB" sz="600" dirty="0">
                <a:solidFill>
                  <a:schemeClr val="bg1"/>
                </a:solidFill>
                <a:latin typeface="Humnst777 Lt BT" panose="020B0402030504020204" pitchFamily="34" charset="0"/>
              </a:rPr>
              <a:t>, E. (2001) ‘From access to widening participation: responses to the changing population in higher education in the UK’ </a:t>
            </a:r>
            <a:r>
              <a:rPr lang="en-GB" sz="600" i="1" dirty="0">
                <a:solidFill>
                  <a:schemeClr val="bg1"/>
                </a:solidFill>
                <a:latin typeface="Humnst777 Lt BT" panose="020B0402030504020204" pitchFamily="34" charset="0"/>
              </a:rPr>
              <a:t>Journal of Further and Higher Education</a:t>
            </a:r>
            <a:r>
              <a:rPr lang="en-GB" sz="600" dirty="0">
                <a:solidFill>
                  <a:schemeClr val="bg1"/>
                </a:solidFill>
                <a:latin typeface="Humnst777 Lt BT" panose="020B0402030504020204" pitchFamily="34" charset="0"/>
              </a:rPr>
              <a:t>, 25(2), pp.249–258.</a:t>
            </a:r>
          </a:p>
          <a:p>
            <a:pPr algn="l">
              <a:lnSpc>
                <a:spcPct val="120000"/>
              </a:lnSpc>
              <a:spcBef>
                <a:spcPts val="0"/>
              </a:spcBef>
            </a:pPr>
            <a:r>
              <a:rPr lang="en-GB" sz="600" dirty="0">
                <a:solidFill>
                  <a:schemeClr val="bg1"/>
                </a:solidFill>
                <a:latin typeface="Humnst777 Lt BT" panose="020B0402030504020204" pitchFamily="34" charset="0"/>
              </a:rPr>
              <a:t>Meyer, H. (2004) ‘Novice and expert teachers’ conceptions of learners' prior knowledge’ </a:t>
            </a:r>
            <a:r>
              <a:rPr lang="en-GB" sz="600" i="1" dirty="0">
                <a:solidFill>
                  <a:schemeClr val="bg1"/>
                </a:solidFill>
                <a:latin typeface="Humnst777 Lt BT" panose="020B0402030504020204" pitchFamily="34" charset="0"/>
              </a:rPr>
              <a:t>Science Education</a:t>
            </a:r>
            <a:r>
              <a:rPr lang="en-GB" sz="600" dirty="0">
                <a:solidFill>
                  <a:schemeClr val="bg1"/>
                </a:solidFill>
                <a:latin typeface="Humnst777 Lt BT" panose="020B0402030504020204" pitchFamily="34" charset="0"/>
              </a:rPr>
              <a:t>, 88(6), pp.970–983.</a:t>
            </a:r>
          </a:p>
          <a:p>
            <a:pPr algn="l">
              <a:lnSpc>
                <a:spcPct val="120000"/>
              </a:lnSpc>
              <a:spcBef>
                <a:spcPts val="0"/>
              </a:spcBef>
            </a:pPr>
            <a:r>
              <a:rPr lang="en-GB" sz="600" dirty="0">
                <a:solidFill>
                  <a:schemeClr val="bg1"/>
                </a:solidFill>
                <a:latin typeface="Humnst777 Lt BT" panose="020B0402030504020204" pitchFamily="34" charset="0"/>
              </a:rPr>
              <a:t>Meyer, J. H. F. &amp; Land, R. (2003) ‘Threshold Concepts and Troublesome Knowledge 1 – Linkages to</a:t>
            </a:r>
          </a:p>
          <a:p>
            <a:pPr algn="l">
              <a:lnSpc>
                <a:spcPct val="120000"/>
              </a:lnSpc>
              <a:spcBef>
                <a:spcPts val="0"/>
              </a:spcBef>
            </a:pPr>
            <a:r>
              <a:rPr lang="en-GB" sz="600" dirty="0">
                <a:solidFill>
                  <a:schemeClr val="bg1"/>
                </a:solidFill>
                <a:latin typeface="Humnst777 Lt BT" panose="020B0402030504020204" pitchFamily="34" charset="0"/>
              </a:rPr>
              <a:t>          Ways of Thinking and Practising’, in: Rust, C. (ed.) </a:t>
            </a:r>
            <a:r>
              <a:rPr lang="en-GB" sz="600" i="1" dirty="0">
                <a:solidFill>
                  <a:schemeClr val="bg1"/>
                </a:solidFill>
                <a:latin typeface="Humnst777 Lt BT" panose="020B0402030504020204" pitchFamily="34" charset="0"/>
              </a:rPr>
              <a:t>Improving Student Learning</a:t>
            </a:r>
            <a:r>
              <a:rPr lang="en-GB" sz="600" dirty="0">
                <a:solidFill>
                  <a:schemeClr val="bg1"/>
                </a:solidFill>
                <a:latin typeface="Humnst777 Lt BT" panose="020B0402030504020204" pitchFamily="34" charset="0"/>
              </a:rPr>
              <a:t> – </a:t>
            </a:r>
            <a:r>
              <a:rPr lang="en-GB" sz="600" i="1" dirty="0">
                <a:solidFill>
                  <a:schemeClr val="bg1"/>
                </a:solidFill>
                <a:latin typeface="Humnst777 Lt BT" panose="020B0402030504020204" pitchFamily="34" charset="0"/>
              </a:rPr>
              <a:t>Ten Years On</a:t>
            </a:r>
            <a:r>
              <a:rPr lang="en-GB" sz="600" dirty="0">
                <a:solidFill>
                  <a:schemeClr val="bg1"/>
                </a:solidFill>
                <a:latin typeface="Humnst777 Lt BT" panose="020B0402030504020204" pitchFamily="34" charset="0"/>
              </a:rPr>
              <a:t>.</a:t>
            </a:r>
          </a:p>
          <a:p>
            <a:pPr algn="l">
              <a:lnSpc>
                <a:spcPct val="120000"/>
              </a:lnSpc>
              <a:spcBef>
                <a:spcPts val="0"/>
              </a:spcBef>
            </a:pPr>
            <a:r>
              <a:rPr lang="en-GB" sz="600" dirty="0">
                <a:solidFill>
                  <a:schemeClr val="bg1"/>
                </a:solidFill>
                <a:latin typeface="Humnst777 Lt BT" panose="020B0402030504020204" pitchFamily="34" charset="0"/>
              </a:rPr>
              <a:t>          1st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Oxford: OCSLD.</a:t>
            </a:r>
          </a:p>
          <a:p>
            <a:pPr algn="l">
              <a:lnSpc>
                <a:spcPct val="120000"/>
              </a:lnSpc>
              <a:spcBef>
                <a:spcPts val="0"/>
              </a:spcBef>
            </a:pPr>
            <a:r>
              <a:rPr lang="en-GB" sz="600" dirty="0">
                <a:solidFill>
                  <a:schemeClr val="bg1"/>
                </a:solidFill>
                <a:latin typeface="Humnst777 Lt BT" panose="020B0402030504020204" pitchFamily="34" charset="0"/>
              </a:rPr>
              <a:t> </a:t>
            </a:r>
            <a:r>
              <a:rPr lang="en-GB" sz="600" dirty="0" smtClean="0">
                <a:solidFill>
                  <a:schemeClr val="bg1"/>
                </a:solidFill>
                <a:latin typeface="Humnst777 Lt BT" panose="020B0402030504020204" pitchFamily="34" charset="0"/>
              </a:rPr>
              <a:t>Meyer</a:t>
            </a:r>
            <a:r>
              <a:rPr lang="en-GB" sz="600" dirty="0">
                <a:solidFill>
                  <a:schemeClr val="bg1"/>
                </a:solidFill>
                <a:latin typeface="Humnst777 Lt BT" panose="020B0402030504020204" pitchFamily="34" charset="0"/>
              </a:rPr>
              <a:t>, J. &amp; Land, R. (2006) </a:t>
            </a:r>
            <a:r>
              <a:rPr lang="en-GB" sz="600" i="1" dirty="0">
                <a:solidFill>
                  <a:schemeClr val="bg1"/>
                </a:solidFill>
                <a:latin typeface="Humnst777 Lt BT" panose="020B0402030504020204" pitchFamily="34" charset="0"/>
              </a:rPr>
              <a:t>Overcoming barriers to student understanding: Threshold concepts and </a:t>
            </a:r>
            <a:endParaRPr lang="en-GB" sz="600" dirty="0">
              <a:solidFill>
                <a:schemeClr val="bg1"/>
              </a:solidFill>
              <a:latin typeface="Humnst777 Lt BT" panose="020B0402030504020204" pitchFamily="34" charset="0"/>
            </a:endParaRPr>
          </a:p>
          <a:p>
            <a:pPr algn="l">
              <a:lnSpc>
                <a:spcPct val="120000"/>
              </a:lnSpc>
              <a:spcBef>
                <a:spcPts val="0"/>
              </a:spcBef>
            </a:pPr>
            <a:r>
              <a:rPr lang="en-GB" sz="600" i="1" dirty="0">
                <a:solidFill>
                  <a:schemeClr val="bg1"/>
                </a:solidFill>
                <a:latin typeface="Humnst777 Lt BT" panose="020B0402030504020204" pitchFamily="34" charset="0"/>
              </a:rPr>
              <a:t>         troublesome knowledge</a:t>
            </a:r>
            <a:r>
              <a:rPr lang="en-GB" sz="600" dirty="0">
                <a:solidFill>
                  <a:schemeClr val="bg1"/>
                </a:solidFill>
                <a:latin typeface="Humnst777 Lt BT" panose="020B0402030504020204" pitchFamily="34" charset="0"/>
              </a:rPr>
              <a:t>. 1</a:t>
            </a:r>
            <a:r>
              <a:rPr lang="en-GB" sz="600" baseline="30000" dirty="0">
                <a:solidFill>
                  <a:schemeClr val="bg1"/>
                </a:solidFill>
                <a:latin typeface="Humnst777 Lt BT" panose="020B0402030504020204" pitchFamily="34" charset="0"/>
              </a:rPr>
              <a:t>st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edn</a:t>
            </a:r>
            <a:r>
              <a:rPr lang="en-GB" sz="600" dirty="0">
                <a:solidFill>
                  <a:schemeClr val="bg1"/>
                </a:solidFill>
                <a:latin typeface="Humnst777 Lt BT" panose="020B0402030504020204" pitchFamily="34" charset="0"/>
              </a:rPr>
              <a:t>. New York: Routledge. </a:t>
            </a:r>
          </a:p>
          <a:p>
            <a:pPr algn="l">
              <a:lnSpc>
                <a:spcPct val="120000"/>
              </a:lnSpc>
              <a:spcBef>
                <a:spcPts val="0"/>
              </a:spcBef>
            </a:pPr>
            <a:r>
              <a:rPr lang="en-GB" sz="600" dirty="0" err="1">
                <a:solidFill>
                  <a:schemeClr val="bg1"/>
                </a:solidFill>
                <a:latin typeface="Humnst777 Lt BT" panose="020B0402030504020204" pitchFamily="34" charset="0"/>
              </a:rPr>
              <a:t>Mikkonen</a:t>
            </a:r>
            <a:r>
              <a:rPr lang="en-GB" sz="600" dirty="0">
                <a:solidFill>
                  <a:schemeClr val="bg1"/>
                </a:solidFill>
                <a:latin typeface="Humnst777 Lt BT" panose="020B0402030504020204" pitchFamily="34" charset="0"/>
              </a:rPr>
              <a:t>, J., </a:t>
            </a:r>
            <a:r>
              <a:rPr lang="en-GB" sz="600" dirty="0" err="1">
                <a:solidFill>
                  <a:schemeClr val="bg1"/>
                </a:solidFill>
                <a:latin typeface="Humnst777 Lt BT" panose="020B0402030504020204" pitchFamily="34" charset="0"/>
              </a:rPr>
              <a:t>Ruohoniemi</a:t>
            </a:r>
            <a:r>
              <a:rPr lang="en-GB" sz="600" dirty="0">
                <a:solidFill>
                  <a:schemeClr val="bg1"/>
                </a:solidFill>
                <a:latin typeface="Humnst777 Lt BT" panose="020B0402030504020204" pitchFamily="34" charset="0"/>
              </a:rPr>
              <a:t>, M. &amp; </a:t>
            </a:r>
            <a:r>
              <a:rPr lang="en-GB" sz="600" dirty="0" err="1">
                <a:solidFill>
                  <a:schemeClr val="bg1"/>
                </a:solidFill>
                <a:latin typeface="Humnst777 Lt BT" panose="020B0402030504020204" pitchFamily="34" charset="0"/>
              </a:rPr>
              <a:t>Lindblom-Ylänne</a:t>
            </a:r>
            <a:r>
              <a:rPr lang="en-GB" sz="600" dirty="0">
                <a:solidFill>
                  <a:schemeClr val="bg1"/>
                </a:solidFill>
                <a:latin typeface="Humnst777 Lt BT" panose="020B0402030504020204" pitchFamily="34" charset="0"/>
              </a:rPr>
              <a:t>, S. (2011) ‘The role of individual interest and future goals during the first years of university studies’ </a:t>
            </a:r>
            <a:r>
              <a:rPr lang="en-GB" sz="600" i="1" dirty="0">
                <a:solidFill>
                  <a:schemeClr val="bg1"/>
                </a:solidFill>
                <a:latin typeface="Humnst777 Lt BT" panose="020B0402030504020204" pitchFamily="34" charset="0"/>
              </a:rPr>
              <a:t>Studies in Higher Education</a:t>
            </a:r>
            <a:r>
              <a:rPr lang="en-GB" sz="600" dirty="0">
                <a:solidFill>
                  <a:schemeClr val="bg1"/>
                </a:solidFill>
                <a:latin typeface="Humnst777 Lt BT" panose="020B0402030504020204" pitchFamily="34" charset="0"/>
              </a:rPr>
              <a:t>, 38(1), pp.71–86.</a:t>
            </a:r>
          </a:p>
          <a:p>
            <a:pPr algn="l">
              <a:lnSpc>
                <a:spcPct val="120000"/>
              </a:lnSpc>
              <a:spcBef>
                <a:spcPts val="0"/>
              </a:spcBef>
            </a:pPr>
            <a:r>
              <a:rPr lang="en-GB" sz="600" dirty="0">
                <a:solidFill>
                  <a:schemeClr val="bg1"/>
                </a:solidFill>
                <a:latin typeface="Humnst777 Lt BT" panose="020B0402030504020204" pitchFamily="34" charset="0"/>
              </a:rPr>
              <a:t>Morrison, K. (1996) ‘Developing reflective practice in higher degree students through a learning journal’ </a:t>
            </a:r>
            <a:r>
              <a:rPr lang="en-GB" sz="600" i="1" dirty="0">
                <a:solidFill>
                  <a:schemeClr val="bg1"/>
                </a:solidFill>
                <a:latin typeface="Humnst777 Lt BT" panose="020B0402030504020204" pitchFamily="34" charset="0"/>
              </a:rPr>
              <a:t>Studies in Higher Education</a:t>
            </a:r>
            <a:r>
              <a:rPr lang="en-GB" sz="600" dirty="0">
                <a:solidFill>
                  <a:schemeClr val="bg1"/>
                </a:solidFill>
                <a:latin typeface="Humnst777 Lt BT" panose="020B0402030504020204" pitchFamily="34" charset="0"/>
              </a:rPr>
              <a:t>, 21(3), pp.317–332.</a:t>
            </a:r>
          </a:p>
          <a:p>
            <a:pPr algn="l">
              <a:lnSpc>
                <a:spcPct val="120000"/>
              </a:lnSpc>
              <a:spcBef>
                <a:spcPts val="0"/>
              </a:spcBef>
            </a:pPr>
            <a:r>
              <a:rPr lang="en-GB" sz="600" dirty="0">
                <a:solidFill>
                  <a:schemeClr val="bg1"/>
                </a:solidFill>
                <a:latin typeface="Humnst777 Lt BT" panose="020B0402030504020204" pitchFamily="34" charset="0"/>
              </a:rPr>
              <a:t>Niles, F.S. (1995) ‘Cultural differences in learning motivation and learning strategies: a comparison of overseas and Australian students at an Australian university’ </a:t>
            </a:r>
            <a:r>
              <a:rPr lang="en-GB" sz="600" i="1" dirty="0">
                <a:solidFill>
                  <a:schemeClr val="bg1"/>
                </a:solidFill>
                <a:latin typeface="Humnst777 Lt BT" panose="020B0402030504020204" pitchFamily="34" charset="0"/>
              </a:rPr>
              <a:t>International Journal of Intercultural Relations</a:t>
            </a:r>
            <a:r>
              <a:rPr lang="en-GB" sz="600" dirty="0">
                <a:solidFill>
                  <a:schemeClr val="bg1"/>
                </a:solidFill>
                <a:latin typeface="Humnst777 Lt BT" panose="020B0402030504020204" pitchFamily="34" charset="0"/>
              </a:rPr>
              <a:t>, 19(3), pp.369–385.</a:t>
            </a:r>
          </a:p>
          <a:p>
            <a:pPr algn="l">
              <a:lnSpc>
                <a:spcPct val="120000"/>
              </a:lnSpc>
              <a:spcBef>
                <a:spcPts val="0"/>
              </a:spcBef>
            </a:pPr>
            <a:r>
              <a:rPr lang="en-GB" sz="600" dirty="0">
                <a:solidFill>
                  <a:schemeClr val="bg1"/>
                </a:solidFill>
                <a:latin typeface="Humnst777 Lt BT" panose="020B0402030504020204" pitchFamily="34" charset="0"/>
              </a:rPr>
              <a:t>Novak, J.D. (1990) ‘Concept mapping: A useful tool for science education’ </a:t>
            </a:r>
            <a:r>
              <a:rPr lang="en-GB" sz="600" i="1" dirty="0">
                <a:solidFill>
                  <a:schemeClr val="bg1"/>
                </a:solidFill>
                <a:latin typeface="Humnst777 Lt BT" panose="020B0402030504020204" pitchFamily="34" charset="0"/>
              </a:rPr>
              <a:t>Journal of Research in Science Teaching</a:t>
            </a:r>
            <a:r>
              <a:rPr lang="en-GB" sz="600" dirty="0">
                <a:solidFill>
                  <a:schemeClr val="bg1"/>
                </a:solidFill>
                <a:latin typeface="Humnst777 Lt BT" panose="020B0402030504020204" pitchFamily="34" charset="0"/>
              </a:rPr>
              <a:t>, 27(10), pp.937–949.</a:t>
            </a:r>
          </a:p>
          <a:p>
            <a:pPr algn="l">
              <a:lnSpc>
                <a:spcPct val="120000"/>
              </a:lnSpc>
              <a:spcBef>
                <a:spcPts val="0"/>
              </a:spcBef>
            </a:pPr>
            <a:r>
              <a:rPr lang="en-GB" sz="600" dirty="0" err="1">
                <a:solidFill>
                  <a:schemeClr val="bg1"/>
                </a:solidFill>
                <a:latin typeface="Humnst777 Lt BT" panose="020B0402030504020204" pitchFamily="34" charset="0"/>
              </a:rPr>
              <a:t>Pekrun</a:t>
            </a:r>
            <a:r>
              <a:rPr lang="en-GB" sz="600" dirty="0">
                <a:solidFill>
                  <a:schemeClr val="bg1"/>
                </a:solidFill>
                <a:latin typeface="Humnst777 Lt BT" panose="020B0402030504020204" pitchFamily="34" charset="0"/>
              </a:rPr>
              <a:t>, R., Goetz, T., </a:t>
            </a:r>
            <a:r>
              <a:rPr lang="en-GB" sz="600" dirty="0" err="1">
                <a:solidFill>
                  <a:schemeClr val="bg1"/>
                </a:solidFill>
                <a:latin typeface="Humnst777 Lt BT" panose="020B0402030504020204" pitchFamily="34" charset="0"/>
              </a:rPr>
              <a:t>Frenzel</a:t>
            </a:r>
            <a:r>
              <a:rPr lang="en-GB" sz="600" dirty="0">
                <a:solidFill>
                  <a:schemeClr val="bg1"/>
                </a:solidFill>
                <a:latin typeface="Humnst777 Lt BT" panose="020B0402030504020204" pitchFamily="34" charset="0"/>
              </a:rPr>
              <a:t>, A.C., </a:t>
            </a:r>
            <a:r>
              <a:rPr lang="en-GB" sz="600" dirty="0" err="1">
                <a:solidFill>
                  <a:schemeClr val="bg1"/>
                </a:solidFill>
                <a:latin typeface="Humnst777 Lt BT" panose="020B0402030504020204" pitchFamily="34" charset="0"/>
              </a:rPr>
              <a:t>Barchfeld</a:t>
            </a:r>
            <a:r>
              <a:rPr lang="en-GB" sz="600" dirty="0">
                <a:solidFill>
                  <a:schemeClr val="bg1"/>
                </a:solidFill>
                <a:latin typeface="Humnst777 Lt BT" panose="020B0402030504020204" pitchFamily="34" charset="0"/>
              </a:rPr>
              <a:t>, P., Perry, R.P. (2011) ‘Measuring emotions in students’ learning and performance: The Achievement Emotions Questionnaire (AEQ)’ </a:t>
            </a:r>
            <a:r>
              <a:rPr lang="en-GB" sz="600" i="1" dirty="0">
                <a:solidFill>
                  <a:schemeClr val="bg1"/>
                </a:solidFill>
                <a:latin typeface="Humnst777 Lt BT" panose="020B0402030504020204" pitchFamily="34" charset="0"/>
              </a:rPr>
              <a:t>Contemporary Educational Psychology</a:t>
            </a:r>
            <a:r>
              <a:rPr lang="en-GB" sz="600" dirty="0">
                <a:solidFill>
                  <a:schemeClr val="bg1"/>
                </a:solidFill>
                <a:latin typeface="Humnst777 Lt BT" panose="020B0402030504020204" pitchFamily="34" charset="0"/>
              </a:rPr>
              <a:t>, 36(1), pp.36–48.</a:t>
            </a:r>
          </a:p>
          <a:p>
            <a:pPr algn="l">
              <a:lnSpc>
                <a:spcPct val="120000"/>
              </a:lnSpc>
              <a:spcBef>
                <a:spcPts val="0"/>
              </a:spcBef>
            </a:pPr>
            <a:r>
              <a:rPr lang="en-GB" sz="600" dirty="0" err="1">
                <a:solidFill>
                  <a:schemeClr val="bg1"/>
                </a:solidFill>
                <a:latin typeface="Humnst777 Lt BT" panose="020B0402030504020204" pitchFamily="34" charset="0"/>
              </a:rPr>
              <a:t>Pintrich</a:t>
            </a:r>
            <a:r>
              <a:rPr lang="en-GB" sz="600" dirty="0">
                <a:solidFill>
                  <a:schemeClr val="bg1"/>
                </a:solidFill>
                <a:latin typeface="Humnst777 Lt BT" panose="020B0402030504020204" pitchFamily="34" charset="0"/>
              </a:rPr>
              <a:t>, P. R. &amp; de Groot, E. V. (1990) ’Motivational and self-regulated learning components of</a:t>
            </a:r>
          </a:p>
          <a:p>
            <a:pPr algn="l">
              <a:lnSpc>
                <a:spcPct val="120000"/>
              </a:lnSpc>
              <a:spcBef>
                <a:spcPts val="0"/>
              </a:spcBef>
            </a:pPr>
            <a:r>
              <a:rPr lang="en-GB" sz="600" dirty="0">
                <a:solidFill>
                  <a:schemeClr val="bg1"/>
                </a:solidFill>
                <a:latin typeface="Humnst777 Lt BT" panose="020B0402030504020204" pitchFamily="34" charset="0"/>
              </a:rPr>
              <a:t>         classroom academic performance’ </a:t>
            </a:r>
            <a:r>
              <a:rPr lang="en-GB" sz="600" i="1" dirty="0">
                <a:solidFill>
                  <a:schemeClr val="bg1"/>
                </a:solidFill>
                <a:latin typeface="Humnst777 Lt BT" panose="020B0402030504020204" pitchFamily="34" charset="0"/>
              </a:rPr>
              <a:t>Journal of Educational Psychology</a:t>
            </a:r>
            <a:r>
              <a:rPr lang="en-GB" sz="600" dirty="0">
                <a:solidFill>
                  <a:schemeClr val="bg1"/>
                </a:solidFill>
                <a:latin typeface="Humnst777 Lt BT" panose="020B0402030504020204" pitchFamily="34" charset="0"/>
              </a:rPr>
              <a:t>, 82(1),  pp. 33-40. </a:t>
            </a:r>
          </a:p>
          <a:p>
            <a:pPr algn="l">
              <a:lnSpc>
                <a:spcPct val="120000"/>
              </a:lnSpc>
              <a:spcBef>
                <a:spcPts val="0"/>
              </a:spcBef>
            </a:pPr>
            <a:r>
              <a:rPr lang="en-GB" sz="600" dirty="0">
                <a:solidFill>
                  <a:schemeClr val="bg1"/>
                </a:solidFill>
                <a:latin typeface="Humnst777 Lt BT" panose="020B0402030504020204" pitchFamily="34" charset="0"/>
              </a:rPr>
              <a:t>Pratt, D.D. (2002) ‘Good teaching: one size fits all?’ </a:t>
            </a:r>
            <a:r>
              <a:rPr lang="en-GB" sz="600" i="1" dirty="0">
                <a:solidFill>
                  <a:schemeClr val="bg1"/>
                </a:solidFill>
                <a:latin typeface="Humnst777 Lt BT" panose="020B0402030504020204" pitchFamily="34" charset="0"/>
              </a:rPr>
              <a:t>New Directions for Adult and Continuing Education</a:t>
            </a:r>
            <a:r>
              <a:rPr lang="en-GB" sz="600" dirty="0">
                <a:solidFill>
                  <a:schemeClr val="bg1"/>
                </a:solidFill>
                <a:latin typeface="Humnst777 Lt BT" panose="020B0402030504020204" pitchFamily="34" charset="0"/>
              </a:rPr>
              <a:t>, 2002(93), pp.5–16.</a:t>
            </a:r>
          </a:p>
          <a:p>
            <a:pPr algn="l">
              <a:lnSpc>
                <a:spcPct val="120000"/>
              </a:lnSpc>
              <a:spcBef>
                <a:spcPts val="0"/>
              </a:spcBef>
            </a:pPr>
            <a:r>
              <a:rPr lang="en-GB" sz="600" dirty="0">
                <a:solidFill>
                  <a:schemeClr val="bg1"/>
                </a:solidFill>
                <a:latin typeface="Humnst777 Lt BT" panose="020B0402030504020204" pitchFamily="34" charset="0"/>
              </a:rPr>
              <a:t>Richardson, M., Abraham, C. &amp; Bond, R. (2012) ‘Psychological correlates of university students'</a:t>
            </a:r>
          </a:p>
          <a:p>
            <a:pPr algn="l">
              <a:lnSpc>
                <a:spcPct val="120000"/>
              </a:lnSpc>
              <a:spcBef>
                <a:spcPts val="0"/>
              </a:spcBef>
            </a:pPr>
            <a:r>
              <a:rPr lang="en-GB" sz="600" dirty="0">
                <a:solidFill>
                  <a:schemeClr val="bg1"/>
                </a:solidFill>
                <a:latin typeface="Humnst777 Lt BT" panose="020B0402030504020204" pitchFamily="34" charset="0"/>
              </a:rPr>
              <a:t>        academic performance: A systematic review and meta-</a:t>
            </a:r>
            <a:r>
              <a:rPr lang="en-GB" sz="600" i="1" dirty="0" err="1">
                <a:solidFill>
                  <a:schemeClr val="bg1"/>
                </a:solidFill>
                <a:latin typeface="Humnst777 Lt BT" panose="020B0402030504020204" pitchFamily="34" charset="0"/>
              </a:rPr>
              <a:t>analysis’Psychological</a:t>
            </a:r>
            <a:r>
              <a:rPr lang="en-GB" sz="600" i="1" dirty="0">
                <a:solidFill>
                  <a:schemeClr val="bg1"/>
                </a:solidFill>
                <a:latin typeface="Humnst777 Lt BT" panose="020B0402030504020204" pitchFamily="34" charset="0"/>
              </a:rPr>
              <a:t> Bulletin </a:t>
            </a:r>
            <a:r>
              <a:rPr lang="en-GB" sz="600" dirty="0">
                <a:solidFill>
                  <a:schemeClr val="bg1"/>
                </a:solidFill>
                <a:latin typeface="Humnst777 Lt BT" panose="020B0402030504020204" pitchFamily="34" charset="0"/>
              </a:rPr>
              <a:t>138(2), </a:t>
            </a:r>
          </a:p>
          <a:p>
            <a:pPr algn="l">
              <a:lnSpc>
                <a:spcPct val="120000"/>
              </a:lnSpc>
              <a:spcBef>
                <a:spcPts val="0"/>
              </a:spcBef>
            </a:pPr>
            <a:r>
              <a:rPr lang="en-GB" sz="600" dirty="0">
                <a:solidFill>
                  <a:schemeClr val="bg1"/>
                </a:solidFill>
                <a:latin typeface="Humnst777 Lt BT" panose="020B0402030504020204" pitchFamily="34" charset="0"/>
              </a:rPr>
              <a:t>        pp. 353-387.</a:t>
            </a:r>
          </a:p>
          <a:p>
            <a:pPr algn="l">
              <a:lnSpc>
                <a:spcPct val="120000"/>
              </a:lnSpc>
              <a:spcBef>
                <a:spcPts val="0"/>
              </a:spcBef>
            </a:pPr>
            <a:r>
              <a:rPr lang="en-GB" sz="600" dirty="0" err="1">
                <a:solidFill>
                  <a:schemeClr val="bg1"/>
                </a:solidFill>
                <a:latin typeface="Humnst777 Lt BT" panose="020B0402030504020204" pitchFamily="34" charset="0"/>
              </a:rPr>
              <a:t>Robotham</a:t>
            </a:r>
            <a:r>
              <a:rPr lang="en-GB" sz="600" dirty="0">
                <a:solidFill>
                  <a:schemeClr val="bg1"/>
                </a:solidFill>
                <a:latin typeface="Humnst777 Lt BT" panose="020B0402030504020204" pitchFamily="34" charset="0"/>
              </a:rPr>
              <a:t>, D. &amp; Julian, C. (2006) ‘Stress and the higher education student: a critical review of the literature’ </a:t>
            </a:r>
            <a:r>
              <a:rPr lang="en-GB" sz="600" i="1" dirty="0">
                <a:solidFill>
                  <a:schemeClr val="bg1"/>
                </a:solidFill>
                <a:latin typeface="Humnst777 Lt BT" panose="020B0402030504020204" pitchFamily="34" charset="0"/>
              </a:rPr>
              <a:t>Journal of Further and Higher Education</a:t>
            </a:r>
            <a:r>
              <a:rPr lang="en-GB" sz="600" dirty="0">
                <a:solidFill>
                  <a:schemeClr val="bg1"/>
                </a:solidFill>
                <a:latin typeface="Humnst777 Lt BT" panose="020B0402030504020204" pitchFamily="34" charset="0"/>
              </a:rPr>
              <a:t>, 30(2), pp.107–117.</a:t>
            </a:r>
          </a:p>
          <a:p>
            <a:pPr algn="l">
              <a:lnSpc>
                <a:spcPct val="120000"/>
              </a:lnSpc>
              <a:spcBef>
                <a:spcPts val="0"/>
              </a:spcBef>
            </a:pPr>
            <a:r>
              <a:rPr lang="en-GB" sz="600" dirty="0" err="1">
                <a:solidFill>
                  <a:schemeClr val="bg1"/>
                </a:solidFill>
                <a:latin typeface="Humnst777 Lt BT" panose="020B0402030504020204" pitchFamily="34" charset="0"/>
              </a:rPr>
              <a:t>Rountree</a:t>
            </a:r>
            <a:r>
              <a:rPr lang="en-GB" sz="600" dirty="0">
                <a:solidFill>
                  <a:schemeClr val="bg1"/>
                </a:solidFill>
                <a:latin typeface="Humnst777 Lt BT" panose="020B0402030504020204" pitchFamily="34" charset="0"/>
              </a:rPr>
              <a:t>, J. &amp; </a:t>
            </a:r>
            <a:r>
              <a:rPr lang="en-GB" sz="600" dirty="0" err="1">
                <a:solidFill>
                  <a:schemeClr val="bg1"/>
                </a:solidFill>
                <a:latin typeface="Humnst777 Lt BT" panose="020B0402030504020204" pitchFamily="34" charset="0"/>
              </a:rPr>
              <a:t>Rountree</a:t>
            </a:r>
            <a:r>
              <a:rPr lang="en-GB" sz="600" dirty="0">
                <a:solidFill>
                  <a:schemeClr val="bg1"/>
                </a:solidFill>
                <a:latin typeface="Humnst777 Lt BT" panose="020B0402030504020204" pitchFamily="34" charset="0"/>
              </a:rPr>
              <a:t>, N. (2009) ‘Issues regarding threshold concepts in computer science’, in:</a:t>
            </a:r>
          </a:p>
          <a:p>
            <a:pPr algn="l">
              <a:lnSpc>
                <a:spcPct val="120000"/>
              </a:lnSpc>
              <a:spcBef>
                <a:spcPts val="0"/>
              </a:spcBef>
            </a:pPr>
            <a:r>
              <a:rPr lang="en-GB" sz="600" dirty="0">
                <a:solidFill>
                  <a:schemeClr val="bg1"/>
                </a:solidFill>
                <a:latin typeface="Humnst777 Lt BT" panose="020B0402030504020204" pitchFamily="34" charset="0"/>
              </a:rPr>
              <a:t>        </a:t>
            </a:r>
            <a:r>
              <a:rPr lang="en-GB" sz="600" i="1" dirty="0">
                <a:solidFill>
                  <a:schemeClr val="bg1"/>
                </a:solidFill>
                <a:latin typeface="Humnst777 Lt BT" panose="020B0402030504020204" pitchFamily="34" charset="0"/>
              </a:rPr>
              <a:t>Proceedings of the Eleventh Australasian Conference on Computing Education - Volume 95</a:t>
            </a:r>
            <a:r>
              <a:rPr lang="en-GB" sz="600" dirty="0">
                <a:solidFill>
                  <a:schemeClr val="bg1"/>
                </a:solidFill>
                <a:latin typeface="Humnst777 Lt BT" panose="020B0402030504020204" pitchFamily="34" charset="0"/>
              </a:rPr>
              <a:t> (ACE</a:t>
            </a:r>
          </a:p>
          <a:p>
            <a:pPr algn="l">
              <a:lnSpc>
                <a:spcPct val="120000"/>
              </a:lnSpc>
              <a:spcBef>
                <a:spcPts val="0"/>
              </a:spcBef>
            </a:pPr>
            <a:r>
              <a:rPr lang="en-GB" sz="600" dirty="0">
                <a:solidFill>
                  <a:schemeClr val="bg1"/>
                </a:solidFill>
                <a:latin typeface="Humnst777 Lt BT" panose="020B0402030504020204" pitchFamily="34" charset="0"/>
              </a:rPr>
              <a:t>        '09), Hamilton, M. &amp; Clear, T. (eds.), Darlinghurst, Australia: Australian Computer Society, Inc. </a:t>
            </a:r>
          </a:p>
          <a:p>
            <a:pPr algn="l">
              <a:lnSpc>
                <a:spcPct val="120000"/>
              </a:lnSpc>
              <a:spcBef>
                <a:spcPts val="0"/>
              </a:spcBef>
            </a:pPr>
            <a:r>
              <a:rPr lang="en-GB" sz="600" dirty="0">
                <a:solidFill>
                  <a:schemeClr val="bg1"/>
                </a:solidFill>
                <a:latin typeface="Humnst777 Lt BT" panose="020B0402030504020204" pitchFamily="34" charset="0"/>
              </a:rPr>
              <a:t>         Australia, pp. 139-146.</a:t>
            </a:r>
          </a:p>
          <a:p>
            <a:pPr algn="l">
              <a:lnSpc>
                <a:spcPct val="120000"/>
              </a:lnSpc>
              <a:spcBef>
                <a:spcPts val="0"/>
              </a:spcBef>
            </a:pPr>
            <a:r>
              <a:rPr lang="en-GB" sz="600" dirty="0" err="1">
                <a:solidFill>
                  <a:schemeClr val="bg1"/>
                </a:solidFill>
                <a:latin typeface="Humnst777 Lt BT" panose="020B0402030504020204" pitchFamily="34" charset="0"/>
              </a:rPr>
              <a:t>Scheja</a:t>
            </a:r>
            <a:r>
              <a:rPr lang="en-GB" sz="600" dirty="0">
                <a:solidFill>
                  <a:schemeClr val="bg1"/>
                </a:solidFill>
                <a:latin typeface="Humnst777 Lt BT" panose="020B0402030504020204" pitchFamily="34" charset="0"/>
              </a:rPr>
              <a:t>, M. &amp; </a:t>
            </a:r>
            <a:r>
              <a:rPr lang="en-GB" sz="600" dirty="0" err="1">
                <a:solidFill>
                  <a:schemeClr val="bg1"/>
                </a:solidFill>
                <a:latin typeface="Humnst777 Lt BT" panose="020B0402030504020204" pitchFamily="34" charset="0"/>
              </a:rPr>
              <a:t>Pettersson</a:t>
            </a:r>
            <a:r>
              <a:rPr lang="en-GB" sz="600" dirty="0">
                <a:solidFill>
                  <a:schemeClr val="bg1"/>
                </a:solidFill>
                <a:latin typeface="Humnst777 Lt BT" panose="020B0402030504020204" pitchFamily="34" charset="0"/>
              </a:rPr>
              <a:t>, K. (2010) ‘Transformation and contextualisation: conceptualising students’ conceptual understandings of threshold concepts in calculus’ </a:t>
            </a:r>
            <a:r>
              <a:rPr lang="en-GB" sz="600" i="1" dirty="0">
                <a:solidFill>
                  <a:schemeClr val="bg1"/>
                </a:solidFill>
                <a:latin typeface="Humnst777 Lt BT" panose="020B0402030504020204" pitchFamily="34" charset="0"/>
              </a:rPr>
              <a:t>Higher Education</a:t>
            </a:r>
            <a:r>
              <a:rPr lang="en-GB" sz="600" dirty="0">
                <a:solidFill>
                  <a:schemeClr val="bg1"/>
                </a:solidFill>
                <a:latin typeface="Humnst777 Lt BT" panose="020B0402030504020204" pitchFamily="34" charset="0"/>
              </a:rPr>
              <a:t>, 59(2), pp.221–241.</a:t>
            </a:r>
          </a:p>
          <a:p>
            <a:pPr algn="l">
              <a:lnSpc>
                <a:spcPct val="120000"/>
              </a:lnSpc>
              <a:spcBef>
                <a:spcPts val="0"/>
              </a:spcBef>
            </a:pPr>
            <a:r>
              <a:rPr lang="en-GB" sz="600" dirty="0" err="1">
                <a:solidFill>
                  <a:schemeClr val="bg1"/>
                </a:solidFill>
                <a:latin typeface="Humnst777 Lt BT" panose="020B0402030504020204" pitchFamily="34" charset="0"/>
              </a:rPr>
              <a:t>Schuetze</a:t>
            </a:r>
            <a:r>
              <a:rPr lang="en-GB" sz="600" dirty="0">
                <a:solidFill>
                  <a:schemeClr val="bg1"/>
                </a:solidFill>
                <a:latin typeface="Humnst777 Lt BT" panose="020B0402030504020204" pitchFamily="34" charset="0"/>
              </a:rPr>
              <a:t>, H. &amp; Slowey, M. (2002) ‘Participation and exclusion: a comparative analysis of non-traditional students and lifelong learners in higher education’ </a:t>
            </a:r>
            <a:r>
              <a:rPr lang="en-GB" sz="600" i="1" dirty="0">
                <a:solidFill>
                  <a:schemeClr val="bg1"/>
                </a:solidFill>
                <a:latin typeface="Humnst777 Lt BT" panose="020B0402030504020204" pitchFamily="34" charset="0"/>
              </a:rPr>
              <a:t>Higher Education</a:t>
            </a:r>
            <a:r>
              <a:rPr lang="en-GB" sz="600" dirty="0">
                <a:solidFill>
                  <a:schemeClr val="bg1"/>
                </a:solidFill>
                <a:latin typeface="Humnst777 Lt BT" panose="020B0402030504020204" pitchFamily="34" charset="0"/>
              </a:rPr>
              <a:t>, 44(3-4), pp.309–327.</a:t>
            </a:r>
          </a:p>
          <a:p>
            <a:pPr algn="l">
              <a:lnSpc>
                <a:spcPct val="120000"/>
              </a:lnSpc>
              <a:spcBef>
                <a:spcPts val="0"/>
              </a:spcBef>
            </a:pPr>
            <a:r>
              <a:rPr lang="en-GB" sz="600" dirty="0">
                <a:solidFill>
                  <a:schemeClr val="bg1"/>
                </a:solidFill>
                <a:latin typeface="Humnst777 Lt BT" panose="020B0402030504020204" pitchFamily="34" charset="0"/>
              </a:rPr>
              <a:t>Seale, J.K. &amp; </a:t>
            </a:r>
            <a:r>
              <a:rPr lang="en-GB" sz="600" dirty="0" err="1">
                <a:solidFill>
                  <a:schemeClr val="bg1"/>
                </a:solidFill>
                <a:latin typeface="Humnst777 Lt BT" panose="020B0402030504020204" pitchFamily="34" charset="0"/>
              </a:rPr>
              <a:t>Cann</a:t>
            </a:r>
            <a:r>
              <a:rPr lang="en-GB" sz="600" dirty="0">
                <a:solidFill>
                  <a:schemeClr val="bg1"/>
                </a:solidFill>
                <a:latin typeface="Humnst777 Lt BT" panose="020B0402030504020204" pitchFamily="34" charset="0"/>
              </a:rPr>
              <a:t>, A.J. (2000) ‘Reflection on-line or off-line: the role of learning technologies in encouraging students to reflect’ </a:t>
            </a:r>
            <a:r>
              <a:rPr lang="en-GB" sz="600" i="1" dirty="0">
                <a:solidFill>
                  <a:schemeClr val="bg1"/>
                </a:solidFill>
                <a:latin typeface="Humnst777 Lt BT" panose="020B0402030504020204" pitchFamily="34" charset="0"/>
              </a:rPr>
              <a:t>Computers &amp; Education</a:t>
            </a:r>
            <a:r>
              <a:rPr lang="en-GB" sz="600" dirty="0">
                <a:solidFill>
                  <a:schemeClr val="bg1"/>
                </a:solidFill>
                <a:latin typeface="Humnst777 Lt BT" panose="020B0402030504020204" pitchFamily="34" charset="0"/>
              </a:rPr>
              <a:t>, 34(3–4), pp.309–320.</a:t>
            </a:r>
          </a:p>
          <a:p>
            <a:pPr algn="l">
              <a:lnSpc>
                <a:spcPct val="120000"/>
              </a:lnSpc>
              <a:spcBef>
                <a:spcPts val="0"/>
              </a:spcBef>
            </a:pPr>
            <a:r>
              <a:rPr lang="en-GB" sz="600" dirty="0">
                <a:solidFill>
                  <a:schemeClr val="bg1"/>
                </a:solidFill>
                <a:latin typeface="Humnst777 Lt BT" panose="020B0402030504020204" pitchFamily="34" charset="0"/>
              </a:rPr>
              <a:t>Smith III, J.P., </a:t>
            </a:r>
            <a:r>
              <a:rPr lang="en-GB" sz="600" dirty="0" err="1">
                <a:solidFill>
                  <a:schemeClr val="bg1"/>
                </a:solidFill>
                <a:latin typeface="Humnst777 Lt BT" panose="020B0402030504020204" pitchFamily="34" charset="0"/>
              </a:rPr>
              <a:t>diSessa</a:t>
            </a:r>
            <a:r>
              <a:rPr lang="en-GB" sz="600" dirty="0">
                <a:solidFill>
                  <a:schemeClr val="bg1"/>
                </a:solidFill>
                <a:latin typeface="Humnst777 Lt BT" panose="020B0402030504020204" pitchFamily="34" charset="0"/>
              </a:rPr>
              <a:t>, A.A. &amp; </a:t>
            </a:r>
            <a:r>
              <a:rPr lang="en-GB" sz="600" dirty="0" err="1">
                <a:solidFill>
                  <a:schemeClr val="bg1"/>
                </a:solidFill>
                <a:latin typeface="Humnst777 Lt BT" panose="020B0402030504020204" pitchFamily="34" charset="0"/>
              </a:rPr>
              <a:t>Roschelle</a:t>
            </a:r>
            <a:r>
              <a:rPr lang="en-GB" sz="600" dirty="0">
                <a:solidFill>
                  <a:schemeClr val="bg1"/>
                </a:solidFill>
                <a:latin typeface="Humnst777 Lt BT" panose="020B0402030504020204" pitchFamily="34" charset="0"/>
              </a:rPr>
              <a:t>, J. (1994) ‘Misconceptions reconceived: a constructivist analysis of knowledge in transition’ </a:t>
            </a:r>
            <a:r>
              <a:rPr lang="en-GB" sz="600" i="1" dirty="0">
                <a:solidFill>
                  <a:schemeClr val="bg1"/>
                </a:solidFill>
                <a:latin typeface="Humnst777 Lt BT" panose="020B0402030504020204" pitchFamily="34" charset="0"/>
              </a:rPr>
              <a:t>Journal of the Learning Sciences</a:t>
            </a:r>
            <a:r>
              <a:rPr lang="en-GB" sz="600" dirty="0">
                <a:solidFill>
                  <a:schemeClr val="bg1"/>
                </a:solidFill>
                <a:latin typeface="Humnst777 Lt BT" panose="020B0402030504020204" pitchFamily="34" charset="0"/>
              </a:rPr>
              <a:t>, 3(2), pp.115–163.</a:t>
            </a:r>
          </a:p>
          <a:p>
            <a:pPr algn="l">
              <a:lnSpc>
                <a:spcPct val="120000"/>
              </a:lnSpc>
              <a:spcBef>
                <a:spcPts val="0"/>
              </a:spcBef>
            </a:pPr>
            <a:r>
              <a:rPr lang="en-GB" sz="600" dirty="0" err="1">
                <a:solidFill>
                  <a:schemeClr val="bg1"/>
                </a:solidFill>
                <a:latin typeface="Humnst777 Lt BT" panose="020B0402030504020204" pitchFamily="34" charset="0"/>
              </a:rPr>
              <a:t>Tabachnick</a:t>
            </a:r>
            <a:r>
              <a:rPr lang="en-GB" sz="600" dirty="0">
                <a:solidFill>
                  <a:schemeClr val="bg1"/>
                </a:solidFill>
                <a:latin typeface="Humnst777 Lt BT" panose="020B0402030504020204" pitchFamily="34" charset="0"/>
              </a:rPr>
              <a:t>, B.R. &amp; </a:t>
            </a:r>
            <a:r>
              <a:rPr lang="en-GB" sz="600" dirty="0" err="1">
                <a:solidFill>
                  <a:schemeClr val="bg1"/>
                </a:solidFill>
                <a:latin typeface="Humnst777 Lt BT" panose="020B0402030504020204" pitchFamily="34" charset="0"/>
              </a:rPr>
              <a:t>Zeichner</a:t>
            </a:r>
            <a:r>
              <a:rPr lang="en-GB" sz="600" dirty="0">
                <a:solidFill>
                  <a:schemeClr val="bg1"/>
                </a:solidFill>
                <a:latin typeface="Humnst777 Lt BT" panose="020B0402030504020204" pitchFamily="34" charset="0"/>
              </a:rPr>
              <a:t>, K.M. (1999) 'Idea and action: action research and the development of conceptual change teaching of science' </a:t>
            </a:r>
            <a:r>
              <a:rPr lang="en-GB" sz="600" i="1" dirty="0">
                <a:solidFill>
                  <a:schemeClr val="bg1"/>
                </a:solidFill>
                <a:latin typeface="Humnst777 Lt BT" panose="020B0402030504020204" pitchFamily="34" charset="0"/>
              </a:rPr>
              <a:t>Science Education</a:t>
            </a:r>
            <a:r>
              <a:rPr lang="en-GB" sz="600" dirty="0">
                <a:solidFill>
                  <a:schemeClr val="bg1"/>
                </a:solidFill>
                <a:latin typeface="Humnst777 Lt BT" panose="020B0402030504020204" pitchFamily="34" charset="0"/>
              </a:rPr>
              <a:t>, 83(3), pp.309–322.</a:t>
            </a:r>
          </a:p>
          <a:p>
            <a:pPr algn="l">
              <a:lnSpc>
                <a:spcPct val="120000"/>
              </a:lnSpc>
              <a:spcBef>
                <a:spcPts val="0"/>
              </a:spcBef>
            </a:pPr>
            <a:r>
              <a:rPr lang="en-GB" sz="600" dirty="0">
                <a:solidFill>
                  <a:schemeClr val="bg1"/>
                </a:solidFill>
                <a:latin typeface="Humnst777 Lt BT" panose="020B0402030504020204" pitchFamily="34" charset="0"/>
              </a:rPr>
              <a:t>West, L.H.T. &amp; </a:t>
            </a:r>
            <a:r>
              <a:rPr lang="en-GB" sz="600" dirty="0" err="1">
                <a:solidFill>
                  <a:schemeClr val="bg1"/>
                </a:solidFill>
                <a:latin typeface="Humnst777 Lt BT" panose="020B0402030504020204" pitchFamily="34" charset="0"/>
              </a:rPr>
              <a:t>Fensham</a:t>
            </a:r>
            <a:r>
              <a:rPr lang="en-GB" sz="600" dirty="0">
                <a:solidFill>
                  <a:schemeClr val="bg1"/>
                </a:solidFill>
                <a:latin typeface="Humnst777 Lt BT" panose="020B0402030504020204" pitchFamily="34" charset="0"/>
              </a:rPr>
              <a:t>, P.J., (1974) ‘Prior knowledge and the learning of science’ </a:t>
            </a:r>
            <a:r>
              <a:rPr lang="en-GB" sz="600" i="1" dirty="0">
                <a:solidFill>
                  <a:schemeClr val="bg1"/>
                </a:solidFill>
                <a:latin typeface="Humnst777 Lt BT" panose="020B0402030504020204" pitchFamily="34" charset="0"/>
              </a:rPr>
              <a:t>Studies in Science Education</a:t>
            </a:r>
            <a:r>
              <a:rPr lang="en-GB" sz="600" dirty="0">
                <a:solidFill>
                  <a:schemeClr val="bg1"/>
                </a:solidFill>
                <a:latin typeface="Humnst777 Lt BT" panose="020B0402030504020204" pitchFamily="34" charset="0"/>
              </a:rPr>
              <a:t>, 1(1), pp.61–81.</a:t>
            </a:r>
          </a:p>
          <a:p>
            <a:pPr algn="l">
              <a:lnSpc>
                <a:spcPct val="120000"/>
              </a:lnSpc>
              <a:spcBef>
                <a:spcPts val="0"/>
              </a:spcBef>
            </a:pPr>
            <a:r>
              <a:rPr lang="en-GB" sz="600" dirty="0">
                <a:solidFill>
                  <a:schemeClr val="bg1"/>
                </a:solidFill>
                <a:latin typeface="Humnst777 Lt BT" panose="020B0402030504020204" pitchFamily="34" charset="0"/>
              </a:rPr>
              <a:t>Worsley, S., Bulmer, M. &amp; O’Brien, M. (2008) ‘Threshold concepts and troublesome knowledge in a second-level mathematics course’, in: </a:t>
            </a:r>
            <a:r>
              <a:rPr lang="en-GB" sz="600" dirty="0" err="1">
                <a:solidFill>
                  <a:schemeClr val="bg1"/>
                </a:solidFill>
                <a:latin typeface="Humnst777 Lt BT" panose="020B0402030504020204" pitchFamily="34" charset="0"/>
              </a:rPr>
              <a:t>Hugman</a:t>
            </a:r>
            <a:r>
              <a:rPr lang="en-GB" sz="600" dirty="0">
                <a:solidFill>
                  <a:schemeClr val="bg1"/>
                </a:solidFill>
                <a:latin typeface="Humnst777 Lt BT" panose="020B0402030504020204" pitchFamily="34" charset="0"/>
              </a:rPr>
              <a:t>, A. &amp; Placing, K. (eds.) </a:t>
            </a:r>
            <a:r>
              <a:rPr lang="en-GB" sz="600" i="1" dirty="0">
                <a:solidFill>
                  <a:schemeClr val="bg1"/>
                </a:solidFill>
                <a:latin typeface="Humnst777 Lt BT" panose="020B0402030504020204" pitchFamily="34" charset="0"/>
              </a:rPr>
              <a:t>Symposium Proceedings: Visualisation and Concept Development</a:t>
            </a:r>
            <a:r>
              <a:rPr lang="en-GB" sz="600" dirty="0">
                <a:solidFill>
                  <a:schemeClr val="bg1"/>
                </a:solidFill>
                <a:latin typeface="Humnst777 Lt BT" panose="020B0402030504020204" pitchFamily="34" charset="0"/>
              </a:rPr>
              <a:t>. </a:t>
            </a:r>
            <a:r>
              <a:rPr lang="en-GB" sz="600" dirty="0" err="1">
                <a:solidFill>
                  <a:schemeClr val="bg1"/>
                </a:solidFill>
                <a:latin typeface="Humnst777 Lt BT" panose="020B0402030504020204" pitchFamily="34" charset="0"/>
              </a:rPr>
              <a:t>UniServe</a:t>
            </a:r>
            <a:r>
              <a:rPr lang="en-GB" sz="600" dirty="0">
                <a:solidFill>
                  <a:schemeClr val="bg1"/>
                </a:solidFill>
                <a:latin typeface="Humnst777 Lt BT" panose="020B0402030504020204" pitchFamily="34" charset="0"/>
              </a:rPr>
              <a:t> Science: The University of Sydney. pp. 139–144 </a:t>
            </a:r>
          </a:p>
          <a:p>
            <a:pPr algn="l">
              <a:lnSpc>
                <a:spcPct val="120000"/>
              </a:lnSpc>
              <a:spcBef>
                <a:spcPts val="0"/>
              </a:spcBef>
            </a:pPr>
            <a:r>
              <a:rPr lang="en-GB" sz="600" dirty="0" err="1">
                <a:solidFill>
                  <a:schemeClr val="bg1"/>
                </a:solidFill>
                <a:latin typeface="Humnst777 Lt BT" panose="020B0402030504020204" pitchFamily="34" charset="0"/>
              </a:rPr>
              <a:t>Zeidner</a:t>
            </a:r>
            <a:r>
              <a:rPr lang="en-GB" sz="600" dirty="0">
                <a:solidFill>
                  <a:schemeClr val="bg1"/>
                </a:solidFill>
                <a:latin typeface="Humnst777 Lt BT" panose="020B0402030504020204" pitchFamily="34" charset="0"/>
              </a:rPr>
              <a:t>, M. (1991) ‘Statistics and mathematics anxiety in social science students: some interesting parallels’ </a:t>
            </a:r>
            <a:r>
              <a:rPr lang="en-GB" sz="600" i="1" dirty="0">
                <a:solidFill>
                  <a:schemeClr val="bg1"/>
                </a:solidFill>
                <a:latin typeface="Humnst777 Lt BT" panose="020B0402030504020204" pitchFamily="34" charset="0"/>
              </a:rPr>
              <a:t>British Journal of Educational Psychology</a:t>
            </a:r>
            <a:r>
              <a:rPr lang="en-GB" sz="600" dirty="0">
                <a:solidFill>
                  <a:schemeClr val="bg1"/>
                </a:solidFill>
                <a:latin typeface="Humnst777 Lt BT" panose="020B0402030504020204" pitchFamily="34" charset="0"/>
              </a:rPr>
              <a:t>, 61(3), pp.319–328.</a:t>
            </a:r>
          </a:p>
          <a:p>
            <a:pPr algn="l">
              <a:lnSpc>
                <a:spcPct val="120000"/>
              </a:lnSpc>
              <a:spcBef>
                <a:spcPts val="0"/>
              </a:spcBef>
            </a:pPr>
            <a:r>
              <a:rPr lang="en-GB" sz="600" dirty="0">
                <a:solidFill>
                  <a:schemeClr val="bg1"/>
                </a:solidFill>
                <a:latin typeface="Humnst777 Lt BT" panose="020B0402030504020204" pitchFamily="34" charset="0"/>
              </a:rPr>
              <a:t> </a:t>
            </a:r>
          </a:p>
          <a:p>
            <a:pPr algn="l">
              <a:lnSpc>
                <a:spcPct val="120000"/>
              </a:lnSpc>
              <a:spcBef>
                <a:spcPts val="0"/>
              </a:spcBef>
            </a:pPr>
            <a:endParaRPr lang="en-GB" sz="600" dirty="0">
              <a:solidFill>
                <a:schemeClr val="bg1"/>
              </a:solidFill>
              <a:latin typeface="Humnst777 Lt BT" panose="020B0402030504020204" pitchFamily="34" charset="0"/>
            </a:endParaRPr>
          </a:p>
        </p:txBody>
      </p:sp>
      <p:sp>
        <p:nvSpPr>
          <p:cNvPr id="4" name="Subtitle 2"/>
          <p:cNvSpPr txBox="1">
            <a:spLocks/>
          </p:cNvSpPr>
          <p:nvPr/>
        </p:nvSpPr>
        <p:spPr>
          <a:xfrm>
            <a:off x="1471749" y="91417"/>
            <a:ext cx="9144000" cy="4454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chemeClr val="bg1"/>
                </a:solidFill>
                <a:latin typeface="Humnst777 Lt BT" panose="020B0402030504020204" pitchFamily="34" charset="0"/>
              </a:rPr>
              <a:t>References and further reading</a:t>
            </a:r>
            <a:endParaRPr lang="en-GB" sz="2800" dirty="0">
              <a:solidFill>
                <a:schemeClr val="bg1"/>
              </a:solidFill>
              <a:latin typeface="Humnst777 Lt BT" panose="020B0402030504020204" pitchFamily="34" charset="0"/>
            </a:endParaRPr>
          </a:p>
        </p:txBody>
      </p:sp>
      <p:sp>
        <p:nvSpPr>
          <p:cNvPr id="6" name="Rectangle 5"/>
          <p:cNvSpPr/>
          <p:nvPr/>
        </p:nvSpPr>
        <p:spPr>
          <a:xfrm>
            <a:off x="2995749" y="-26220346"/>
            <a:ext cx="6096000" cy="15405756"/>
          </a:xfrm>
          <a:prstGeom prst="rect">
            <a:avLst/>
          </a:prstGeom>
        </p:spPr>
        <p:txBody>
          <a:bodyPr>
            <a:spAutoFit/>
          </a:bodyPr>
          <a:lstStyle/>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Alcorn Jr, M. W. (2013) </a:t>
            </a:r>
            <a:r>
              <a:rPr lang="en-GB" sz="800" i="1" dirty="0">
                <a:latin typeface="Calibri" panose="020F0502020204030204" pitchFamily="34" charset="0"/>
                <a:ea typeface="Times New Roman" panose="02020603050405020304" pitchFamily="18" charset="0"/>
                <a:cs typeface="Calibri" panose="020F0502020204030204" pitchFamily="34" charset="0"/>
              </a:rPr>
              <a:t>Resistance to Learning: Overcoming the Desire-Not-To-Know in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Classroom Teaching</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London: Palgrave Macmillan.</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Ashcraft, M.H. (2002) ‘Math anxiety: personal, educational, and cognitive consequences’ </a:t>
            </a:r>
            <a:r>
              <a:rPr lang="en-GB" sz="800" i="1" dirty="0">
                <a:latin typeface="Calibri" panose="020F0502020204030204" pitchFamily="34" charset="0"/>
                <a:ea typeface="Times New Roman" panose="02020603050405020304" pitchFamily="18" charset="0"/>
                <a:cs typeface="Calibri" panose="020F0502020204030204" pitchFamily="34" charset="0"/>
              </a:rPr>
              <a:t>Current Directions in Psychological Science</a:t>
            </a:r>
            <a:r>
              <a:rPr lang="en-GB" sz="800" dirty="0">
                <a:latin typeface="Calibri" panose="020F0502020204030204" pitchFamily="34" charset="0"/>
                <a:ea typeface="Times New Roman" panose="02020603050405020304" pitchFamily="18" charset="0"/>
                <a:cs typeface="Calibri" panose="020F0502020204030204" pitchFamily="34" charset="0"/>
              </a:rPr>
              <a:t>, 11 (5), pp.181–185.</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Barradell</a:t>
            </a:r>
            <a:r>
              <a:rPr lang="en-GB" sz="800" dirty="0">
                <a:latin typeface="Calibri" panose="020F0502020204030204" pitchFamily="34" charset="0"/>
                <a:ea typeface="Times New Roman" panose="02020603050405020304" pitchFamily="18" charset="0"/>
                <a:cs typeface="Calibri" panose="020F0502020204030204" pitchFamily="34" charset="0"/>
              </a:rPr>
              <a:t>, S. (2013) ‘The identification of threshold concepts: a review of theoretical complexities and methodological challenges’ </a:t>
            </a:r>
            <a:r>
              <a:rPr lang="en-GB" sz="800" i="1" dirty="0">
                <a:latin typeface="Calibri" panose="020F0502020204030204" pitchFamily="34" charset="0"/>
                <a:ea typeface="Times New Roman" panose="02020603050405020304" pitchFamily="18" charset="0"/>
                <a:cs typeface="Calibri" panose="020F0502020204030204" pitchFamily="34" charset="0"/>
              </a:rPr>
              <a:t>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65(2), pp.265–276.</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Bloom, B. S. (ed.) (1956) </a:t>
            </a:r>
            <a:r>
              <a:rPr lang="en-GB" sz="800" i="1" dirty="0">
                <a:latin typeface="Calibri" panose="020F0502020204030204" pitchFamily="34" charset="0"/>
                <a:ea typeface="Times New Roman" panose="02020603050405020304" pitchFamily="18" charset="0"/>
                <a:cs typeface="Times New Roman" panose="02020603050405020304" pitchFamily="18" charset="0"/>
              </a:rPr>
              <a:t>Taxonomy of Educational Objectives, the classification of educational goals</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Times New Roman" panose="02020603050405020304" pitchFamily="18" charset="0"/>
              </a:rPr>
              <a:t>         – Handbook I: Cognitive Domain.</a:t>
            </a:r>
            <a:r>
              <a:rPr lang="en-GB" sz="800" dirty="0">
                <a:latin typeface="Calibri" panose="020F0502020204030204" pitchFamily="34" charset="0"/>
                <a:ea typeface="Times New Roman" panose="02020603050405020304" pitchFamily="18" charset="0"/>
                <a:cs typeface="Times New Roman" panose="02020603050405020304" pitchFamily="18" charset="0"/>
              </a:rPr>
              <a:t> New York: McKay </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Booth, J. (2006) ‘On the mastery of philosophical concepts’, in: </a:t>
            </a:r>
            <a:r>
              <a:rPr lang="en-GB" sz="800" dirty="0">
                <a:latin typeface="Calibri" panose="020F0502020204030204" pitchFamily="34" charset="0"/>
                <a:ea typeface="Times New Roman" panose="02020603050405020304" pitchFamily="18" charset="0"/>
                <a:cs typeface="Calibri" panose="020F0502020204030204" pitchFamily="34" charset="0"/>
              </a:rPr>
              <a:t>Meyer, J. &amp; Land, R. (eds.)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i="1" dirty="0">
                <a:latin typeface="Calibri" panose="020F0502020204030204" pitchFamily="34" charset="0"/>
                <a:ea typeface="Times New Roman" panose="02020603050405020304" pitchFamily="18" charset="0"/>
                <a:cs typeface="Calibri" panose="020F0502020204030204" pitchFamily="34" charset="0"/>
              </a:rPr>
              <a:t>Overcoming barriers to student understanding: Threshold concepts and troublesome</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knowledge</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New York: Routledge, p.</a:t>
            </a:r>
            <a:r>
              <a:rPr lang="en-GB" sz="800" dirty="0">
                <a:latin typeface="Calibri" panose="020F0502020204030204" pitchFamily="34" charset="0"/>
                <a:ea typeface="Times New Roman" panose="02020603050405020304" pitchFamily="18" charset="0"/>
                <a:cs typeface="Times New Roman" panose="02020603050405020304" pitchFamily="18" charset="0"/>
              </a:rPr>
              <a:t> 173. </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en-GB" sz="800" dirty="0" err="1">
                <a:latin typeface="Calibri" panose="020F0502020204030204" pitchFamily="34" charset="0"/>
                <a:ea typeface="Times New Roman" panose="02020603050405020304" pitchFamily="18" charset="0"/>
                <a:cs typeface="Calibri" panose="020F0502020204030204" pitchFamily="34" charset="0"/>
              </a:rPr>
              <a:t>Brockbank</a:t>
            </a:r>
            <a:r>
              <a:rPr lang="en-GB" sz="800" dirty="0">
                <a:latin typeface="Calibri" panose="020F0502020204030204" pitchFamily="34" charset="0"/>
                <a:ea typeface="Times New Roman" panose="02020603050405020304" pitchFamily="18" charset="0"/>
                <a:cs typeface="Calibri" panose="020F0502020204030204" pitchFamily="34" charset="0"/>
              </a:rPr>
              <a:t>, A. &amp; McGill, I. (2007) </a:t>
            </a:r>
            <a:r>
              <a:rPr lang="en-GB" sz="800" i="1" dirty="0">
                <a:latin typeface="Calibri" panose="020F0502020204030204" pitchFamily="34" charset="0"/>
                <a:ea typeface="Times New Roman" panose="02020603050405020304" pitchFamily="18" charset="0"/>
                <a:cs typeface="Calibri" panose="020F0502020204030204" pitchFamily="34" charset="0"/>
              </a:rPr>
              <a:t>Facilitating reflective learning in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2</a:t>
            </a:r>
            <a:r>
              <a:rPr lang="en-GB" sz="800" baseline="30000" dirty="0">
                <a:latin typeface="Calibri" panose="020F0502020204030204" pitchFamily="34" charset="0"/>
                <a:ea typeface="Times New Roman" panose="02020603050405020304" pitchFamily="18" charset="0"/>
                <a:cs typeface="Calibri" panose="020F0502020204030204" pitchFamily="34" charset="0"/>
              </a:rPr>
              <a:t>nd</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London:</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McGraw-Hill Education.</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Busato</a:t>
            </a:r>
            <a:r>
              <a:rPr lang="en-GB" sz="800" dirty="0">
                <a:latin typeface="Calibri" panose="020F0502020204030204" pitchFamily="34" charset="0"/>
                <a:ea typeface="Times New Roman" panose="02020603050405020304" pitchFamily="18" charset="0"/>
                <a:cs typeface="Calibri" panose="020F0502020204030204" pitchFamily="34" charset="0"/>
              </a:rPr>
              <a:t>, V. V., </a:t>
            </a:r>
            <a:r>
              <a:rPr lang="en-GB" sz="800" dirty="0" err="1">
                <a:latin typeface="Calibri" panose="020F0502020204030204" pitchFamily="34" charset="0"/>
                <a:ea typeface="Times New Roman" panose="02020603050405020304" pitchFamily="18" charset="0"/>
                <a:cs typeface="Calibri" panose="020F0502020204030204" pitchFamily="34" charset="0"/>
              </a:rPr>
              <a:t>Prins</a:t>
            </a:r>
            <a:r>
              <a:rPr lang="en-GB" sz="800" dirty="0">
                <a:latin typeface="Calibri" panose="020F0502020204030204" pitchFamily="34" charset="0"/>
                <a:ea typeface="Times New Roman" panose="02020603050405020304" pitchFamily="18" charset="0"/>
                <a:cs typeface="Calibri" panose="020F0502020204030204" pitchFamily="34" charset="0"/>
              </a:rPr>
              <a:t>, F. J., </a:t>
            </a:r>
            <a:r>
              <a:rPr lang="en-GB" sz="800" dirty="0" err="1">
                <a:latin typeface="Calibri" panose="020F0502020204030204" pitchFamily="34" charset="0"/>
                <a:ea typeface="Times New Roman" panose="02020603050405020304" pitchFamily="18" charset="0"/>
                <a:cs typeface="Calibri" panose="020F0502020204030204" pitchFamily="34" charset="0"/>
              </a:rPr>
              <a:t>Elshout</a:t>
            </a:r>
            <a:r>
              <a:rPr lang="en-GB" sz="800" dirty="0">
                <a:latin typeface="Calibri" panose="020F0502020204030204" pitchFamily="34" charset="0"/>
                <a:ea typeface="Times New Roman" panose="02020603050405020304" pitchFamily="18" charset="0"/>
                <a:cs typeface="Calibri" panose="020F0502020204030204" pitchFamily="34" charset="0"/>
              </a:rPr>
              <a:t>, J. J. &amp; </a:t>
            </a:r>
            <a:r>
              <a:rPr lang="en-GB" sz="800" dirty="0" err="1">
                <a:latin typeface="Calibri" panose="020F0502020204030204" pitchFamily="34" charset="0"/>
                <a:ea typeface="Times New Roman" panose="02020603050405020304" pitchFamily="18" charset="0"/>
                <a:cs typeface="Calibri" panose="020F0502020204030204" pitchFamily="34" charset="0"/>
              </a:rPr>
              <a:t>Hamaker</a:t>
            </a:r>
            <a:r>
              <a:rPr lang="en-GB" sz="800" dirty="0">
                <a:latin typeface="Calibri" panose="020F0502020204030204" pitchFamily="34" charset="0"/>
                <a:ea typeface="Times New Roman" panose="02020603050405020304" pitchFamily="18" charset="0"/>
                <a:cs typeface="Calibri" panose="020F0502020204030204" pitchFamily="34" charset="0"/>
              </a:rPr>
              <a:t>, C. (2000) ‘Intellectual ability, learning style, personality, achievement motivation and academic success of psychology students in higher education’ </a:t>
            </a:r>
            <a:r>
              <a:rPr lang="en-GB" sz="800" i="1" dirty="0">
                <a:latin typeface="Calibri" panose="020F0502020204030204" pitchFamily="34" charset="0"/>
                <a:ea typeface="Times New Roman" panose="02020603050405020304" pitchFamily="18" charset="0"/>
                <a:cs typeface="Calibri" panose="020F0502020204030204" pitchFamily="34" charset="0"/>
              </a:rPr>
              <a:t>Personality and Individual Differences</a:t>
            </a:r>
            <a:r>
              <a:rPr lang="en-GB" sz="800" dirty="0">
                <a:latin typeface="Calibri" panose="020F0502020204030204" pitchFamily="34" charset="0"/>
                <a:ea typeface="Times New Roman" panose="02020603050405020304" pitchFamily="18" charset="0"/>
                <a:cs typeface="Calibri" panose="020F0502020204030204" pitchFamily="34" charset="0"/>
              </a:rPr>
              <a:t>, 29(6), pp.1057–1068.</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Caplin</a:t>
            </a:r>
            <a:r>
              <a:rPr lang="en-GB" sz="800" dirty="0">
                <a:latin typeface="Calibri" panose="020F0502020204030204" pitchFamily="34" charset="0"/>
                <a:ea typeface="Times New Roman" panose="02020603050405020304" pitchFamily="18" charset="0"/>
                <a:cs typeface="Calibri" panose="020F0502020204030204" pitchFamily="34" charset="0"/>
              </a:rPr>
              <a:t>, M.D. (1969) ‘Resistance to learning’ </a:t>
            </a:r>
            <a:r>
              <a:rPr lang="en-GB" sz="800" i="1" dirty="0">
                <a:latin typeface="Calibri" panose="020F0502020204030204" pitchFamily="34" charset="0"/>
                <a:ea typeface="Times New Roman" panose="02020603050405020304" pitchFamily="18" charset="0"/>
                <a:cs typeface="Calibri" panose="020F0502020204030204" pitchFamily="34" charset="0"/>
              </a:rPr>
              <a:t>Peabody Journal of Education</a:t>
            </a:r>
            <a:r>
              <a:rPr lang="en-GB" sz="800" dirty="0">
                <a:latin typeface="Calibri" panose="020F0502020204030204" pitchFamily="34" charset="0"/>
                <a:ea typeface="Times New Roman" panose="02020603050405020304" pitchFamily="18" charset="0"/>
                <a:cs typeface="Calibri" panose="020F0502020204030204" pitchFamily="34" charset="0"/>
              </a:rPr>
              <a:t>, 47(1), pp.36–39.</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Csikszentmihalyi</a:t>
            </a:r>
            <a:r>
              <a:rPr lang="en-GB" sz="800" dirty="0">
                <a:latin typeface="Calibri" panose="020F0502020204030204" pitchFamily="34" charset="0"/>
                <a:ea typeface="Times New Roman" panose="02020603050405020304" pitchFamily="18" charset="0"/>
                <a:cs typeface="Calibri" panose="020F0502020204030204" pitchFamily="34" charset="0"/>
              </a:rPr>
              <a:t>, M. &amp; Wong, M., (2014) ‘Motivation and academic achievement: the effects of personality traits and the quality of experience’, in: </a:t>
            </a:r>
            <a:r>
              <a:rPr lang="en-GB" sz="800" dirty="0" err="1">
                <a:latin typeface="Calibri" panose="020F0502020204030204" pitchFamily="34" charset="0"/>
                <a:ea typeface="Times New Roman" panose="02020603050405020304" pitchFamily="18" charset="0"/>
                <a:cs typeface="Calibri" panose="020F0502020204030204" pitchFamily="34" charset="0"/>
              </a:rPr>
              <a:t>Csikszentmihalyi</a:t>
            </a:r>
            <a:r>
              <a:rPr lang="en-GB" sz="800" dirty="0">
                <a:latin typeface="Calibri" panose="020F0502020204030204" pitchFamily="34" charset="0"/>
                <a:ea typeface="Times New Roman" panose="02020603050405020304" pitchFamily="18" charset="0"/>
                <a:cs typeface="Calibri" panose="020F0502020204030204" pitchFamily="34" charset="0"/>
              </a:rPr>
              <a:t>, M. (ed.) </a:t>
            </a:r>
            <a:r>
              <a:rPr lang="en-GB" sz="800" i="1" dirty="0">
                <a:latin typeface="Calibri" panose="020F0502020204030204" pitchFamily="34" charset="0"/>
                <a:ea typeface="Times New Roman" panose="02020603050405020304" pitchFamily="18" charset="0"/>
                <a:cs typeface="Calibri" panose="020F0502020204030204" pitchFamily="34" charset="0"/>
              </a:rPr>
              <a:t>Applications of Flow in Human Development and Education</a:t>
            </a:r>
            <a:r>
              <a:rPr lang="en-GB" sz="800" dirty="0">
                <a:latin typeface="Calibri" panose="020F0502020204030204" pitchFamily="34" charset="0"/>
                <a:ea typeface="Times New Roman" panose="02020603050405020304" pitchFamily="18" charset="0"/>
                <a:cs typeface="Calibri" panose="020F0502020204030204" pitchFamily="34" charset="0"/>
              </a:rPr>
              <a:t>. 2</a:t>
            </a:r>
            <a:r>
              <a:rPr lang="en-GB" sz="800" baseline="30000" dirty="0">
                <a:latin typeface="Calibri" panose="020F0502020204030204" pitchFamily="34" charset="0"/>
                <a:ea typeface="Times New Roman" panose="02020603050405020304" pitchFamily="18" charset="0"/>
                <a:cs typeface="Calibri" panose="020F0502020204030204" pitchFamily="34" charset="0"/>
              </a:rPr>
              <a:t>nd</a:t>
            </a:r>
            <a:r>
              <a:rPr lang="en-GB" sz="800" dirty="0">
                <a:latin typeface="Calibri" panose="020F0502020204030204" pitchFamily="34" charset="0"/>
                <a:ea typeface="Times New Roman" panose="02020603050405020304" pitchFamily="18" charset="0"/>
                <a:cs typeface="Calibri" panose="020F0502020204030204" pitchFamily="34" charset="0"/>
              </a:rPr>
              <a:t> ed. Dordrecht, Netherlands: Springer, pp. 437–465.</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Duit</a:t>
            </a:r>
            <a:r>
              <a:rPr lang="en-GB" sz="800" dirty="0">
                <a:latin typeface="Calibri" panose="020F0502020204030204" pitchFamily="34" charset="0"/>
                <a:ea typeface="Times New Roman" panose="02020603050405020304" pitchFamily="18" charset="0"/>
                <a:cs typeface="Calibri" panose="020F0502020204030204" pitchFamily="34" charset="0"/>
              </a:rPr>
              <a:t>, R. &amp; </a:t>
            </a:r>
            <a:r>
              <a:rPr lang="en-GB" sz="800" dirty="0" err="1">
                <a:latin typeface="Calibri" panose="020F0502020204030204" pitchFamily="34" charset="0"/>
                <a:ea typeface="Times New Roman" panose="02020603050405020304" pitchFamily="18" charset="0"/>
                <a:cs typeface="Calibri" panose="020F0502020204030204" pitchFamily="34" charset="0"/>
              </a:rPr>
              <a:t>Treagust</a:t>
            </a:r>
            <a:r>
              <a:rPr lang="en-GB" sz="800" dirty="0">
                <a:latin typeface="Calibri" panose="020F0502020204030204" pitchFamily="34" charset="0"/>
                <a:ea typeface="Times New Roman" panose="02020603050405020304" pitchFamily="18" charset="0"/>
                <a:cs typeface="Calibri" panose="020F0502020204030204" pitchFamily="34" charset="0"/>
              </a:rPr>
              <a:t>, D.F. (2003) ‘Conceptual change: a powerful framework for improving science teaching and learning’ </a:t>
            </a:r>
            <a:r>
              <a:rPr lang="en-GB" sz="800" i="1" dirty="0">
                <a:latin typeface="Calibri" panose="020F0502020204030204" pitchFamily="34" charset="0"/>
                <a:ea typeface="Times New Roman" panose="02020603050405020304" pitchFamily="18" charset="0"/>
                <a:cs typeface="Calibri" panose="020F0502020204030204" pitchFamily="34" charset="0"/>
              </a:rPr>
              <a:t>International Journal of Science Education</a:t>
            </a:r>
            <a:r>
              <a:rPr lang="en-GB" sz="800" dirty="0">
                <a:latin typeface="Calibri" panose="020F0502020204030204" pitchFamily="34" charset="0"/>
                <a:ea typeface="Times New Roman" panose="02020603050405020304" pitchFamily="18" charset="0"/>
                <a:cs typeface="Calibri" panose="020F0502020204030204" pitchFamily="34" charset="0"/>
              </a:rPr>
              <a:t>, 25(6), pp.671–688.</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err="1">
                <a:latin typeface="Calibri" panose="020F0502020204030204" pitchFamily="34" charset="0"/>
                <a:ea typeface="Times New Roman" panose="02020603050405020304" pitchFamily="18" charset="0"/>
                <a:cs typeface="Calibri" panose="020F0502020204030204" pitchFamily="34" charset="0"/>
              </a:rPr>
              <a:t>Dweck</a:t>
            </a:r>
            <a:r>
              <a:rPr lang="en-GB" sz="800" dirty="0">
                <a:latin typeface="Calibri" panose="020F0502020204030204" pitchFamily="34" charset="0"/>
                <a:ea typeface="Times New Roman" panose="02020603050405020304" pitchFamily="18" charset="0"/>
                <a:cs typeface="Calibri" panose="020F0502020204030204" pitchFamily="34" charset="0"/>
              </a:rPr>
              <a:t>, C. S. (2000) </a:t>
            </a:r>
            <a:r>
              <a:rPr lang="en-GB" sz="800" i="1" dirty="0">
                <a:latin typeface="Calibri" panose="020F0502020204030204" pitchFamily="34" charset="0"/>
                <a:ea typeface="Times New Roman" panose="02020603050405020304" pitchFamily="18" charset="0"/>
                <a:cs typeface="Calibri" panose="020F0502020204030204" pitchFamily="34" charset="0"/>
              </a:rPr>
              <a:t>Self-theories: Their role in motivation, personality, and development</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New York: Psychology Press.</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err="1">
                <a:latin typeface="Calibri" panose="020F0502020204030204" pitchFamily="34" charset="0"/>
                <a:ea typeface="Times New Roman" panose="02020603050405020304" pitchFamily="18" charset="0"/>
                <a:cs typeface="Calibri" panose="020F0502020204030204" pitchFamily="34" charset="0"/>
              </a:rPr>
              <a:t>Eilks</a:t>
            </a:r>
            <a:r>
              <a:rPr lang="en-GB" sz="800" dirty="0">
                <a:latin typeface="Calibri" panose="020F0502020204030204" pitchFamily="34" charset="0"/>
                <a:ea typeface="Times New Roman" panose="02020603050405020304" pitchFamily="18" charset="0"/>
                <a:cs typeface="Calibri" panose="020F0502020204030204" pitchFamily="34" charset="0"/>
              </a:rPr>
              <a:t>, I. (2014) ‘Action research in science education: from general justifications to a specific model in</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practice’, in: Stern, T., Townsend, A., Rauch, F. &amp; Schuster, A. (eds.) A</a:t>
            </a:r>
            <a:r>
              <a:rPr lang="en-GB" sz="800" i="1" dirty="0">
                <a:latin typeface="Calibri" panose="020F0502020204030204" pitchFamily="34" charset="0"/>
                <a:ea typeface="Times New Roman" panose="02020603050405020304" pitchFamily="18" charset="0"/>
                <a:cs typeface="Calibri" panose="020F0502020204030204" pitchFamily="34" charset="0"/>
              </a:rPr>
              <a:t>ction research,</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innovation and change: international perspectives across disciplines</a:t>
            </a:r>
            <a:r>
              <a:rPr lang="en-GB" sz="800" dirty="0">
                <a:latin typeface="Calibri" panose="020F0502020204030204" pitchFamily="34" charset="0"/>
                <a:ea typeface="Times New Roman" panose="02020603050405020304" pitchFamily="18" charset="0"/>
                <a:cs typeface="Calibri" panose="020F0502020204030204" pitchFamily="34" charset="0"/>
              </a:rPr>
              <a:t>. London: Routledge, pp.</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156-176.</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Feldman, A. &amp; </a:t>
            </a:r>
            <a:r>
              <a:rPr lang="en-GB" sz="800" dirty="0" err="1">
                <a:latin typeface="Calibri" panose="020F0502020204030204" pitchFamily="34" charset="0"/>
                <a:ea typeface="Times New Roman" panose="02020603050405020304" pitchFamily="18" charset="0"/>
                <a:cs typeface="Calibri" panose="020F0502020204030204" pitchFamily="34" charset="0"/>
              </a:rPr>
              <a:t>Minstrell</a:t>
            </a:r>
            <a:r>
              <a:rPr lang="en-GB" sz="800" dirty="0">
                <a:latin typeface="Calibri" panose="020F0502020204030204" pitchFamily="34" charset="0"/>
                <a:ea typeface="Times New Roman" panose="02020603050405020304" pitchFamily="18" charset="0"/>
                <a:cs typeface="Calibri" panose="020F0502020204030204" pitchFamily="34" charset="0"/>
              </a:rPr>
              <a:t>. J. (2000) ‘Action research as a research methodology for the study of the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teaching and learning of science’, in: Kelly, A. E. &amp; </a:t>
            </a:r>
            <a:r>
              <a:rPr lang="en-GB" sz="800" dirty="0" err="1">
                <a:latin typeface="Calibri" panose="020F0502020204030204" pitchFamily="34" charset="0"/>
                <a:ea typeface="Times New Roman" panose="02020603050405020304" pitchFamily="18" charset="0"/>
                <a:cs typeface="Calibri" panose="020F0502020204030204" pitchFamily="34" charset="0"/>
              </a:rPr>
              <a:t>Lesh</a:t>
            </a:r>
            <a:r>
              <a:rPr lang="en-GB" sz="800" dirty="0">
                <a:latin typeface="Calibri" panose="020F0502020204030204" pitchFamily="34" charset="0"/>
                <a:ea typeface="Times New Roman" panose="02020603050405020304" pitchFamily="18" charset="0"/>
                <a:cs typeface="Calibri" panose="020F0502020204030204" pitchFamily="34" charset="0"/>
              </a:rPr>
              <a:t>, R. A. (eds.) </a:t>
            </a:r>
            <a:r>
              <a:rPr lang="en-GB" sz="800" i="1" dirty="0">
                <a:latin typeface="Calibri" panose="020F0502020204030204" pitchFamily="34" charset="0"/>
                <a:ea typeface="Times New Roman" panose="02020603050405020304" pitchFamily="18" charset="0"/>
                <a:cs typeface="Calibri" panose="020F0502020204030204" pitchFamily="34" charset="0"/>
              </a:rPr>
              <a:t>Handbook of research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design in mathematics and science education.</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London: Routledge, pp. 429-455.</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Gijlers</a:t>
            </a:r>
            <a:r>
              <a:rPr lang="en-GB" sz="800" dirty="0">
                <a:latin typeface="Calibri" panose="020F0502020204030204" pitchFamily="34" charset="0"/>
                <a:ea typeface="Times New Roman" panose="02020603050405020304" pitchFamily="18" charset="0"/>
                <a:cs typeface="Calibri" panose="020F0502020204030204" pitchFamily="34" charset="0"/>
              </a:rPr>
              <a:t>, H. &amp; de Jong, T. (2005)  ‘The relation between prior knowledge and students’ collaborative discovery learning processes.’ </a:t>
            </a:r>
            <a:r>
              <a:rPr lang="en-GB" sz="800" i="1" dirty="0">
                <a:latin typeface="Calibri" panose="020F0502020204030204" pitchFamily="34" charset="0"/>
                <a:ea typeface="Times New Roman" panose="02020603050405020304" pitchFamily="18" charset="0"/>
                <a:cs typeface="Calibri" panose="020F0502020204030204" pitchFamily="34" charset="0"/>
              </a:rPr>
              <a:t>Journal of Research in Science Teaching</a:t>
            </a:r>
            <a:r>
              <a:rPr lang="en-GB" sz="800" dirty="0">
                <a:latin typeface="Calibri" panose="020F0502020204030204" pitchFamily="34" charset="0"/>
                <a:ea typeface="Times New Roman" panose="02020603050405020304" pitchFamily="18" charset="0"/>
                <a:cs typeface="Calibri" panose="020F0502020204030204" pitchFamily="34" charset="0"/>
              </a:rPr>
              <a:t>, 42(3), pp.264–282.</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Grow, G.O. (1991) ‘Teaching learners to be self-directed’. </a:t>
            </a:r>
            <a:r>
              <a:rPr lang="en-GB" sz="800" i="1" dirty="0">
                <a:latin typeface="Calibri" panose="020F0502020204030204" pitchFamily="34" charset="0"/>
                <a:ea typeface="Times New Roman" panose="02020603050405020304" pitchFamily="18" charset="0"/>
                <a:cs typeface="Calibri" panose="020F0502020204030204" pitchFamily="34" charset="0"/>
              </a:rPr>
              <a:t>Adult Education Quarterly </a:t>
            </a:r>
            <a:r>
              <a:rPr lang="en-GB" sz="800" dirty="0">
                <a:latin typeface="Calibri" panose="020F0502020204030204" pitchFamily="34" charset="0"/>
                <a:ea typeface="Times New Roman" panose="02020603050405020304" pitchFamily="18" charset="0"/>
                <a:cs typeface="Calibri" panose="020F0502020204030204" pitchFamily="34" charset="0"/>
              </a:rPr>
              <a:t>, 41 (3), pp.125–149.</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Hay, D., </a:t>
            </a:r>
            <a:r>
              <a:rPr lang="en-GB" sz="800" dirty="0" err="1">
                <a:latin typeface="Calibri" panose="020F0502020204030204" pitchFamily="34" charset="0"/>
                <a:ea typeface="Times New Roman" panose="02020603050405020304" pitchFamily="18" charset="0"/>
                <a:cs typeface="Calibri" panose="020F0502020204030204" pitchFamily="34" charset="0"/>
              </a:rPr>
              <a:t>Kinchin</a:t>
            </a:r>
            <a:r>
              <a:rPr lang="en-GB" sz="800" dirty="0">
                <a:latin typeface="Calibri" panose="020F0502020204030204" pitchFamily="34" charset="0"/>
                <a:ea typeface="Times New Roman" panose="02020603050405020304" pitchFamily="18" charset="0"/>
                <a:cs typeface="Calibri" panose="020F0502020204030204" pitchFamily="34" charset="0"/>
              </a:rPr>
              <a:t>, I. &amp; </a:t>
            </a:r>
            <a:r>
              <a:rPr lang="en-GB" sz="800" dirty="0" err="1">
                <a:latin typeface="Calibri" panose="020F0502020204030204" pitchFamily="34" charset="0"/>
                <a:ea typeface="Times New Roman" panose="02020603050405020304" pitchFamily="18" charset="0"/>
                <a:cs typeface="Calibri" panose="020F0502020204030204" pitchFamily="34" charset="0"/>
              </a:rPr>
              <a:t>Lygo</a:t>
            </a:r>
            <a:r>
              <a:rPr lang="en-GB" sz="800" dirty="0">
                <a:latin typeface="Calibri" panose="020F0502020204030204" pitchFamily="34" charset="0"/>
                <a:ea typeface="Times New Roman" panose="02020603050405020304" pitchFamily="18" charset="0"/>
                <a:cs typeface="Calibri" panose="020F0502020204030204" pitchFamily="34" charset="0"/>
              </a:rPr>
              <a:t>‐Baker, S. (2008) ‘Making learning visible: the role of concept mapping in higher education’ </a:t>
            </a:r>
            <a:r>
              <a:rPr lang="en-GB" sz="800" i="1" dirty="0">
                <a:latin typeface="Calibri" panose="020F0502020204030204" pitchFamily="34" charset="0"/>
                <a:ea typeface="Times New Roman" panose="02020603050405020304" pitchFamily="18" charset="0"/>
                <a:cs typeface="Calibri" panose="020F0502020204030204" pitchFamily="34" charset="0"/>
              </a:rPr>
              <a:t>Studies in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33(3), pp.295–311.</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Hayes, K. &amp; Richardson, J.E. (1995) ‘Gender, subject and context as determinants of approaches to studying in higher education’ </a:t>
            </a:r>
            <a:r>
              <a:rPr lang="en-GB" sz="800" i="1" dirty="0">
                <a:latin typeface="Calibri" panose="020F0502020204030204" pitchFamily="34" charset="0"/>
                <a:ea typeface="Times New Roman" panose="02020603050405020304" pitchFamily="18" charset="0"/>
                <a:cs typeface="Calibri" panose="020F0502020204030204" pitchFamily="34" charset="0"/>
              </a:rPr>
              <a:t>Studies in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20(2), pp.215–221.</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Hembree</a:t>
            </a:r>
            <a:r>
              <a:rPr lang="en-GB" sz="800" dirty="0">
                <a:latin typeface="Calibri" panose="020F0502020204030204" pitchFamily="34" charset="0"/>
                <a:ea typeface="Times New Roman" panose="02020603050405020304" pitchFamily="18" charset="0"/>
                <a:cs typeface="Calibri" panose="020F0502020204030204" pitchFamily="34" charset="0"/>
              </a:rPr>
              <a:t>, R. (1990) ‘The nature, effects, and relief of mathematics anxiety’ </a:t>
            </a:r>
            <a:r>
              <a:rPr lang="en-GB" sz="800" i="1" dirty="0">
                <a:latin typeface="Calibri" panose="020F0502020204030204" pitchFamily="34" charset="0"/>
                <a:ea typeface="Times New Roman" panose="02020603050405020304" pitchFamily="18" charset="0"/>
                <a:cs typeface="Calibri" panose="020F0502020204030204" pitchFamily="34" charset="0"/>
              </a:rPr>
              <a:t>Journal for Research in Mathematics Education</a:t>
            </a:r>
            <a:r>
              <a:rPr lang="en-GB" sz="800" dirty="0">
                <a:latin typeface="Calibri" panose="020F0502020204030204" pitchFamily="34" charset="0"/>
                <a:ea typeface="Times New Roman" panose="02020603050405020304" pitchFamily="18" charset="0"/>
                <a:cs typeface="Calibri" panose="020F0502020204030204" pitchFamily="34" charset="0"/>
              </a:rPr>
              <a:t>, 21(1), pp.33–46.</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Jones, R. &amp; Thomas, L. (2005) ‘The 2003 UK government higher education white paper: a critical assessment of its implications for the access and widening participation agenda’ </a:t>
            </a:r>
            <a:r>
              <a:rPr lang="en-GB" sz="800" i="1" dirty="0">
                <a:latin typeface="Calibri" panose="020F0502020204030204" pitchFamily="34" charset="0"/>
                <a:ea typeface="Times New Roman" panose="02020603050405020304" pitchFamily="18" charset="0"/>
                <a:cs typeface="Calibri" panose="020F0502020204030204" pitchFamily="34" charset="0"/>
              </a:rPr>
              <a:t>Journal of Education Policy</a:t>
            </a:r>
            <a:r>
              <a:rPr lang="en-GB" sz="800" dirty="0">
                <a:latin typeface="Calibri" panose="020F0502020204030204" pitchFamily="34" charset="0"/>
                <a:ea typeface="Times New Roman" panose="02020603050405020304" pitchFamily="18" charset="0"/>
                <a:cs typeface="Calibri" panose="020F0502020204030204" pitchFamily="34" charset="0"/>
              </a:rPr>
              <a:t>, 20(5), pp.615–630.</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rPr>
              <a:t>Kolb, A. Y., &amp; Kolb, D. A. (2005) 'Learning styles and learning spaces: enhancing experiential learning in higher education', </a:t>
            </a:r>
            <a:r>
              <a:rPr lang="en-GB" sz="800" i="1" dirty="0">
                <a:latin typeface="Calibri" panose="020F0502020204030204" pitchFamily="34" charset="0"/>
                <a:ea typeface="Times New Roman" panose="02020603050405020304" pitchFamily="18" charset="0"/>
              </a:rPr>
              <a:t>Academy of Management Learning &amp; Education</a:t>
            </a:r>
            <a:r>
              <a:rPr lang="en-GB" sz="800" dirty="0">
                <a:latin typeface="Calibri" panose="020F0502020204030204" pitchFamily="34" charset="0"/>
                <a:ea typeface="Times New Roman" panose="02020603050405020304" pitchFamily="18" charset="0"/>
              </a:rPr>
              <a:t>, 4(2), pp. 193–212. </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Kozeracki</a:t>
            </a:r>
            <a:r>
              <a:rPr lang="en-GB" sz="800" dirty="0">
                <a:latin typeface="Calibri" panose="020F0502020204030204" pitchFamily="34" charset="0"/>
                <a:ea typeface="Times New Roman" panose="02020603050405020304" pitchFamily="18" charset="0"/>
                <a:cs typeface="Calibri" panose="020F0502020204030204" pitchFamily="34" charset="0"/>
              </a:rPr>
              <a:t>, C.A., Carey, M. F., </a:t>
            </a:r>
            <a:r>
              <a:rPr lang="en-GB" sz="800" dirty="0" err="1">
                <a:latin typeface="Calibri" panose="020F0502020204030204" pitchFamily="34" charset="0"/>
                <a:ea typeface="Times New Roman" panose="02020603050405020304" pitchFamily="18" charset="0"/>
                <a:cs typeface="Calibri" panose="020F0502020204030204" pitchFamily="34" charset="0"/>
              </a:rPr>
              <a:t>Colicelli</a:t>
            </a:r>
            <a:r>
              <a:rPr lang="en-GB" sz="800" dirty="0">
                <a:latin typeface="Calibri" panose="020F0502020204030204" pitchFamily="34" charset="0"/>
                <a:ea typeface="Times New Roman" panose="02020603050405020304" pitchFamily="18" charset="0"/>
                <a:cs typeface="Calibri" panose="020F0502020204030204" pitchFamily="34" charset="0"/>
              </a:rPr>
              <a:t>, J. &amp; Levis-</a:t>
            </a:r>
            <a:r>
              <a:rPr lang="en-GB" sz="800" dirty="0" err="1">
                <a:latin typeface="Calibri" panose="020F0502020204030204" pitchFamily="34" charset="0"/>
                <a:ea typeface="Times New Roman" panose="02020603050405020304" pitchFamily="18" charset="0"/>
                <a:cs typeface="Calibri" panose="020F0502020204030204" pitchFamily="34" charset="0"/>
              </a:rPr>
              <a:t>Fitzgerals</a:t>
            </a:r>
            <a:r>
              <a:rPr lang="en-GB" sz="800" dirty="0">
                <a:latin typeface="Calibri" panose="020F0502020204030204" pitchFamily="34" charset="0"/>
                <a:ea typeface="Times New Roman" panose="02020603050405020304" pitchFamily="18" charset="0"/>
                <a:cs typeface="Calibri" panose="020F0502020204030204" pitchFamily="34" charset="0"/>
              </a:rPr>
              <a:t>, M. (2006) ‘An intensive primary-literature–based teaching program directly benefits undergraduate science majors and facilitates their transition to doctoral programs’ </a:t>
            </a:r>
            <a:r>
              <a:rPr lang="en-GB" sz="800" i="1" dirty="0">
                <a:latin typeface="Calibri" panose="020F0502020204030204" pitchFamily="34" charset="0"/>
                <a:ea typeface="Times New Roman" panose="02020603050405020304" pitchFamily="18" charset="0"/>
                <a:cs typeface="Calibri" panose="020F0502020204030204" pitchFamily="34" charset="0"/>
              </a:rPr>
              <a:t>CBE-Life Sciences Education</a:t>
            </a:r>
            <a:r>
              <a:rPr lang="en-GB" sz="800" dirty="0">
                <a:latin typeface="Calibri" panose="020F0502020204030204" pitchFamily="34" charset="0"/>
                <a:ea typeface="Times New Roman" panose="02020603050405020304" pitchFamily="18" charset="0"/>
                <a:cs typeface="Calibri" panose="020F0502020204030204" pitchFamily="34" charset="0"/>
              </a:rPr>
              <a:t>, 5 (4), pp.340–347.</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Krathwohl</a:t>
            </a:r>
            <a:r>
              <a:rPr lang="en-GB" sz="800" dirty="0">
                <a:latin typeface="Calibri" panose="020F0502020204030204" pitchFamily="34" charset="0"/>
                <a:ea typeface="Times New Roman" panose="02020603050405020304" pitchFamily="18" charset="0"/>
                <a:cs typeface="Calibri" panose="020F0502020204030204" pitchFamily="34" charset="0"/>
              </a:rPr>
              <a:t>, D.R. (2002) ‘A revision of bloom’s taxonomy: an overview’ </a:t>
            </a:r>
            <a:r>
              <a:rPr lang="en-GB" sz="800" i="1" dirty="0">
                <a:latin typeface="Calibri" panose="020F0502020204030204" pitchFamily="34" charset="0"/>
                <a:ea typeface="Times New Roman" panose="02020603050405020304" pitchFamily="18" charset="0"/>
                <a:cs typeface="Calibri" panose="020F0502020204030204" pitchFamily="34" charset="0"/>
              </a:rPr>
              <a:t>Theory Into Practice</a:t>
            </a:r>
            <a:r>
              <a:rPr lang="en-GB" sz="800" dirty="0">
                <a:latin typeface="Calibri" panose="020F0502020204030204" pitchFamily="34" charset="0"/>
                <a:ea typeface="Times New Roman" panose="02020603050405020304" pitchFamily="18" charset="0"/>
                <a:cs typeface="Calibri" panose="020F0502020204030204" pitchFamily="34" charset="0"/>
              </a:rPr>
              <a:t>, 41(4), pp.212–218.</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Land, R., Cousin, G., Meyer, J. H. F. &amp; Davies, P (2006) ‘Conclusion: implications for threshold</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concepts for course design and evaluation’, in: </a:t>
            </a:r>
            <a:r>
              <a:rPr lang="en-GB" sz="800" dirty="0">
                <a:latin typeface="Calibri" panose="020F0502020204030204" pitchFamily="34" charset="0"/>
                <a:ea typeface="Times New Roman" panose="02020603050405020304" pitchFamily="18" charset="0"/>
                <a:cs typeface="Calibri" panose="020F0502020204030204" pitchFamily="34" charset="0"/>
              </a:rPr>
              <a:t>Meyer, J. &amp; Land, R. (eds.) </a:t>
            </a:r>
            <a:r>
              <a:rPr lang="en-GB" sz="800" i="1" dirty="0">
                <a:latin typeface="Calibri" panose="020F0502020204030204" pitchFamily="34" charset="0"/>
                <a:ea typeface="Times New Roman" panose="02020603050405020304" pitchFamily="18" charset="0"/>
                <a:cs typeface="Calibri" panose="020F0502020204030204" pitchFamily="34" charset="0"/>
              </a:rPr>
              <a:t>Overcoming barriers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to student understanding: Threshold concepts and troublesome knowledge</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New York: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Routledge. </a:t>
            </a:r>
            <a:r>
              <a:rPr lang="en-GB" sz="800" dirty="0">
                <a:latin typeface="Calibri" panose="020F0502020204030204" pitchFamily="34" charset="0"/>
                <a:ea typeface="Times New Roman" panose="02020603050405020304" pitchFamily="18" charset="0"/>
                <a:cs typeface="Times New Roman" panose="02020603050405020304" pitchFamily="18" charset="0"/>
              </a:rPr>
              <a:t>pp. 195-206.</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0"/>
              </a:spcAft>
            </a:pPr>
            <a:r>
              <a:rPr lang="en-GB" sz="800" dirty="0" err="1">
                <a:latin typeface="Calibri" panose="020F0502020204030204" pitchFamily="34" charset="0"/>
                <a:ea typeface="Times New Roman" panose="02020603050405020304" pitchFamily="18" charset="0"/>
                <a:cs typeface="Calibri" panose="020F0502020204030204" pitchFamily="34" charset="0"/>
              </a:rPr>
              <a:t>LeBard</a:t>
            </a:r>
            <a:r>
              <a:rPr lang="en-GB" sz="800" dirty="0">
                <a:latin typeface="Calibri" panose="020F0502020204030204" pitchFamily="34" charset="0"/>
                <a:ea typeface="Times New Roman" panose="02020603050405020304" pitchFamily="18" charset="0"/>
                <a:cs typeface="Calibri" panose="020F0502020204030204" pitchFamily="34" charset="0"/>
              </a:rPr>
              <a:t>, R., Thompson, R., </a:t>
            </a:r>
            <a:r>
              <a:rPr lang="en-GB" sz="800" dirty="0" err="1">
                <a:latin typeface="Calibri" panose="020F0502020204030204" pitchFamily="34" charset="0"/>
                <a:ea typeface="Times New Roman" panose="02020603050405020304" pitchFamily="18" charset="0"/>
                <a:cs typeface="Calibri" panose="020F0502020204030204" pitchFamily="34" charset="0"/>
              </a:rPr>
              <a:t>Micolich</a:t>
            </a:r>
            <a:r>
              <a:rPr lang="en-GB" sz="800" dirty="0">
                <a:latin typeface="Calibri" panose="020F0502020204030204" pitchFamily="34" charset="0"/>
                <a:ea typeface="Times New Roman" panose="02020603050405020304" pitchFamily="18" charset="0"/>
                <a:cs typeface="Calibri" panose="020F0502020204030204" pitchFamily="34" charset="0"/>
              </a:rPr>
              <a:t>, A., </a:t>
            </a:r>
            <a:r>
              <a:rPr lang="en-GB" sz="800" dirty="0" err="1">
                <a:latin typeface="Calibri" panose="020F0502020204030204" pitchFamily="34" charset="0"/>
                <a:ea typeface="Times New Roman" panose="02020603050405020304" pitchFamily="18" charset="0"/>
                <a:cs typeface="Calibri" panose="020F0502020204030204" pitchFamily="34" charset="0"/>
              </a:rPr>
              <a:t>Quinnell</a:t>
            </a:r>
            <a:r>
              <a:rPr lang="en-GB" sz="800" dirty="0">
                <a:latin typeface="Calibri" panose="020F0502020204030204" pitchFamily="34" charset="0"/>
                <a:ea typeface="Times New Roman" panose="02020603050405020304" pitchFamily="18" charset="0"/>
                <a:cs typeface="Calibri" panose="020F0502020204030204" pitchFamily="34" charset="0"/>
              </a:rPr>
              <a:t>, R. (2012)  "Identifying common thresholds in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learning for students working in </a:t>
            </a:r>
            <a:r>
              <a:rPr lang="en-GB" sz="800" dirty="0" err="1">
                <a:latin typeface="Calibri" panose="020F0502020204030204" pitchFamily="34" charset="0"/>
                <a:ea typeface="Times New Roman" panose="02020603050405020304" pitchFamily="18" charset="0"/>
                <a:cs typeface="Calibri" panose="020F0502020204030204" pitchFamily="34" charset="0"/>
              </a:rPr>
              <a:t>the'hard'discipline</a:t>
            </a:r>
            <a:r>
              <a:rPr lang="en-GB" sz="800" dirty="0">
                <a:latin typeface="Calibri" panose="020F0502020204030204" pitchFamily="34" charset="0"/>
                <a:ea typeface="Times New Roman" panose="02020603050405020304" pitchFamily="18" charset="0"/>
                <a:cs typeface="Calibri" panose="020F0502020204030204" pitchFamily="34" charset="0"/>
              </a:rPr>
              <a:t> of Science." </a:t>
            </a:r>
            <a:r>
              <a:rPr lang="en-GB" sz="800" i="1" dirty="0">
                <a:latin typeface="Calibri" panose="020F0502020204030204" pitchFamily="34" charset="0"/>
                <a:ea typeface="Times New Roman" panose="02020603050405020304" pitchFamily="18" charset="0"/>
                <a:cs typeface="Calibri" panose="020F0502020204030204" pitchFamily="34" charset="0"/>
              </a:rPr>
              <a:t>Proceedings of The Australian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Conference on Science and Mathematics Education (formerly </a:t>
            </a:r>
            <a:r>
              <a:rPr lang="en-GB" sz="800" i="1" dirty="0" err="1">
                <a:latin typeface="Calibri" panose="020F0502020204030204" pitchFamily="34" charset="0"/>
                <a:ea typeface="Times New Roman" panose="02020603050405020304" pitchFamily="18" charset="0"/>
                <a:cs typeface="Calibri" panose="020F0502020204030204" pitchFamily="34" charset="0"/>
              </a:rPr>
              <a:t>UniServe</a:t>
            </a:r>
            <a:r>
              <a:rPr lang="en-GB" sz="800" i="1" dirty="0">
                <a:latin typeface="Calibri" panose="020F0502020204030204" pitchFamily="34" charset="0"/>
                <a:ea typeface="Times New Roman" panose="02020603050405020304" pitchFamily="18" charset="0"/>
                <a:cs typeface="Calibri" panose="020F0502020204030204" pitchFamily="34" charset="0"/>
              </a:rPr>
              <a:t> Science Conference)</a:t>
            </a:r>
            <a:r>
              <a:rPr lang="en-GB" sz="800" dirty="0">
                <a:latin typeface="Calibri" panose="020F0502020204030204" pitchFamily="34" charset="0"/>
                <a:ea typeface="Times New Roman" panose="02020603050405020304" pitchFamily="18" charset="0"/>
                <a:cs typeface="Calibri" panose="020F0502020204030204" pitchFamily="34"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a:latin typeface="Calibri" panose="020F0502020204030204" pitchFamily="34" charset="0"/>
                <a:ea typeface="Times New Roman" panose="02020603050405020304" pitchFamily="18" charset="0"/>
                <a:cs typeface="Times New Roman" panose="02020603050405020304" pitchFamily="18" charset="0"/>
              </a:rPr>
              <a:t>Sydney, 1 - 2 October 2009</a:t>
            </a: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Light, G., Calkins, S. Cox, R. (2009) </a:t>
            </a:r>
            <a:r>
              <a:rPr lang="en-GB" sz="800" i="1" dirty="0">
                <a:latin typeface="Calibri" panose="020F0502020204030204" pitchFamily="34" charset="0"/>
                <a:ea typeface="Times New Roman" panose="02020603050405020304" pitchFamily="18" charset="0"/>
                <a:cs typeface="Calibri" panose="020F0502020204030204" pitchFamily="34" charset="0"/>
              </a:rPr>
              <a:t>Learning and teaching in higher education: The reflective</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professional</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London: Sage</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Loo, R. (2002) ‘The Distribution of learning styles and types for hard and soft business majors’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i="1" dirty="0">
                <a:latin typeface="Calibri" panose="020F0502020204030204" pitchFamily="34" charset="0"/>
                <a:ea typeface="Times New Roman" panose="02020603050405020304" pitchFamily="18" charset="0"/>
                <a:cs typeface="Calibri" panose="020F0502020204030204" pitchFamily="34" charset="0"/>
              </a:rPr>
              <a:t>Educational Psychology</a:t>
            </a:r>
            <a:r>
              <a:rPr lang="en-GB" sz="800" dirty="0">
                <a:latin typeface="Calibri" panose="020F0502020204030204" pitchFamily="34" charset="0"/>
                <a:ea typeface="Times New Roman" panose="02020603050405020304" pitchFamily="18" charset="0"/>
                <a:cs typeface="Calibri" panose="020F0502020204030204" pitchFamily="34" charset="0"/>
              </a:rPr>
              <a:t>, 22(3), pp.349–360.</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Lynch, T.G., </a:t>
            </a:r>
            <a:r>
              <a:rPr lang="en-GB" sz="800" dirty="0" err="1">
                <a:latin typeface="Calibri" panose="020F0502020204030204" pitchFamily="34" charset="0"/>
                <a:ea typeface="Times New Roman" panose="02020603050405020304" pitchFamily="18" charset="0"/>
                <a:cs typeface="Calibri" panose="020F0502020204030204" pitchFamily="34" charset="0"/>
              </a:rPr>
              <a:t>Woelfl</a:t>
            </a:r>
            <a:r>
              <a:rPr lang="en-GB" sz="800" dirty="0">
                <a:latin typeface="Calibri" panose="020F0502020204030204" pitchFamily="34" charset="0"/>
                <a:ea typeface="Times New Roman" panose="02020603050405020304" pitchFamily="18" charset="0"/>
                <a:cs typeface="Calibri" panose="020F0502020204030204" pitchFamily="34" charset="0"/>
              </a:rPr>
              <a:t>, L.L., Steele, D. J. &amp; Hanssen, C.S. (1998) ‘Learning style influences student examination performance’ </a:t>
            </a:r>
            <a:r>
              <a:rPr lang="en-GB" sz="800" i="1" dirty="0">
                <a:latin typeface="Calibri" panose="020F0502020204030204" pitchFamily="34" charset="0"/>
                <a:ea typeface="Times New Roman" panose="02020603050405020304" pitchFamily="18" charset="0"/>
                <a:cs typeface="Calibri" panose="020F0502020204030204" pitchFamily="34" charset="0"/>
              </a:rPr>
              <a:t>The American Journal of Surgery</a:t>
            </a:r>
            <a:r>
              <a:rPr lang="en-GB" sz="800" dirty="0">
                <a:latin typeface="Calibri" panose="020F0502020204030204" pitchFamily="34" charset="0"/>
                <a:ea typeface="Times New Roman" panose="02020603050405020304" pitchFamily="18" charset="0"/>
                <a:cs typeface="Calibri" panose="020F0502020204030204" pitchFamily="34" charset="0"/>
              </a:rPr>
              <a:t>, 176(1), pp.62–66.</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Ma, X. (1999) ‘A meta-analysis of the relationship between anxiety toward mathematics and achievement in mathematics’ </a:t>
            </a:r>
            <a:r>
              <a:rPr lang="en-GB" sz="800" i="1" dirty="0">
                <a:latin typeface="Calibri" panose="020F0502020204030204" pitchFamily="34" charset="0"/>
                <a:ea typeface="Times New Roman" panose="02020603050405020304" pitchFamily="18" charset="0"/>
                <a:cs typeface="Calibri" panose="020F0502020204030204" pitchFamily="34" charset="0"/>
              </a:rPr>
              <a:t>Journal for Research in Mathematics Education</a:t>
            </a:r>
            <a:r>
              <a:rPr lang="en-GB" sz="800" dirty="0">
                <a:latin typeface="Calibri" panose="020F0502020204030204" pitchFamily="34" charset="0"/>
                <a:ea typeface="Times New Roman" panose="02020603050405020304" pitchFamily="18" charset="0"/>
                <a:cs typeface="Calibri" panose="020F0502020204030204" pitchFamily="34" charset="0"/>
              </a:rPr>
              <a:t>, 30(5), pp.520–540.</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Macdonald, C. &amp; </a:t>
            </a:r>
            <a:r>
              <a:rPr lang="en-GB" sz="800" dirty="0" err="1">
                <a:latin typeface="Calibri" panose="020F0502020204030204" pitchFamily="34" charset="0"/>
                <a:ea typeface="Times New Roman" panose="02020603050405020304" pitchFamily="18" charset="0"/>
                <a:cs typeface="Calibri" panose="020F0502020204030204" pitchFamily="34" charset="0"/>
              </a:rPr>
              <a:t>Stratta</a:t>
            </a:r>
            <a:r>
              <a:rPr lang="en-GB" sz="800" dirty="0">
                <a:latin typeface="Calibri" panose="020F0502020204030204" pitchFamily="34" charset="0"/>
                <a:ea typeface="Times New Roman" panose="02020603050405020304" pitchFamily="18" charset="0"/>
                <a:cs typeface="Calibri" panose="020F0502020204030204" pitchFamily="34" charset="0"/>
              </a:rPr>
              <a:t>, E. (2001) ‘From access to widening participation: responses to the changing population in higher education in the UK’ </a:t>
            </a:r>
            <a:r>
              <a:rPr lang="en-GB" sz="800" i="1" dirty="0">
                <a:latin typeface="Calibri" panose="020F0502020204030204" pitchFamily="34" charset="0"/>
                <a:ea typeface="Times New Roman" panose="02020603050405020304" pitchFamily="18" charset="0"/>
                <a:cs typeface="Calibri" panose="020F0502020204030204" pitchFamily="34" charset="0"/>
              </a:rPr>
              <a:t>Journal of Further and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25(2), pp.249–258.</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Meyer, H. (2004) ‘Novice and expert teachers’ conceptions of learners' prior knowledge’ </a:t>
            </a:r>
            <a:r>
              <a:rPr lang="en-GB" sz="800" i="1" dirty="0">
                <a:latin typeface="Calibri" panose="020F0502020204030204" pitchFamily="34" charset="0"/>
                <a:ea typeface="Times New Roman" panose="02020603050405020304" pitchFamily="18" charset="0"/>
                <a:cs typeface="Calibri" panose="020F0502020204030204" pitchFamily="34" charset="0"/>
              </a:rPr>
              <a:t>Science Education</a:t>
            </a:r>
            <a:r>
              <a:rPr lang="en-GB" sz="800" dirty="0">
                <a:latin typeface="Calibri" panose="020F0502020204030204" pitchFamily="34" charset="0"/>
                <a:ea typeface="Times New Roman" panose="02020603050405020304" pitchFamily="18" charset="0"/>
                <a:cs typeface="Calibri" panose="020F0502020204030204" pitchFamily="34" charset="0"/>
              </a:rPr>
              <a:t>, 88(6), pp.970–983.</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Meyer, J. H. F. &amp; Land, R. (2003) ‘Threshold Concepts and Troublesome Knowledge 1 – Linkages to</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Ways of Thinking and Practising’, in: Rust, C. (ed.) </a:t>
            </a:r>
            <a:r>
              <a:rPr lang="en-GB" sz="800" i="1" dirty="0">
                <a:latin typeface="Calibri" panose="020F0502020204030204" pitchFamily="34" charset="0"/>
                <a:ea typeface="Times New Roman" panose="02020603050405020304" pitchFamily="18" charset="0"/>
                <a:cs typeface="Calibri" panose="020F0502020204030204" pitchFamily="34" charset="0"/>
              </a:rPr>
              <a:t>Improving Student Learning</a:t>
            </a:r>
            <a:r>
              <a:rPr lang="en-GB" sz="800" dirty="0">
                <a:latin typeface="Calibri" panose="020F0502020204030204" pitchFamily="34" charset="0"/>
                <a:ea typeface="Times New Roman" panose="02020603050405020304" pitchFamily="18" charset="0"/>
                <a:cs typeface="Calibri" panose="020F0502020204030204" pitchFamily="34" charset="0"/>
              </a:rPr>
              <a:t> – </a:t>
            </a:r>
            <a:r>
              <a:rPr lang="en-GB" sz="800" i="1" dirty="0">
                <a:latin typeface="Calibri" panose="020F0502020204030204" pitchFamily="34" charset="0"/>
                <a:ea typeface="Times New Roman" panose="02020603050405020304" pitchFamily="18" charset="0"/>
                <a:cs typeface="Calibri" panose="020F0502020204030204" pitchFamily="34" charset="0"/>
              </a:rPr>
              <a:t>Ten Years On</a:t>
            </a:r>
            <a:r>
              <a:rPr lang="en-GB" sz="800" dirty="0">
                <a:latin typeface="Calibri" panose="020F0502020204030204" pitchFamily="34" charset="0"/>
                <a:ea typeface="Times New Roman" panose="02020603050405020304" pitchFamily="18" charset="0"/>
                <a:cs typeface="Calibri" panose="020F0502020204030204" pitchFamily="34" charset="0"/>
              </a:rPr>
              <a:t>.</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1st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Oxford: OCSLD.</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Meyer, J. &amp; Land, R. (2006) </a:t>
            </a:r>
            <a:r>
              <a:rPr lang="en-GB" sz="800" i="1" dirty="0">
                <a:latin typeface="Calibri" panose="020F0502020204030204" pitchFamily="34" charset="0"/>
                <a:ea typeface="Times New Roman" panose="02020603050405020304" pitchFamily="18" charset="0"/>
                <a:cs typeface="Calibri" panose="020F0502020204030204" pitchFamily="34" charset="0"/>
              </a:rPr>
              <a:t>Overcoming barriers to student understanding: Threshold concepts and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i="1" dirty="0">
                <a:latin typeface="Calibri" panose="020F0502020204030204" pitchFamily="34" charset="0"/>
                <a:ea typeface="Times New Roman" panose="02020603050405020304" pitchFamily="18" charset="0"/>
                <a:cs typeface="Calibri" panose="020F0502020204030204" pitchFamily="34" charset="0"/>
              </a:rPr>
              <a:t>         troublesome knowledge</a:t>
            </a:r>
            <a:r>
              <a:rPr lang="en-GB" sz="800" dirty="0">
                <a:latin typeface="Calibri" panose="020F0502020204030204" pitchFamily="34" charset="0"/>
                <a:ea typeface="Times New Roman" panose="02020603050405020304" pitchFamily="18" charset="0"/>
                <a:cs typeface="Calibri" panose="020F0502020204030204" pitchFamily="34" charset="0"/>
              </a:rPr>
              <a:t>. 1</a:t>
            </a:r>
            <a:r>
              <a:rPr lang="en-GB" sz="800" baseline="30000" dirty="0">
                <a:latin typeface="Calibri" panose="020F0502020204030204" pitchFamily="34" charset="0"/>
                <a:ea typeface="Times New Roman" panose="02020603050405020304" pitchFamily="18" charset="0"/>
                <a:cs typeface="Calibri" panose="020F0502020204030204" pitchFamily="34" charset="0"/>
              </a:rPr>
              <a:t>st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edn</a:t>
            </a:r>
            <a:r>
              <a:rPr lang="en-GB" sz="800" dirty="0">
                <a:latin typeface="Calibri" panose="020F0502020204030204" pitchFamily="34" charset="0"/>
                <a:ea typeface="Times New Roman" panose="02020603050405020304" pitchFamily="18" charset="0"/>
                <a:cs typeface="Calibri" panose="020F0502020204030204" pitchFamily="34" charset="0"/>
              </a:rPr>
              <a:t>. New York: Routledge.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Mikkonen</a:t>
            </a:r>
            <a:r>
              <a:rPr lang="en-GB" sz="800" dirty="0">
                <a:latin typeface="Calibri" panose="020F0502020204030204" pitchFamily="34" charset="0"/>
                <a:ea typeface="Times New Roman" panose="02020603050405020304" pitchFamily="18" charset="0"/>
                <a:cs typeface="Calibri" panose="020F0502020204030204" pitchFamily="34" charset="0"/>
              </a:rPr>
              <a:t>, J., </a:t>
            </a:r>
            <a:r>
              <a:rPr lang="en-GB" sz="800" dirty="0" err="1">
                <a:latin typeface="Calibri" panose="020F0502020204030204" pitchFamily="34" charset="0"/>
                <a:ea typeface="Times New Roman" panose="02020603050405020304" pitchFamily="18" charset="0"/>
                <a:cs typeface="Calibri" panose="020F0502020204030204" pitchFamily="34" charset="0"/>
              </a:rPr>
              <a:t>Ruohoniemi</a:t>
            </a:r>
            <a:r>
              <a:rPr lang="en-GB" sz="800" dirty="0">
                <a:latin typeface="Calibri" panose="020F0502020204030204" pitchFamily="34" charset="0"/>
                <a:ea typeface="Times New Roman" panose="02020603050405020304" pitchFamily="18" charset="0"/>
                <a:cs typeface="Calibri" panose="020F0502020204030204" pitchFamily="34" charset="0"/>
              </a:rPr>
              <a:t>, M. &amp; </a:t>
            </a:r>
            <a:r>
              <a:rPr lang="en-GB" sz="800" dirty="0" err="1">
                <a:latin typeface="Calibri" panose="020F0502020204030204" pitchFamily="34" charset="0"/>
                <a:ea typeface="Times New Roman" panose="02020603050405020304" pitchFamily="18" charset="0"/>
                <a:cs typeface="Calibri" panose="020F0502020204030204" pitchFamily="34" charset="0"/>
              </a:rPr>
              <a:t>Lindblom-Ylänne</a:t>
            </a:r>
            <a:r>
              <a:rPr lang="en-GB" sz="800" dirty="0">
                <a:latin typeface="Calibri" panose="020F0502020204030204" pitchFamily="34" charset="0"/>
                <a:ea typeface="Times New Roman" panose="02020603050405020304" pitchFamily="18" charset="0"/>
                <a:cs typeface="Calibri" panose="020F0502020204030204" pitchFamily="34" charset="0"/>
              </a:rPr>
              <a:t>, S. (2011) ‘The role of individual interest and future goals during the first years of university studies’ </a:t>
            </a:r>
            <a:r>
              <a:rPr lang="en-GB" sz="800" i="1" dirty="0">
                <a:latin typeface="Calibri" panose="020F0502020204030204" pitchFamily="34" charset="0"/>
                <a:ea typeface="Times New Roman" panose="02020603050405020304" pitchFamily="18" charset="0"/>
                <a:cs typeface="Calibri" panose="020F0502020204030204" pitchFamily="34" charset="0"/>
              </a:rPr>
              <a:t>Studies in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38(1), pp.71–86.</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Morrison, K. (1996) ‘Developing reflective practice in higher degree students through a learning journal’ </a:t>
            </a:r>
            <a:r>
              <a:rPr lang="en-GB" sz="800" i="1" dirty="0">
                <a:latin typeface="Calibri" panose="020F0502020204030204" pitchFamily="34" charset="0"/>
                <a:ea typeface="Times New Roman" panose="02020603050405020304" pitchFamily="18" charset="0"/>
                <a:cs typeface="Calibri" panose="020F0502020204030204" pitchFamily="34" charset="0"/>
              </a:rPr>
              <a:t>Studies in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21(3), pp.317–332.</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Niles, F.S. (1995) ‘Cultural differences in learning motivation and learning strategies: a comparison of overseas and Australian students at an Australian university’ </a:t>
            </a:r>
            <a:r>
              <a:rPr lang="en-GB" sz="800" i="1" dirty="0">
                <a:latin typeface="Calibri" panose="020F0502020204030204" pitchFamily="34" charset="0"/>
                <a:ea typeface="Times New Roman" panose="02020603050405020304" pitchFamily="18" charset="0"/>
                <a:cs typeface="Calibri" panose="020F0502020204030204" pitchFamily="34" charset="0"/>
              </a:rPr>
              <a:t>International Journal of Intercultural Relations</a:t>
            </a:r>
            <a:r>
              <a:rPr lang="en-GB" sz="800" dirty="0">
                <a:latin typeface="Calibri" panose="020F0502020204030204" pitchFamily="34" charset="0"/>
                <a:ea typeface="Times New Roman" panose="02020603050405020304" pitchFamily="18" charset="0"/>
                <a:cs typeface="Calibri" panose="020F0502020204030204" pitchFamily="34" charset="0"/>
              </a:rPr>
              <a:t>, 19(3), pp.369–385.</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Novak, J.D. (1990) ‘Concept mapping: A useful tool for science education’ </a:t>
            </a:r>
            <a:r>
              <a:rPr lang="en-GB" sz="800" i="1" dirty="0">
                <a:latin typeface="Calibri" panose="020F0502020204030204" pitchFamily="34" charset="0"/>
                <a:ea typeface="Times New Roman" panose="02020603050405020304" pitchFamily="18" charset="0"/>
                <a:cs typeface="Calibri" panose="020F0502020204030204" pitchFamily="34" charset="0"/>
              </a:rPr>
              <a:t>Journal of Research in Science Teaching</a:t>
            </a:r>
            <a:r>
              <a:rPr lang="en-GB" sz="800" dirty="0">
                <a:latin typeface="Calibri" panose="020F0502020204030204" pitchFamily="34" charset="0"/>
                <a:ea typeface="Times New Roman" panose="02020603050405020304" pitchFamily="18" charset="0"/>
                <a:cs typeface="Calibri" panose="020F0502020204030204" pitchFamily="34" charset="0"/>
              </a:rPr>
              <a:t>, 27(10), pp.937–949.</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Pekrun</a:t>
            </a:r>
            <a:r>
              <a:rPr lang="en-GB" sz="800" dirty="0">
                <a:latin typeface="Calibri" panose="020F0502020204030204" pitchFamily="34" charset="0"/>
                <a:ea typeface="Times New Roman" panose="02020603050405020304" pitchFamily="18" charset="0"/>
                <a:cs typeface="Calibri" panose="020F0502020204030204" pitchFamily="34" charset="0"/>
              </a:rPr>
              <a:t>, R., Goetz, T., </a:t>
            </a:r>
            <a:r>
              <a:rPr lang="en-GB" sz="800" dirty="0" err="1">
                <a:latin typeface="Calibri" panose="020F0502020204030204" pitchFamily="34" charset="0"/>
                <a:ea typeface="Times New Roman" panose="02020603050405020304" pitchFamily="18" charset="0"/>
                <a:cs typeface="Calibri" panose="020F0502020204030204" pitchFamily="34" charset="0"/>
              </a:rPr>
              <a:t>Frenzel</a:t>
            </a:r>
            <a:r>
              <a:rPr lang="en-GB" sz="800" dirty="0">
                <a:latin typeface="Calibri" panose="020F0502020204030204" pitchFamily="34" charset="0"/>
                <a:ea typeface="Times New Roman" panose="02020603050405020304" pitchFamily="18" charset="0"/>
                <a:cs typeface="Calibri" panose="020F0502020204030204" pitchFamily="34" charset="0"/>
              </a:rPr>
              <a:t>, A.C., </a:t>
            </a:r>
            <a:r>
              <a:rPr lang="en-GB" sz="800" dirty="0" err="1">
                <a:latin typeface="Calibri" panose="020F0502020204030204" pitchFamily="34" charset="0"/>
                <a:ea typeface="Times New Roman" panose="02020603050405020304" pitchFamily="18" charset="0"/>
                <a:cs typeface="Calibri" panose="020F0502020204030204" pitchFamily="34" charset="0"/>
              </a:rPr>
              <a:t>Barchfeld</a:t>
            </a:r>
            <a:r>
              <a:rPr lang="en-GB" sz="800" dirty="0">
                <a:latin typeface="Calibri" panose="020F0502020204030204" pitchFamily="34" charset="0"/>
                <a:ea typeface="Times New Roman" panose="02020603050405020304" pitchFamily="18" charset="0"/>
                <a:cs typeface="Calibri" panose="020F0502020204030204" pitchFamily="34" charset="0"/>
              </a:rPr>
              <a:t>, P., Perry, R.P. (2011) ‘Measuring emotions in students’ learning and performance: The Achievement Emotions Questionnaire (AEQ)’ </a:t>
            </a:r>
            <a:r>
              <a:rPr lang="en-GB" sz="800" i="1" dirty="0">
                <a:latin typeface="Calibri" panose="020F0502020204030204" pitchFamily="34" charset="0"/>
                <a:ea typeface="Times New Roman" panose="02020603050405020304" pitchFamily="18" charset="0"/>
                <a:cs typeface="Calibri" panose="020F0502020204030204" pitchFamily="34" charset="0"/>
              </a:rPr>
              <a:t>Contemporary Educational Psychology</a:t>
            </a:r>
            <a:r>
              <a:rPr lang="en-GB" sz="800" dirty="0">
                <a:latin typeface="Calibri" panose="020F0502020204030204" pitchFamily="34" charset="0"/>
                <a:ea typeface="Times New Roman" panose="02020603050405020304" pitchFamily="18" charset="0"/>
                <a:cs typeface="Calibri" panose="020F0502020204030204" pitchFamily="34" charset="0"/>
              </a:rPr>
              <a:t>, 36(1), pp.36–48.</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err="1">
                <a:latin typeface="Calibri" panose="020F0502020204030204" pitchFamily="34" charset="0"/>
                <a:ea typeface="Times New Roman" panose="02020603050405020304" pitchFamily="18" charset="0"/>
                <a:cs typeface="Calibri" panose="020F0502020204030204" pitchFamily="34" charset="0"/>
              </a:rPr>
              <a:t>Pintrich</a:t>
            </a:r>
            <a:r>
              <a:rPr lang="en-GB" sz="800" dirty="0">
                <a:latin typeface="Calibri" panose="020F0502020204030204" pitchFamily="34" charset="0"/>
                <a:ea typeface="Times New Roman" panose="02020603050405020304" pitchFamily="18" charset="0"/>
                <a:cs typeface="Calibri" panose="020F0502020204030204" pitchFamily="34" charset="0"/>
              </a:rPr>
              <a:t>, P. R. &amp; de Groot, E. V. (1990) ’Motivational and self-regulated learning components of</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classroom academic performance’ </a:t>
            </a:r>
            <a:r>
              <a:rPr lang="en-GB" sz="800" i="1" dirty="0">
                <a:latin typeface="Calibri" panose="020F0502020204030204" pitchFamily="34" charset="0"/>
                <a:ea typeface="Times New Roman" panose="02020603050405020304" pitchFamily="18" charset="0"/>
                <a:cs typeface="Calibri" panose="020F0502020204030204" pitchFamily="34" charset="0"/>
              </a:rPr>
              <a:t>Journal of Educational Psychology</a:t>
            </a:r>
            <a:r>
              <a:rPr lang="en-GB" sz="800" dirty="0">
                <a:latin typeface="Calibri" panose="020F0502020204030204" pitchFamily="34" charset="0"/>
                <a:ea typeface="Times New Roman" panose="02020603050405020304" pitchFamily="18" charset="0"/>
                <a:cs typeface="Calibri" panose="020F0502020204030204" pitchFamily="34" charset="0"/>
              </a:rPr>
              <a:t>, 82(1),  pp. 33-40.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Pratt, D.D. (2002) ‘Good teaching: one size fits all?’ </a:t>
            </a:r>
            <a:r>
              <a:rPr lang="en-GB" sz="800" i="1" dirty="0">
                <a:latin typeface="Calibri" panose="020F0502020204030204" pitchFamily="34" charset="0"/>
                <a:ea typeface="Times New Roman" panose="02020603050405020304" pitchFamily="18" charset="0"/>
                <a:cs typeface="Calibri" panose="020F0502020204030204" pitchFamily="34" charset="0"/>
              </a:rPr>
              <a:t>New Directions for Adult and Continuing Education</a:t>
            </a:r>
            <a:r>
              <a:rPr lang="en-GB" sz="800" dirty="0">
                <a:latin typeface="Calibri" panose="020F0502020204030204" pitchFamily="34" charset="0"/>
                <a:ea typeface="Times New Roman" panose="02020603050405020304" pitchFamily="18" charset="0"/>
                <a:cs typeface="Calibri" panose="020F0502020204030204" pitchFamily="34" charset="0"/>
              </a:rPr>
              <a:t>, 2002(93), pp.5–16.</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Richardson, M., Abraham, C. &amp; Bond, R. (2012) ‘Psychological correlates of university students'</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academic performance: A systematic review and meta-</a:t>
            </a:r>
            <a:r>
              <a:rPr lang="en-GB" sz="800" i="1" dirty="0" err="1">
                <a:latin typeface="Calibri" panose="020F0502020204030204" pitchFamily="34" charset="0"/>
                <a:ea typeface="Times New Roman" panose="02020603050405020304" pitchFamily="18" charset="0"/>
                <a:cs typeface="Calibri" panose="020F0502020204030204" pitchFamily="34" charset="0"/>
              </a:rPr>
              <a:t>analysis’Psychological</a:t>
            </a:r>
            <a:r>
              <a:rPr lang="en-GB" sz="800" i="1" dirty="0">
                <a:latin typeface="Calibri" panose="020F0502020204030204" pitchFamily="34" charset="0"/>
                <a:ea typeface="Times New Roman" panose="02020603050405020304" pitchFamily="18" charset="0"/>
                <a:cs typeface="Calibri" panose="020F0502020204030204" pitchFamily="34" charset="0"/>
              </a:rPr>
              <a:t> Bulletin </a:t>
            </a:r>
            <a:r>
              <a:rPr lang="en-GB" sz="800" dirty="0">
                <a:latin typeface="Calibri" panose="020F0502020204030204" pitchFamily="34" charset="0"/>
                <a:ea typeface="Times New Roman" panose="02020603050405020304" pitchFamily="18" charset="0"/>
                <a:cs typeface="Calibri" panose="020F0502020204030204" pitchFamily="34" charset="0"/>
              </a:rPr>
              <a:t>138(2), </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800" dirty="0">
                <a:latin typeface="Calibri" panose="020F0502020204030204" pitchFamily="34" charset="0"/>
                <a:ea typeface="Times New Roman" panose="02020603050405020304" pitchFamily="18" charset="0"/>
                <a:cs typeface="Calibri" panose="020F0502020204030204" pitchFamily="34" charset="0"/>
              </a:rPr>
              <a:t>        pp. 353-387.</a:t>
            </a:r>
            <a:endParaRPr lang="en-GB" sz="800" dirty="0">
              <a:latin typeface="Calibri" panose="020F0502020204030204" pitchFamily="34" charset="0"/>
              <a:ea typeface="Times New Roman" panose="02020603050405020304" pitchFamily="18" charset="0"/>
              <a:cs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Robotham</a:t>
            </a:r>
            <a:r>
              <a:rPr lang="en-GB" sz="800" dirty="0">
                <a:latin typeface="Calibri" panose="020F0502020204030204" pitchFamily="34" charset="0"/>
                <a:ea typeface="Times New Roman" panose="02020603050405020304" pitchFamily="18" charset="0"/>
                <a:cs typeface="Calibri" panose="020F0502020204030204" pitchFamily="34" charset="0"/>
              </a:rPr>
              <a:t>, D. &amp; Julian, C. (2006) ‘Stress and the higher education student: a critical review of the literature’ </a:t>
            </a:r>
            <a:r>
              <a:rPr lang="en-GB" sz="800" i="1" dirty="0">
                <a:latin typeface="Calibri" panose="020F0502020204030204" pitchFamily="34" charset="0"/>
                <a:ea typeface="Times New Roman" panose="02020603050405020304" pitchFamily="18" charset="0"/>
                <a:cs typeface="Calibri" panose="020F0502020204030204" pitchFamily="34" charset="0"/>
              </a:rPr>
              <a:t>Journal of Further and 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30(2), pp.107–117.</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sz="800" dirty="0" err="1">
                <a:latin typeface="Calibri" panose="020F0502020204030204" pitchFamily="34" charset="0"/>
                <a:ea typeface="Times New Roman" panose="02020603050405020304" pitchFamily="18" charset="0"/>
                <a:cs typeface="Times New Roman" panose="02020603050405020304" pitchFamily="18" charset="0"/>
              </a:rPr>
              <a:t>Rountree</a:t>
            </a:r>
            <a:r>
              <a:rPr lang="en-GB" sz="800" dirty="0">
                <a:latin typeface="Calibri" panose="020F0502020204030204" pitchFamily="34" charset="0"/>
                <a:ea typeface="Times New Roman" panose="02020603050405020304" pitchFamily="18" charset="0"/>
                <a:cs typeface="Times New Roman" panose="02020603050405020304" pitchFamily="18" charset="0"/>
              </a:rPr>
              <a:t>, J. &amp; </a:t>
            </a:r>
            <a:r>
              <a:rPr lang="en-GB" sz="800" dirty="0" err="1">
                <a:latin typeface="Calibri" panose="020F0502020204030204" pitchFamily="34" charset="0"/>
                <a:ea typeface="Times New Roman" panose="02020603050405020304" pitchFamily="18" charset="0"/>
                <a:cs typeface="Times New Roman" panose="02020603050405020304" pitchFamily="18" charset="0"/>
              </a:rPr>
              <a:t>Rountree</a:t>
            </a:r>
            <a:r>
              <a:rPr lang="en-GB" sz="800" dirty="0">
                <a:latin typeface="Calibri" panose="020F0502020204030204" pitchFamily="34" charset="0"/>
                <a:ea typeface="Times New Roman" panose="02020603050405020304" pitchFamily="18" charset="0"/>
                <a:cs typeface="Times New Roman" panose="02020603050405020304" pitchFamily="18" charset="0"/>
              </a:rPr>
              <a:t>, N. (2009) ‘Issues regarding threshold concepts in computer science’, in:</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a:t>
            </a:r>
            <a:r>
              <a:rPr lang="en-GB" sz="800" i="1" dirty="0">
                <a:latin typeface="Calibri" panose="020F0502020204030204" pitchFamily="34" charset="0"/>
                <a:ea typeface="Times New Roman" panose="02020603050405020304" pitchFamily="18" charset="0"/>
                <a:cs typeface="Times New Roman" panose="02020603050405020304" pitchFamily="18" charset="0"/>
              </a:rPr>
              <a:t>Proceedings of the Eleventh Australasian Conference on Computing Education - Volume 95</a:t>
            </a:r>
            <a:r>
              <a:rPr lang="en-GB" sz="800" dirty="0">
                <a:latin typeface="Calibri" panose="020F0502020204030204" pitchFamily="34" charset="0"/>
                <a:ea typeface="Times New Roman" panose="02020603050405020304" pitchFamily="18" charset="0"/>
                <a:cs typeface="Times New Roman" panose="02020603050405020304" pitchFamily="18" charset="0"/>
              </a:rPr>
              <a:t> (ACE</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'09), Hamilton, M. &amp; Clear, T. (eds.), Darlinghurst, Australia: Australian Computer Society, Inc. </a:t>
            </a:r>
          </a:p>
          <a:p>
            <a:pPr>
              <a:lnSpc>
                <a:spcPct val="115000"/>
              </a:lnSpc>
              <a:spcAft>
                <a:spcPts val="0"/>
              </a:spcAft>
            </a:pPr>
            <a:r>
              <a:rPr lang="en-GB" sz="800" dirty="0">
                <a:latin typeface="Calibri" panose="020F0502020204030204" pitchFamily="34" charset="0"/>
                <a:ea typeface="Times New Roman" panose="02020603050405020304" pitchFamily="18" charset="0"/>
                <a:cs typeface="Times New Roman" panose="02020603050405020304" pitchFamily="18" charset="0"/>
              </a:rPr>
              <a:t>         Australia, pp. 139-146.</a:t>
            </a: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Scheja</a:t>
            </a:r>
            <a:r>
              <a:rPr lang="en-GB" sz="800" dirty="0">
                <a:latin typeface="Calibri" panose="020F0502020204030204" pitchFamily="34" charset="0"/>
                <a:ea typeface="Times New Roman" panose="02020603050405020304" pitchFamily="18" charset="0"/>
                <a:cs typeface="Calibri" panose="020F0502020204030204" pitchFamily="34" charset="0"/>
              </a:rPr>
              <a:t>, M. &amp; </a:t>
            </a:r>
            <a:r>
              <a:rPr lang="en-GB" sz="800" dirty="0" err="1">
                <a:latin typeface="Calibri" panose="020F0502020204030204" pitchFamily="34" charset="0"/>
                <a:ea typeface="Times New Roman" panose="02020603050405020304" pitchFamily="18" charset="0"/>
                <a:cs typeface="Calibri" panose="020F0502020204030204" pitchFamily="34" charset="0"/>
              </a:rPr>
              <a:t>Pettersson</a:t>
            </a:r>
            <a:r>
              <a:rPr lang="en-GB" sz="800" dirty="0">
                <a:latin typeface="Calibri" panose="020F0502020204030204" pitchFamily="34" charset="0"/>
                <a:ea typeface="Times New Roman" panose="02020603050405020304" pitchFamily="18" charset="0"/>
                <a:cs typeface="Calibri" panose="020F0502020204030204" pitchFamily="34" charset="0"/>
              </a:rPr>
              <a:t>, K. (2010) ‘Transformation and contextualisation: conceptualising students’ conceptual understandings of threshold concepts in calculus’ </a:t>
            </a:r>
            <a:r>
              <a:rPr lang="en-GB" sz="800" i="1" dirty="0">
                <a:latin typeface="Calibri" panose="020F0502020204030204" pitchFamily="34" charset="0"/>
                <a:ea typeface="Times New Roman" panose="02020603050405020304" pitchFamily="18" charset="0"/>
                <a:cs typeface="Calibri" panose="020F0502020204030204" pitchFamily="34" charset="0"/>
              </a:rPr>
              <a:t>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59(2), pp.221–241.</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Schuetze</a:t>
            </a:r>
            <a:r>
              <a:rPr lang="en-GB" sz="800" dirty="0">
                <a:latin typeface="Calibri" panose="020F0502020204030204" pitchFamily="34" charset="0"/>
                <a:ea typeface="Times New Roman" panose="02020603050405020304" pitchFamily="18" charset="0"/>
                <a:cs typeface="Calibri" panose="020F0502020204030204" pitchFamily="34" charset="0"/>
              </a:rPr>
              <a:t>, H. &amp; Slowey, M. (2002) ‘Participation and exclusion: a comparative analysis of non-traditional students and lifelong learners in higher education’ </a:t>
            </a:r>
            <a:r>
              <a:rPr lang="en-GB" sz="800" i="1" dirty="0">
                <a:latin typeface="Calibri" panose="020F0502020204030204" pitchFamily="34" charset="0"/>
                <a:ea typeface="Times New Roman" panose="02020603050405020304" pitchFamily="18" charset="0"/>
                <a:cs typeface="Calibri" panose="020F0502020204030204" pitchFamily="34" charset="0"/>
              </a:rPr>
              <a:t>Higher Education</a:t>
            </a:r>
            <a:r>
              <a:rPr lang="en-GB" sz="800" dirty="0">
                <a:latin typeface="Calibri" panose="020F0502020204030204" pitchFamily="34" charset="0"/>
                <a:ea typeface="Times New Roman" panose="02020603050405020304" pitchFamily="18" charset="0"/>
                <a:cs typeface="Calibri" panose="020F0502020204030204" pitchFamily="34" charset="0"/>
              </a:rPr>
              <a:t>, 44(3-4), pp.309–327.</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Seale, J.K. &amp; </a:t>
            </a:r>
            <a:r>
              <a:rPr lang="en-GB" sz="800" dirty="0" err="1">
                <a:latin typeface="Calibri" panose="020F0502020204030204" pitchFamily="34" charset="0"/>
                <a:ea typeface="Times New Roman" panose="02020603050405020304" pitchFamily="18" charset="0"/>
                <a:cs typeface="Calibri" panose="020F0502020204030204" pitchFamily="34" charset="0"/>
              </a:rPr>
              <a:t>Cann</a:t>
            </a:r>
            <a:r>
              <a:rPr lang="en-GB" sz="800" dirty="0">
                <a:latin typeface="Calibri" panose="020F0502020204030204" pitchFamily="34" charset="0"/>
                <a:ea typeface="Times New Roman" panose="02020603050405020304" pitchFamily="18" charset="0"/>
                <a:cs typeface="Calibri" panose="020F0502020204030204" pitchFamily="34" charset="0"/>
              </a:rPr>
              <a:t>, A.J. (2000) ‘Reflection on-line or off-line: the role of learning technologies in encouraging students to reflect’ </a:t>
            </a:r>
            <a:r>
              <a:rPr lang="en-GB" sz="800" i="1" dirty="0">
                <a:latin typeface="Calibri" panose="020F0502020204030204" pitchFamily="34" charset="0"/>
                <a:ea typeface="Times New Roman" panose="02020603050405020304" pitchFamily="18" charset="0"/>
                <a:cs typeface="Calibri" panose="020F0502020204030204" pitchFamily="34" charset="0"/>
              </a:rPr>
              <a:t>Computers &amp; Education</a:t>
            </a:r>
            <a:r>
              <a:rPr lang="en-GB" sz="800" dirty="0">
                <a:latin typeface="Calibri" panose="020F0502020204030204" pitchFamily="34" charset="0"/>
                <a:ea typeface="Times New Roman" panose="02020603050405020304" pitchFamily="18" charset="0"/>
                <a:cs typeface="Calibri" panose="020F0502020204030204" pitchFamily="34" charset="0"/>
              </a:rPr>
              <a:t>, 34(3–4), pp.309–320.</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Smith III, J.P., </a:t>
            </a:r>
            <a:r>
              <a:rPr lang="en-GB" sz="800" dirty="0" err="1">
                <a:latin typeface="Calibri" panose="020F0502020204030204" pitchFamily="34" charset="0"/>
                <a:ea typeface="Times New Roman" panose="02020603050405020304" pitchFamily="18" charset="0"/>
                <a:cs typeface="Calibri" panose="020F0502020204030204" pitchFamily="34" charset="0"/>
              </a:rPr>
              <a:t>diSessa</a:t>
            </a:r>
            <a:r>
              <a:rPr lang="en-GB" sz="800" dirty="0">
                <a:latin typeface="Calibri" panose="020F0502020204030204" pitchFamily="34" charset="0"/>
                <a:ea typeface="Times New Roman" panose="02020603050405020304" pitchFamily="18" charset="0"/>
                <a:cs typeface="Calibri" panose="020F0502020204030204" pitchFamily="34" charset="0"/>
              </a:rPr>
              <a:t>, A.A. &amp; </a:t>
            </a:r>
            <a:r>
              <a:rPr lang="en-GB" sz="800" dirty="0" err="1">
                <a:latin typeface="Calibri" panose="020F0502020204030204" pitchFamily="34" charset="0"/>
                <a:ea typeface="Times New Roman" panose="02020603050405020304" pitchFamily="18" charset="0"/>
                <a:cs typeface="Calibri" panose="020F0502020204030204" pitchFamily="34" charset="0"/>
              </a:rPr>
              <a:t>Roschelle</a:t>
            </a:r>
            <a:r>
              <a:rPr lang="en-GB" sz="800" dirty="0">
                <a:latin typeface="Calibri" panose="020F0502020204030204" pitchFamily="34" charset="0"/>
                <a:ea typeface="Times New Roman" panose="02020603050405020304" pitchFamily="18" charset="0"/>
                <a:cs typeface="Calibri" panose="020F0502020204030204" pitchFamily="34" charset="0"/>
              </a:rPr>
              <a:t>, J. (1994) ‘Misconceptions reconceived: a constructivist analysis of knowledge in transition’ </a:t>
            </a:r>
            <a:r>
              <a:rPr lang="en-GB" sz="800" i="1" dirty="0">
                <a:latin typeface="Calibri" panose="020F0502020204030204" pitchFamily="34" charset="0"/>
                <a:ea typeface="Times New Roman" panose="02020603050405020304" pitchFamily="18" charset="0"/>
                <a:cs typeface="Calibri" panose="020F0502020204030204" pitchFamily="34" charset="0"/>
              </a:rPr>
              <a:t>Journal of the Learning Sciences</a:t>
            </a:r>
            <a:r>
              <a:rPr lang="en-GB" sz="800" dirty="0">
                <a:latin typeface="Calibri" panose="020F0502020204030204" pitchFamily="34" charset="0"/>
                <a:ea typeface="Times New Roman" panose="02020603050405020304" pitchFamily="18" charset="0"/>
                <a:cs typeface="Calibri" panose="020F0502020204030204" pitchFamily="34" charset="0"/>
              </a:rPr>
              <a:t>, 3(2), pp.115–163.</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Tabachnick</a:t>
            </a:r>
            <a:r>
              <a:rPr lang="en-GB" sz="800" dirty="0">
                <a:latin typeface="Calibri" panose="020F0502020204030204" pitchFamily="34" charset="0"/>
                <a:ea typeface="Times New Roman" panose="02020603050405020304" pitchFamily="18" charset="0"/>
                <a:cs typeface="Calibri" panose="020F0502020204030204" pitchFamily="34" charset="0"/>
              </a:rPr>
              <a:t>, B.R. &amp; </a:t>
            </a:r>
            <a:r>
              <a:rPr lang="en-GB" sz="800" dirty="0" err="1">
                <a:latin typeface="Calibri" panose="020F0502020204030204" pitchFamily="34" charset="0"/>
                <a:ea typeface="Times New Roman" panose="02020603050405020304" pitchFamily="18" charset="0"/>
                <a:cs typeface="Calibri" panose="020F0502020204030204" pitchFamily="34" charset="0"/>
              </a:rPr>
              <a:t>Zeichner</a:t>
            </a:r>
            <a:r>
              <a:rPr lang="en-GB" sz="800" dirty="0">
                <a:latin typeface="Calibri" panose="020F0502020204030204" pitchFamily="34" charset="0"/>
                <a:ea typeface="Times New Roman" panose="02020603050405020304" pitchFamily="18" charset="0"/>
                <a:cs typeface="Calibri" panose="020F0502020204030204" pitchFamily="34" charset="0"/>
              </a:rPr>
              <a:t>, K.M. (1999) 'Idea and action: action research and the development of conceptual change teaching of science' </a:t>
            </a:r>
            <a:r>
              <a:rPr lang="en-GB" sz="800" i="1" dirty="0">
                <a:latin typeface="Calibri" panose="020F0502020204030204" pitchFamily="34" charset="0"/>
                <a:ea typeface="Times New Roman" panose="02020603050405020304" pitchFamily="18" charset="0"/>
                <a:cs typeface="Calibri" panose="020F0502020204030204" pitchFamily="34" charset="0"/>
              </a:rPr>
              <a:t>Science Education</a:t>
            </a:r>
            <a:r>
              <a:rPr lang="en-GB" sz="800" dirty="0">
                <a:latin typeface="Calibri" panose="020F0502020204030204" pitchFamily="34" charset="0"/>
                <a:ea typeface="Times New Roman" panose="02020603050405020304" pitchFamily="18" charset="0"/>
                <a:cs typeface="Calibri" panose="020F0502020204030204" pitchFamily="34" charset="0"/>
              </a:rPr>
              <a:t>, 83(3), pp.309–322.</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West, L.H.T. &amp; </a:t>
            </a:r>
            <a:r>
              <a:rPr lang="en-GB" sz="800" dirty="0" err="1">
                <a:latin typeface="Calibri" panose="020F0502020204030204" pitchFamily="34" charset="0"/>
                <a:ea typeface="Times New Roman" panose="02020603050405020304" pitchFamily="18" charset="0"/>
                <a:cs typeface="Calibri" panose="020F0502020204030204" pitchFamily="34" charset="0"/>
              </a:rPr>
              <a:t>Fensham</a:t>
            </a:r>
            <a:r>
              <a:rPr lang="en-GB" sz="800" dirty="0">
                <a:latin typeface="Calibri" panose="020F0502020204030204" pitchFamily="34" charset="0"/>
                <a:ea typeface="Times New Roman" panose="02020603050405020304" pitchFamily="18" charset="0"/>
                <a:cs typeface="Calibri" panose="020F0502020204030204" pitchFamily="34" charset="0"/>
              </a:rPr>
              <a:t>, P.J., (1974) ‘Prior knowledge and the learning of science’ </a:t>
            </a:r>
            <a:r>
              <a:rPr lang="en-GB" sz="800" i="1" dirty="0">
                <a:latin typeface="Calibri" panose="020F0502020204030204" pitchFamily="34" charset="0"/>
                <a:ea typeface="Times New Roman" panose="02020603050405020304" pitchFamily="18" charset="0"/>
                <a:cs typeface="Calibri" panose="020F0502020204030204" pitchFamily="34" charset="0"/>
              </a:rPr>
              <a:t>Studies in Science Education</a:t>
            </a:r>
            <a:r>
              <a:rPr lang="en-GB" sz="800" dirty="0">
                <a:latin typeface="Calibri" panose="020F0502020204030204" pitchFamily="34" charset="0"/>
                <a:ea typeface="Times New Roman" panose="02020603050405020304" pitchFamily="18" charset="0"/>
                <a:cs typeface="Calibri" panose="020F0502020204030204" pitchFamily="34" charset="0"/>
              </a:rPr>
              <a:t>, 1(1), pp.61–81.</a:t>
            </a:r>
            <a:endParaRPr lang="en-GB" sz="800" dirty="0">
              <a:latin typeface="Times New Roman" panose="02020603050405020304" pitchFamily="18" charset="0"/>
              <a:ea typeface="Times New Roman" panose="02020603050405020304" pitchFamily="18" charset="0"/>
            </a:endParaRPr>
          </a:p>
          <a:p>
            <a:pPr marL="304800" indent="-304800"/>
            <a:r>
              <a:rPr lang="en-GB" sz="800" dirty="0">
                <a:latin typeface="Calibri" panose="020F0502020204030204" pitchFamily="34" charset="0"/>
                <a:ea typeface="Times New Roman" panose="02020603050405020304" pitchFamily="18" charset="0"/>
                <a:cs typeface="Calibri" panose="020F0502020204030204" pitchFamily="34" charset="0"/>
              </a:rPr>
              <a:t>Worsley, S., Bulmer, M. &amp; O’Brien, M. (2008) ‘Threshold concepts and troublesome knowledge in a second-level mathematics course’, in: </a:t>
            </a:r>
            <a:r>
              <a:rPr lang="en-GB" sz="800" dirty="0" err="1">
                <a:latin typeface="Calibri" panose="020F0502020204030204" pitchFamily="34" charset="0"/>
                <a:ea typeface="Times New Roman" panose="02020603050405020304" pitchFamily="18" charset="0"/>
                <a:cs typeface="Calibri" panose="020F0502020204030204" pitchFamily="34" charset="0"/>
              </a:rPr>
              <a:t>Hugman</a:t>
            </a:r>
            <a:r>
              <a:rPr lang="en-GB" sz="800" dirty="0">
                <a:latin typeface="Calibri" panose="020F0502020204030204" pitchFamily="34" charset="0"/>
                <a:ea typeface="Times New Roman" panose="02020603050405020304" pitchFamily="18" charset="0"/>
                <a:cs typeface="Calibri" panose="020F0502020204030204" pitchFamily="34" charset="0"/>
              </a:rPr>
              <a:t>, A. &amp; Placing, K. (eds.) </a:t>
            </a:r>
            <a:r>
              <a:rPr lang="en-GB" sz="800" i="1" dirty="0">
                <a:latin typeface="Calibri" panose="020F0502020204030204" pitchFamily="34" charset="0"/>
                <a:ea typeface="Times New Roman" panose="02020603050405020304" pitchFamily="18" charset="0"/>
                <a:cs typeface="Calibri" panose="020F0502020204030204" pitchFamily="34" charset="0"/>
              </a:rPr>
              <a:t>Symposium Proceedings: Visualisation and Concept Development</a:t>
            </a:r>
            <a:r>
              <a:rPr lang="en-GB" sz="800" dirty="0">
                <a:latin typeface="Calibri" panose="020F0502020204030204" pitchFamily="34" charset="0"/>
                <a:ea typeface="Times New Roman" panose="02020603050405020304" pitchFamily="18" charset="0"/>
                <a:cs typeface="Calibri" panose="020F0502020204030204" pitchFamily="34" charset="0"/>
              </a:rPr>
              <a:t>. </a:t>
            </a:r>
            <a:r>
              <a:rPr lang="en-GB" sz="800" dirty="0" err="1">
                <a:latin typeface="Calibri" panose="020F0502020204030204" pitchFamily="34" charset="0"/>
                <a:ea typeface="Times New Roman" panose="02020603050405020304" pitchFamily="18" charset="0"/>
                <a:cs typeface="Calibri" panose="020F0502020204030204" pitchFamily="34" charset="0"/>
              </a:rPr>
              <a:t>UniServe</a:t>
            </a:r>
            <a:r>
              <a:rPr lang="en-GB" sz="800" dirty="0">
                <a:latin typeface="Calibri" panose="020F0502020204030204" pitchFamily="34" charset="0"/>
                <a:ea typeface="Times New Roman" panose="02020603050405020304" pitchFamily="18" charset="0"/>
                <a:cs typeface="Calibri" panose="020F0502020204030204" pitchFamily="34" charset="0"/>
              </a:rPr>
              <a:t> Science: The University of Sydney. pp. 139–144 </a:t>
            </a:r>
            <a:endParaRPr lang="en-GB" sz="800" dirty="0">
              <a:latin typeface="Times New Roman" panose="02020603050405020304" pitchFamily="18" charset="0"/>
              <a:ea typeface="Times New Roman" panose="02020603050405020304" pitchFamily="18" charset="0"/>
            </a:endParaRPr>
          </a:p>
          <a:p>
            <a:pPr marL="304800" indent="-304800"/>
            <a:r>
              <a:rPr lang="en-GB" sz="800" dirty="0" err="1">
                <a:latin typeface="Calibri" panose="020F0502020204030204" pitchFamily="34" charset="0"/>
                <a:ea typeface="Times New Roman" panose="02020603050405020304" pitchFamily="18" charset="0"/>
                <a:cs typeface="Calibri" panose="020F0502020204030204" pitchFamily="34" charset="0"/>
              </a:rPr>
              <a:t>Zeidner</a:t>
            </a:r>
            <a:r>
              <a:rPr lang="en-GB" sz="800" dirty="0">
                <a:latin typeface="Calibri" panose="020F0502020204030204" pitchFamily="34" charset="0"/>
                <a:ea typeface="Times New Roman" panose="02020603050405020304" pitchFamily="18" charset="0"/>
                <a:cs typeface="Calibri" panose="020F0502020204030204" pitchFamily="34" charset="0"/>
              </a:rPr>
              <a:t>, M. (1991) ‘Statistics and mathematics anxiety in social science students: some interesting parallels’ </a:t>
            </a:r>
            <a:r>
              <a:rPr lang="en-GB" sz="800" i="1" dirty="0">
                <a:latin typeface="Calibri" panose="020F0502020204030204" pitchFamily="34" charset="0"/>
                <a:ea typeface="Times New Roman" panose="02020603050405020304" pitchFamily="18" charset="0"/>
                <a:cs typeface="Calibri" panose="020F0502020204030204" pitchFamily="34" charset="0"/>
              </a:rPr>
              <a:t>British Journal of Educational Psychology</a:t>
            </a:r>
            <a:r>
              <a:rPr lang="en-GB" sz="800" dirty="0">
                <a:latin typeface="Calibri" panose="020F0502020204030204" pitchFamily="34" charset="0"/>
                <a:ea typeface="Times New Roman" panose="02020603050405020304" pitchFamily="18" charset="0"/>
                <a:cs typeface="Calibri" panose="020F0502020204030204" pitchFamily="34" charset="0"/>
              </a:rPr>
              <a:t>, 61(3), pp.319–328.</a:t>
            </a:r>
            <a:endParaRPr lang="en-GB" sz="800" dirty="0">
              <a:latin typeface="Times New Roman" panose="02020603050405020304" pitchFamily="18" charset="0"/>
              <a:ea typeface="Times New Roman" panose="02020603050405020304" pitchFamily="18" charset="0"/>
            </a:endParaRPr>
          </a:p>
          <a:p>
            <a:pPr>
              <a:lnSpc>
                <a:spcPct val="115000"/>
              </a:lnSpc>
              <a:spcAft>
                <a:spcPts val="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8"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408938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36448" y="355918"/>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The Traffic Lights Toolkit helps break down barriers to learning</a:t>
            </a:r>
            <a:endParaRPr lang="en-GB" sz="4400" dirty="0">
              <a:solidFill>
                <a:schemeClr val="bg1"/>
              </a:solidFill>
              <a:latin typeface="Humnst777 Lt BT" panose="020B0402030504020204" pitchFamily="34" charset="0"/>
            </a:endParaRPr>
          </a:p>
        </p:txBody>
      </p:sp>
      <p:sp>
        <p:nvSpPr>
          <p:cNvPr id="24" name="Rectangle 23"/>
          <p:cNvSpPr/>
          <p:nvPr/>
        </p:nvSpPr>
        <p:spPr>
          <a:xfrm>
            <a:off x="733156" y="1703808"/>
            <a:ext cx="10696844" cy="587853"/>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Some skills and subjects are prone to creating barriers for students: </a:t>
            </a: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733156" y="2516688"/>
            <a:ext cx="9753600" cy="3668697"/>
          </a:xfrm>
          <a:prstGeom prst="rect">
            <a:avLst/>
          </a:prstGeom>
        </p:spPr>
        <p:txBody>
          <a:bodyPr wrap="square">
            <a:spAutoFit/>
          </a:bodyPr>
          <a:lstStyle/>
          <a:p>
            <a:pPr marL="457200" indent="-457200">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Placements and dissertations</a:t>
            </a:r>
          </a:p>
          <a:p>
            <a:pPr marL="457200" indent="-457200">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Unstructured/problem-based learning</a:t>
            </a:r>
            <a:endPar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a:t>
            </a: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Troublesome Knowledge’ </a:t>
            </a:r>
            <a:r>
              <a:rPr lang="en-GB" sz="14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(Meyer and Land, 2003)</a:t>
            </a:r>
          </a:p>
          <a:p>
            <a:pPr marL="457200" lvl="0" indent="-457200">
              <a:lnSpc>
                <a:spcPct val="115000"/>
              </a:lnSpc>
              <a:spcAft>
                <a:spcPts val="0"/>
              </a:spcAft>
              <a:buFont typeface="Arial" panose="020B0604020202020204" pitchFamily="34" charset="0"/>
              <a:buChar char="•"/>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‘Threshold Concepts’ </a:t>
            </a:r>
            <a:r>
              <a:rPr lang="en-GB" sz="14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(e.g. </a:t>
            </a:r>
            <a:r>
              <a:rPr lang="en-GB" sz="1400" dirty="0" err="1">
                <a:solidFill>
                  <a:schemeClr val="bg1"/>
                </a:solidFill>
                <a:latin typeface="Humnst777 Lt BT" panose="020B0402030504020204" pitchFamily="34" charset="0"/>
                <a:ea typeface="Calibri" panose="020F0502020204030204" pitchFamily="34" charset="0"/>
                <a:cs typeface="Times New Roman" panose="02020603050405020304" pitchFamily="18" charset="0"/>
              </a:rPr>
              <a:t>Sheja</a:t>
            </a:r>
            <a:r>
              <a:rPr lang="en-GB" sz="14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and </a:t>
            </a:r>
            <a:r>
              <a:rPr lang="en-GB" sz="1400" dirty="0" err="1">
                <a:solidFill>
                  <a:schemeClr val="bg1"/>
                </a:solidFill>
                <a:latin typeface="Humnst777 Lt BT" panose="020B0402030504020204" pitchFamily="34" charset="0"/>
                <a:ea typeface="Calibri" panose="020F0502020204030204" pitchFamily="34" charset="0"/>
                <a:cs typeface="Times New Roman" panose="02020603050405020304" pitchFamily="18" charset="0"/>
              </a:rPr>
              <a:t>Pettersson</a:t>
            </a:r>
            <a:r>
              <a:rPr lang="en-GB" sz="14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rPr>
              <a:t>, 2010)</a:t>
            </a:r>
          </a:p>
          <a:p>
            <a:pPr marL="457200" lvl="0" indent="-457200">
              <a:lnSpc>
                <a:spcPct val="115000"/>
              </a:lnSpc>
              <a:spcAft>
                <a:spcPts val="0"/>
              </a:spcAft>
              <a:buFont typeface="Arial" panose="020B0604020202020204" pitchFamily="34" charset="0"/>
              <a:buChar char="•"/>
            </a:pP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54049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36448" y="355918"/>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How does the Traffic Lights Toolkit work?</a:t>
            </a:r>
            <a:endParaRPr lang="en-GB" sz="4400" dirty="0">
              <a:solidFill>
                <a:schemeClr val="bg1"/>
              </a:solidFill>
              <a:latin typeface="Humnst777 Lt BT" panose="020B0402030504020204" pitchFamily="34" charset="0"/>
            </a:endParaRPr>
          </a:p>
        </p:txBody>
      </p:sp>
      <p:sp>
        <p:nvSpPr>
          <p:cNvPr id="24" name="Rectangle 23"/>
          <p:cNvSpPr/>
          <p:nvPr/>
        </p:nvSpPr>
        <p:spPr>
          <a:xfrm>
            <a:off x="733156" y="1703808"/>
            <a:ext cx="10696844" cy="3560975"/>
          </a:xfrm>
          <a:prstGeom prst="rect">
            <a:avLst/>
          </a:prstGeom>
        </p:spPr>
        <p:txBody>
          <a:bodyPr wrap="square">
            <a:spAutoFit/>
          </a:bodyPr>
          <a:lstStyle/>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The toolkit includes three tools that allow students to self-assess themselves against expected learning outcomes that are phrased as skills statements (“I can…”).</a:t>
            </a:r>
          </a:p>
          <a:p>
            <a:pPr lvl="0">
              <a:lnSpc>
                <a:spcPct val="115000"/>
              </a:lnSpc>
              <a:spcAft>
                <a:spcPts val="0"/>
              </a:spcAft>
            </a:pPr>
            <a:endParaRPr lang="en-IE"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Students initially express their comfort level in relation to each statement with one of the three traffic light colours.  </a:t>
            </a:r>
          </a:p>
          <a:p>
            <a:pPr lvl="0">
              <a:lnSpc>
                <a:spcPct val="115000"/>
              </a:lnSpc>
              <a:spcAft>
                <a:spcPts val="0"/>
              </a:spcAft>
            </a:pPr>
            <a:r>
              <a:rPr lang="en-IE" sz="2800" dirty="0" smtClean="0">
                <a:solidFill>
                  <a:schemeClr val="bg1"/>
                </a:solidFill>
                <a:latin typeface="Humnst777 Lt BT" panose="020B0402030504020204" pitchFamily="34" charset="0"/>
                <a:ea typeface="Calibri" panose="020F0502020204030204" pitchFamily="34" charset="0"/>
                <a:cs typeface="Times New Roman" panose="02020603050405020304" pitchFamily="18" charset="0"/>
              </a:rPr>
              <a:t> </a:t>
            </a:r>
            <a:endParaRPr lang="en-GB" sz="2800" dirty="0">
              <a:solidFill>
                <a:schemeClr val="bg1"/>
              </a:solidFill>
              <a:latin typeface="Humnst777 Lt BT" panose="020B0402030504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8"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2446737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29850685"/>
              </p:ext>
            </p:extLst>
          </p:nvPr>
        </p:nvGraphicFramePr>
        <p:xfrm>
          <a:off x="865560" y="535980"/>
          <a:ext cx="806489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7"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201803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033393560"/>
              </p:ext>
            </p:extLst>
          </p:nvPr>
        </p:nvGraphicFramePr>
        <p:xfrm>
          <a:off x="539428" y="518964"/>
          <a:ext cx="8496944"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custDataLst>
      <p:tags r:id="rId1"/>
    </p:custDataLst>
    <p:extLst>
      <p:ext uri="{BB962C8B-B14F-4D97-AF65-F5344CB8AC3E}">
        <p14:creationId xmlns:p14="http://schemas.microsoft.com/office/powerpoint/2010/main" val="4162029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Benefits for learners</a:t>
            </a:r>
            <a:endParaRPr lang="en-GB" sz="4400" dirty="0">
              <a:solidFill>
                <a:schemeClr val="bg1"/>
              </a:solidFill>
              <a:latin typeface="Humnst777 Lt BT" panose="020B0402030504020204" pitchFamily="34" charset="0"/>
            </a:endParaRPr>
          </a:p>
        </p:txBody>
      </p:sp>
      <p:pic>
        <p:nvPicPr>
          <p:cNvPr id="1028" name="Picture 4" descr="https://images.unsplash.com/photo-1475608980029-de8304bf6f6e?ixlib=rb-0.3.5&amp;ixid=eyJhcHBfaWQiOjEyMDd9&amp;s=70bb13d4b733470cd51e3fd623356b0a&amp;dpr=1&amp;auto=format&amp;fit=crop&amp;w=1000&amp;q=80&amp;cs=tinysrgb"/>
          <p:cNvPicPr>
            <a:picLocks noChangeAspect="1" noChangeArrowheads="1"/>
          </p:cNvPicPr>
          <p:nvPr/>
        </p:nvPicPr>
        <p:blipFill rotWithShape="1">
          <a:blip r:embed="rId3">
            <a:extLst>
              <a:ext uri="{28A0092B-C50C-407E-A947-70E740481C1C}">
                <a14:useLocalDpi xmlns:a14="http://schemas.microsoft.com/office/drawing/2010/main" val="0"/>
              </a:ext>
            </a:extLst>
          </a:blip>
          <a:srcRect t="13824"/>
          <a:stretch/>
        </p:blipFill>
        <p:spPr bwMode="auto">
          <a:xfrm>
            <a:off x="598393" y="1226374"/>
            <a:ext cx="9423982" cy="54168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3338" y="1366721"/>
            <a:ext cx="7774740" cy="2923877"/>
          </a:xfrm>
          <a:prstGeom prst="rect">
            <a:avLst/>
          </a:prstGeom>
        </p:spPr>
        <p:txBody>
          <a:bodyPr wrap="square">
            <a:spAutoFit/>
          </a:bodyPr>
          <a:lstStyle/>
          <a:p>
            <a:pPr marL="457200" lvl="0" indent="-457200">
              <a:buFont typeface="Arial" panose="020B0604020202020204" pitchFamily="34" charset="0"/>
              <a:buChar char="•"/>
            </a:pPr>
            <a:r>
              <a:rPr lang="en-GB" sz="2000" dirty="0" smtClean="0">
                <a:latin typeface="Humnst777 Lt BT" panose="020B0402030504020204" pitchFamily="34" charset="0"/>
                <a:ea typeface="Calibri" panose="020F0502020204030204" pitchFamily="34" charset="0"/>
                <a:cs typeface="Times New Roman" panose="02020603050405020304" pitchFamily="18" charset="0"/>
              </a:rPr>
              <a:t>It develops </a:t>
            </a:r>
            <a:r>
              <a:rPr lang="en-GB" sz="2000" dirty="0">
                <a:latin typeface="Humnst777 Lt BT" panose="020B0402030504020204" pitchFamily="34" charset="0"/>
                <a:ea typeface="Calibri" panose="020F0502020204030204" pitchFamily="34" charset="0"/>
                <a:cs typeface="Times New Roman" panose="02020603050405020304" pitchFamily="18" charset="0"/>
              </a:rPr>
              <a:t>skills of reflection, self-regulation and self-assessment</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a:t>
            </a:r>
          </a:p>
          <a:p>
            <a:pPr lvl="0"/>
            <a:endParaRPr lang="en-GB" sz="1200" dirty="0">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buFont typeface="Arial" panose="020B0604020202020204" pitchFamily="34" charset="0"/>
              <a:buChar char="•"/>
            </a:pPr>
            <a:r>
              <a:rPr lang="en-GB" sz="2000" dirty="0" smtClean="0">
                <a:latin typeface="Humnst777 Lt BT" panose="020B0402030504020204" pitchFamily="34" charset="0"/>
                <a:ea typeface="Calibri" panose="020F0502020204030204" pitchFamily="34" charset="0"/>
                <a:cs typeface="Times New Roman" panose="02020603050405020304" pitchFamily="18" charset="0"/>
              </a:rPr>
              <a:t>It supports </a:t>
            </a:r>
            <a:r>
              <a:rPr lang="en-GB" sz="2000" dirty="0">
                <a:latin typeface="Humnst777 Lt BT" panose="020B0402030504020204" pitchFamily="34" charset="0"/>
                <a:ea typeface="Calibri" panose="020F0502020204030204" pitchFamily="34" charset="0"/>
                <a:cs typeface="Times New Roman" panose="02020603050405020304" pitchFamily="18" charset="0"/>
              </a:rPr>
              <a:t>academic and personal development - engagement with the tool acknowledges prior learning and </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skills, identifies opportunities </a:t>
            </a:r>
            <a:r>
              <a:rPr lang="en-GB" sz="2000" dirty="0">
                <a:latin typeface="Humnst777 Lt BT" panose="020B0402030504020204" pitchFamily="34" charset="0"/>
                <a:ea typeface="Calibri" panose="020F0502020204030204" pitchFamily="34" charset="0"/>
                <a:cs typeface="Times New Roman" panose="02020603050405020304" pitchFamily="18" charset="0"/>
              </a:rPr>
              <a:t>for development </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and </a:t>
            </a:r>
            <a:r>
              <a:rPr lang="en-GB" sz="2000" dirty="0">
                <a:latin typeface="Humnst777 Lt BT" panose="020B0402030504020204" pitchFamily="34" charset="0"/>
                <a:ea typeface="Calibri" panose="020F0502020204030204" pitchFamily="34" charset="0"/>
                <a:cs typeface="Times New Roman" panose="02020603050405020304" pitchFamily="18" charset="0"/>
              </a:rPr>
              <a:t>areas of potential challenge or perceived </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threat/risk. </a:t>
            </a:r>
          </a:p>
          <a:p>
            <a:pPr lvl="0"/>
            <a:endParaRPr lang="en-GB" sz="1200" dirty="0">
              <a:latin typeface="Humnst777 Lt BT" panose="020B0402030504020204" pitchFamily="34" charset="0"/>
              <a:ea typeface="Calibri" panose="020F0502020204030204" pitchFamily="34" charset="0"/>
              <a:cs typeface="Times New Roman" panose="02020603050405020304" pitchFamily="18" charset="0"/>
            </a:endParaRPr>
          </a:p>
          <a:p>
            <a:pPr marL="457200" lvl="0" indent="-457200">
              <a:buFont typeface="Arial" panose="020B0604020202020204" pitchFamily="34" charset="0"/>
              <a:buChar char="•"/>
            </a:pPr>
            <a:r>
              <a:rPr lang="en-GB" sz="2000" dirty="0" smtClean="0">
                <a:latin typeface="Humnst777 Lt BT" panose="020B0402030504020204" pitchFamily="34" charset="0"/>
                <a:ea typeface="Calibri" panose="020F0502020204030204" pitchFamily="34" charset="0"/>
                <a:cs typeface="Times New Roman" panose="02020603050405020304" pitchFamily="18" charset="0"/>
              </a:rPr>
              <a:t>It encourages </a:t>
            </a:r>
            <a:r>
              <a:rPr lang="en-GB" sz="2000" dirty="0">
                <a:latin typeface="Humnst777 Lt BT" panose="020B0402030504020204" pitchFamily="34" charset="0"/>
                <a:ea typeface="Calibri" panose="020F0502020204030204" pitchFamily="34" charset="0"/>
                <a:cs typeface="Times New Roman" panose="02020603050405020304" pitchFamily="18" charset="0"/>
              </a:rPr>
              <a:t>students to take increasing responsibility </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                               for </a:t>
            </a:r>
            <a:r>
              <a:rPr lang="en-GB" sz="2000" dirty="0">
                <a:latin typeface="Humnst777 Lt BT" panose="020B0402030504020204" pitchFamily="34" charset="0"/>
                <a:ea typeface="Calibri" panose="020F0502020204030204" pitchFamily="34" charset="0"/>
                <a:cs typeface="Times New Roman" panose="02020603050405020304" pitchFamily="18" charset="0"/>
              </a:rPr>
              <a:t>their learning by engaging both the cognitive </a:t>
            </a:r>
            <a:r>
              <a:rPr lang="en-GB" sz="2000" dirty="0" smtClean="0">
                <a:latin typeface="Humnst777 Lt BT" panose="020B0402030504020204" pitchFamily="34" charset="0"/>
                <a:ea typeface="Calibri" panose="020F0502020204030204" pitchFamily="34" charset="0"/>
                <a:cs typeface="Times New Roman" panose="02020603050405020304" pitchFamily="18" charset="0"/>
              </a:rPr>
              <a:t>                                           and </a:t>
            </a:r>
            <a:r>
              <a:rPr lang="en-GB" sz="2000" dirty="0">
                <a:latin typeface="Humnst777 Lt BT" panose="020B0402030504020204" pitchFamily="34" charset="0"/>
                <a:ea typeface="Calibri" panose="020F0502020204030204" pitchFamily="34" charset="0"/>
                <a:cs typeface="Times New Roman" panose="02020603050405020304" pitchFamily="18" charset="0"/>
              </a:rPr>
              <a:t>affective dimensions.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9"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369773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s.unsplash.com/photo-1517486808906-6ca8b3f04846?ixlib=rb-0.3.5&amp;ixid=eyJhcHBfaWQiOjEyMDd9&amp;s=a8c981c3e617f4a2b88738004178413f&amp;dpr=1&amp;auto=format&amp;fit=crop&amp;w=1000&amp;q=80&amp;cs=tinysrg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431"/>
          <a:stretch/>
        </p:blipFill>
        <p:spPr bwMode="auto">
          <a:xfrm>
            <a:off x="6589643" y="3533699"/>
            <a:ext cx="4055027" cy="296598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1066799" y="398493"/>
            <a:ext cx="1006512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E" sz="4400" dirty="0" smtClean="0">
                <a:solidFill>
                  <a:schemeClr val="bg1"/>
                </a:solidFill>
                <a:latin typeface="Humnst777 Lt BT" panose="020B0402030504020204" pitchFamily="34" charset="0"/>
              </a:rPr>
              <a:t>Benefits for learners</a:t>
            </a:r>
            <a:endParaRPr lang="en-GB" sz="4400" dirty="0">
              <a:solidFill>
                <a:schemeClr val="bg1"/>
              </a:solidFill>
              <a:latin typeface="Humnst777 Lt BT" panose="020B0402030504020204" pitchFamily="34" charset="0"/>
            </a:endParaRPr>
          </a:p>
        </p:txBody>
      </p:sp>
      <p:sp>
        <p:nvSpPr>
          <p:cNvPr id="5" name="Rectangle 4"/>
          <p:cNvSpPr/>
          <p:nvPr/>
        </p:nvSpPr>
        <p:spPr>
          <a:xfrm>
            <a:off x="6942413" y="1538796"/>
            <a:ext cx="4835555" cy="461665"/>
          </a:xfrm>
          <a:prstGeom prst="rect">
            <a:avLst/>
          </a:prstGeom>
        </p:spPr>
        <p:txBody>
          <a:bodyPr wrap="none">
            <a:spAutoFit/>
          </a:bodyPr>
          <a:lstStyle/>
          <a:p>
            <a:r>
              <a:rPr lang="en-GB" sz="2400" dirty="0" smtClean="0">
                <a:solidFill>
                  <a:schemeClr val="bg1"/>
                </a:solidFill>
                <a:latin typeface="Humnst777 Lt BT" panose="020B0402030504020204" pitchFamily="34" charset="0"/>
              </a:rPr>
              <a:t>“TLT helped </a:t>
            </a:r>
            <a:r>
              <a:rPr lang="en-GB" sz="2400" dirty="0">
                <a:solidFill>
                  <a:schemeClr val="bg1"/>
                </a:solidFill>
                <a:latin typeface="Humnst777 Lt BT" panose="020B0402030504020204" pitchFamily="34" charset="0"/>
              </a:rPr>
              <a:t>me track my progress</a:t>
            </a:r>
            <a:r>
              <a:rPr lang="en-GB" sz="2400" dirty="0" smtClean="0">
                <a:solidFill>
                  <a:schemeClr val="bg1"/>
                </a:solidFill>
                <a:latin typeface="Humnst777 Lt BT" panose="020B0402030504020204" pitchFamily="34" charset="0"/>
              </a:rPr>
              <a:t>.”</a:t>
            </a:r>
            <a:endParaRPr lang="en-GB" sz="2400" dirty="0">
              <a:solidFill>
                <a:schemeClr val="bg1"/>
              </a:solidFill>
              <a:latin typeface="Humnst777 Lt BT" panose="020B0402030504020204" pitchFamily="34" charset="0"/>
            </a:endParaRPr>
          </a:p>
        </p:txBody>
      </p:sp>
      <p:sp>
        <p:nvSpPr>
          <p:cNvPr id="9" name="Rectangle 8"/>
          <p:cNvSpPr/>
          <p:nvPr/>
        </p:nvSpPr>
        <p:spPr>
          <a:xfrm>
            <a:off x="6024649" y="2344390"/>
            <a:ext cx="5544498" cy="830997"/>
          </a:xfrm>
          <a:prstGeom prst="rect">
            <a:avLst/>
          </a:prstGeom>
        </p:spPr>
        <p:txBody>
          <a:bodyPr wrap="square">
            <a:spAutoFit/>
          </a:bodyPr>
          <a:lstStyle/>
          <a:p>
            <a:r>
              <a:rPr lang="en-GB" sz="2400" dirty="0">
                <a:solidFill>
                  <a:schemeClr val="bg1"/>
                </a:solidFill>
                <a:latin typeface="Humnst777 Lt BT" panose="020B0402030504020204" pitchFamily="34" charset="0"/>
              </a:rPr>
              <a:t>“Discovering </a:t>
            </a:r>
            <a:r>
              <a:rPr lang="en-GB" sz="2400" dirty="0" smtClean="0">
                <a:solidFill>
                  <a:schemeClr val="bg1"/>
                </a:solidFill>
                <a:latin typeface="Humnst777 Lt BT" panose="020B0402030504020204" pitchFamily="34" charset="0"/>
              </a:rPr>
              <a:t>what </a:t>
            </a:r>
            <a:r>
              <a:rPr lang="en-GB" sz="2400" dirty="0">
                <a:solidFill>
                  <a:schemeClr val="bg1"/>
                </a:solidFill>
                <a:latin typeface="Humnst777 Lt BT" panose="020B0402030504020204" pitchFamily="34" charset="0"/>
              </a:rPr>
              <a:t>I was/wasn't </a:t>
            </a:r>
            <a:r>
              <a:rPr lang="en-GB" sz="2400" dirty="0" smtClean="0">
                <a:solidFill>
                  <a:schemeClr val="bg1"/>
                </a:solidFill>
                <a:latin typeface="Humnst777 Lt BT" panose="020B0402030504020204" pitchFamily="34" charset="0"/>
              </a:rPr>
              <a:t>confident with </a:t>
            </a:r>
            <a:r>
              <a:rPr lang="en-GB" sz="2400" dirty="0">
                <a:solidFill>
                  <a:schemeClr val="bg1"/>
                </a:solidFill>
                <a:latin typeface="Humnst777 Lt BT" panose="020B0402030504020204" pitchFamily="34" charset="0"/>
              </a:rPr>
              <a:t>helped me more than I realized</a:t>
            </a:r>
            <a:r>
              <a:rPr lang="en-GB" sz="2400" dirty="0" smtClean="0">
                <a:solidFill>
                  <a:schemeClr val="bg1"/>
                </a:solidFill>
                <a:latin typeface="Humnst777 Lt BT" panose="020B0402030504020204" pitchFamily="34" charset="0"/>
              </a:rPr>
              <a:t>.”</a:t>
            </a:r>
            <a:endParaRPr lang="en-GB" sz="2400" dirty="0">
              <a:solidFill>
                <a:schemeClr val="bg1"/>
              </a:solidFill>
              <a:latin typeface="Humnst777 Lt BT" panose="020B0402030504020204" pitchFamily="34" charset="0"/>
            </a:endParaRPr>
          </a:p>
        </p:txBody>
      </p:sp>
      <p:sp>
        <p:nvSpPr>
          <p:cNvPr id="6" name="Rectangle 5"/>
          <p:cNvSpPr/>
          <p:nvPr/>
        </p:nvSpPr>
        <p:spPr>
          <a:xfrm>
            <a:off x="1184153" y="3317985"/>
            <a:ext cx="4840496" cy="1569660"/>
          </a:xfrm>
          <a:prstGeom prst="rect">
            <a:avLst/>
          </a:prstGeom>
        </p:spPr>
        <p:txBody>
          <a:bodyPr wrap="square">
            <a:spAutoFit/>
          </a:bodyPr>
          <a:lstStyle/>
          <a:p>
            <a:r>
              <a:rPr lang="en-GB" sz="2400" dirty="0" smtClean="0">
                <a:solidFill>
                  <a:schemeClr val="bg1"/>
                </a:solidFill>
                <a:latin typeface="Humnst777 Lt BT" panose="020B0402030504020204" pitchFamily="34" charset="0"/>
              </a:rPr>
              <a:t>“It </a:t>
            </a:r>
            <a:r>
              <a:rPr lang="en-GB" sz="2400" dirty="0">
                <a:solidFill>
                  <a:schemeClr val="bg1"/>
                </a:solidFill>
                <a:latin typeface="Humnst777 Lt BT" panose="020B0402030504020204" pitchFamily="34" charset="0"/>
              </a:rPr>
              <a:t>helped me to understand where I needed to gain knowledge and prompted me to ask for help in those areas</a:t>
            </a:r>
            <a:r>
              <a:rPr lang="en-GB" sz="2400" dirty="0" smtClean="0">
                <a:solidFill>
                  <a:schemeClr val="bg1"/>
                </a:solidFill>
                <a:latin typeface="Humnst777 Lt BT" panose="020B0402030504020204" pitchFamily="34" charset="0"/>
              </a:rPr>
              <a:t>.”</a:t>
            </a:r>
            <a:endParaRPr lang="en-GB" sz="2400" dirty="0">
              <a:solidFill>
                <a:schemeClr val="bg1"/>
              </a:solidFill>
              <a:latin typeface="Humnst777 Lt BT" panose="020B0402030504020204" pitchFamily="34" charset="0"/>
            </a:endParaRPr>
          </a:p>
        </p:txBody>
      </p:sp>
      <p:sp>
        <p:nvSpPr>
          <p:cNvPr id="7" name="Rectangle 6"/>
          <p:cNvSpPr/>
          <p:nvPr/>
        </p:nvSpPr>
        <p:spPr>
          <a:xfrm>
            <a:off x="1382658" y="5371267"/>
            <a:ext cx="4738924" cy="830997"/>
          </a:xfrm>
          <a:prstGeom prst="rect">
            <a:avLst/>
          </a:prstGeom>
        </p:spPr>
        <p:txBody>
          <a:bodyPr wrap="square">
            <a:spAutoFit/>
          </a:bodyPr>
          <a:lstStyle/>
          <a:p>
            <a:r>
              <a:rPr lang="en-GB" sz="2400" dirty="0" smtClean="0">
                <a:solidFill>
                  <a:schemeClr val="bg1"/>
                </a:solidFill>
                <a:latin typeface="Humnst777 Lt BT" panose="020B0402030504020204" pitchFamily="34" charset="0"/>
              </a:rPr>
              <a:t>“It </a:t>
            </a:r>
            <a:r>
              <a:rPr lang="en-GB" sz="2400" dirty="0">
                <a:solidFill>
                  <a:schemeClr val="bg1"/>
                </a:solidFill>
                <a:latin typeface="Humnst777 Lt BT" panose="020B0402030504020204" pitchFamily="34" charset="0"/>
              </a:rPr>
              <a:t>does encourage you to interact with your supervisor</a:t>
            </a:r>
            <a:r>
              <a:rPr lang="en-GB" sz="2400" dirty="0" smtClean="0">
                <a:solidFill>
                  <a:schemeClr val="bg1"/>
                </a:solidFill>
                <a:latin typeface="Humnst777 Lt BT" panose="020B0402030504020204" pitchFamily="34" charset="0"/>
              </a:rPr>
              <a:t>.”</a:t>
            </a:r>
            <a:endParaRPr lang="en-GB" sz="2400" dirty="0">
              <a:solidFill>
                <a:schemeClr val="bg1"/>
              </a:solidFill>
              <a:latin typeface="Humnst777 Lt BT" panose="020B0402030504020204" pitchFamily="34" charset="0"/>
            </a:endParaRPr>
          </a:p>
        </p:txBody>
      </p:sp>
      <p:sp>
        <p:nvSpPr>
          <p:cNvPr id="8" name="Rectangle 7"/>
          <p:cNvSpPr/>
          <p:nvPr/>
        </p:nvSpPr>
        <p:spPr>
          <a:xfrm>
            <a:off x="607917" y="1358271"/>
            <a:ext cx="4957850" cy="1569660"/>
          </a:xfrm>
          <a:prstGeom prst="rect">
            <a:avLst/>
          </a:prstGeom>
        </p:spPr>
        <p:txBody>
          <a:bodyPr wrap="square">
            <a:spAutoFit/>
          </a:bodyPr>
          <a:lstStyle/>
          <a:p>
            <a:r>
              <a:rPr lang="en-GB" sz="2400" dirty="0" smtClean="0">
                <a:solidFill>
                  <a:schemeClr val="bg1"/>
                </a:solidFill>
                <a:latin typeface="Humnst777 Lt BT" panose="020B0402030504020204" pitchFamily="34" charset="0"/>
              </a:rPr>
              <a:t>“Looking </a:t>
            </a:r>
            <a:r>
              <a:rPr lang="en-GB" sz="2400" dirty="0">
                <a:solidFill>
                  <a:schemeClr val="bg1"/>
                </a:solidFill>
                <a:latin typeface="Humnst777 Lt BT" panose="020B0402030504020204" pitchFamily="34" charset="0"/>
              </a:rPr>
              <a:t>back on it I feel good that I can now do things I couldn’t before and identify any areas that I still need work on</a:t>
            </a:r>
            <a:r>
              <a:rPr lang="en-GB" sz="2400" dirty="0" smtClean="0">
                <a:solidFill>
                  <a:schemeClr val="bg1"/>
                </a:solidFill>
                <a:latin typeface="Humnst777 Lt BT" panose="020B0402030504020204" pitchFamily="34" charset="0"/>
              </a:rPr>
              <a:t>.” </a:t>
            </a:r>
            <a:endParaRPr lang="en-GB" sz="2400" dirty="0">
              <a:solidFill>
                <a:schemeClr val="bg1"/>
              </a:solidFill>
              <a:latin typeface="Humnst777 Lt BT" panose="020B0402030504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5923468"/>
            <a:ext cx="2362200" cy="959999"/>
          </a:xfrm>
          <a:prstGeom prst="rect">
            <a:avLst/>
          </a:prstGeom>
        </p:spPr>
      </p:pic>
      <p:sp>
        <p:nvSpPr>
          <p:cNvPr id="13" name="Subtitle 2"/>
          <p:cNvSpPr txBox="1">
            <a:spLocks/>
          </p:cNvSpPr>
          <p:nvPr/>
        </p:nvSpPr>
        <p:spPr>
          <a:xfrm>
            <a:off x="9361394" y="5702443"/>
            <a:ext cx="32990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900" smtClean="0">
                <a:solidFill>
                  <a:srgbClr val="233289"/>
                </a:solidFill>
                <a:latin typeface="Humnst777 BT" panose="020B0603030504020204" pitchFamily="34" charset="0"/>
              </a:rPr>
              <a:t>©Canterbury Christ Church University 2018</a:t>
            </a:r>
            <a:endParaRPr lang="en-GB" sz="900" dirty="0">
              <a:solidFill>
                <a:srgbClr val="233289"/>
              </a:solidFill>
              <a:latin typeface="Humnst777 BT" panose="020B0603030504020204" pitchFamily="34" charset="0"/>
            </a:endParaRPr>
          </a:p>
        </p:txBody>
      </p:sp>
    </p:spTree>
    <p:extLst>
      <p:ext uri="{BB962C8B-B14F-4D97-AF65-F5344CB8AC3E}">
        <p14:creationId xmlns:p14="http://schemas.microsoft.com/office/powerpoint/2010/main" val="1906836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TotalTime>
  <Words>3363</Words>
  <Application>Microsoft Office PowerPoint</Application>
  <PresentationFormat>Widescreen</PresentationFormat>
  <Paragraphs>546</Paragraphs>
  <Slides>38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Humnst777 BT</vt:lpstr>
      <vt:lpstr>Humnst777 Lt BT</vt:lpstr>
      <vt:lpstr>Times New Roman</vt:lpstr>
      <vt:lpstr>Office Theme</vt:lpstr>
      <vt:lpstr>The Traffic Lights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Tool is based on the Quadrant model  (Pratt, 1988)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Harvey, Chris (chris.harvey@canterbury.ac.uk)</dc:creator>
  <cp:lastModifiedBy>Harvey, Chris (chris.harvey@canterbury.ac.uk)</cp:lastModifiedBy>
  <cp:revision>115</cp:revision>
  <dcterms:created xsi:type="dcterms:W3CDTF">2016-06-24T14:03:39Z</dcterms:created>
  <dcterms:modified xsi:type="dcterms:W3CDTF">2018-04-16T12:05:29Z</dcterms:modified>
</cp:coreProperties>
</file>