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330" r:id="rId2"/>
    <p:sldId id="355" r:id="rId3"/>
    <p:sldId id="332" r:id="rId4"/>
    <p:sldId id="334" r:id="rId5"/>
    <p:sldId id="335" r:id="rId6"/>
    <p:sldId id="333" r:id="rId7"/>
    <p:sldId id="336" r:id="rId8"/>
    <p:sldId id="337" r:id="rId9"/>
    <p:sldId id="338" r:id="rId10"/>
    <p:sldId id="339" r:id="rId11"/>
    <p:sldId id="342" r:id="rId12"/>
    <p:sldId id="343" r:id="rId13"/>
    <p:sldId id="360" r:id="rId14"/>
    <p:sldId id="344" r:id="rId15"/>
    <p:sldId id="356" r:id="rId16"/>
    <p:sldId id="357" r:id="rId17"/>
    <p:sldId id="358" r:id="rId18"/>
    <p:sldId id="359" r:id="rId19"/>
    <p:sldId id="349" r:id="rId20"/>
    <p:sldId id="350" r:id="rId21"/>
    <p:sldId id="351" r:id="rId22"/>
    <p:sldId id="352" r:id="rId23"/>
    <p:sldId id="353" r:id="rId24"/>
    <p:sldId id="354" r:id="rId25"/>
  </p:sldIdLst>
  <p:sldSz cx="15124113" cy="10688638"/>
  <p:notesSz cx="6797675" cy="9926638"/>
  <p:embeddedFontLst>
    <p:embeddedFont>
      <p:font typeface="Helvetica" panose="020B0604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MS PGothic" panose="020B0600070205080204" pitchFamily="34" charset="-128"/>
      <p:regular r:id="rId36"/>
    </p:embeddedFont>
    <p:embeddedFont>
      <p:font typeface="MS PGothic" panose="020B0600070205080204" pitchFamily="34" charset="-128"/>
      <p:regular r:id="rId36"/>
    </p:embeddedFont>
  </p:embeddedFontLst>
  <p:defaultTextStyle>
    <a:defPPr>
      <a:defRPr lang="en-US"/>
    </a:defPPr>
    <a:lvl1pPr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1pPr>
    <a:lvl2pPr marL="736600" indent="-279400"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2pPr>
    <a:lvl3pPr marL="1474788" indent="-560388"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3pPr>
    <a:lvl4pPr marL="2211388" indent="-839788"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4pPr>
    <a:lvl5pPr marL="2949575" indent="-1120775" algn="l" defTabSz="736600" rtl="0" eaLnBrk="0" fontAlgn="base" hangingPunct="0">
      <a:spcBef>
        <a:spcPct val="0"/>
      </a:spcBef>
      <a:spcAft>
        <a:spcPct val="0"/>
      </a:spcAft>
      <a:defRPr sz="29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9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9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9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9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09">
          <p15:clr>
            <a:srgbClr val="A4A3A4"/>
          </p15:clr>
        </p15:guide>
        <p15:guide id="2" pos="47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4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70" autoAdjust="0"/>
  </p:normalViewPr>
  <p:slideViewPr>
    <p:cSldViewPr snapToGrid="0" snapToObjects="1">
      <p:cViewPr varScale="1">
        <p:scale>
          <a:sx n="19" d="100"/>
          <a:sy n="19" d="100"/>
        </p:scale>
        <p:origin x="1476" y="48"/>
      </p:cViewPr>
      <p:guideLst>
        <p:guide orient="horz" pos="509"/>
        <p:guide pos="4764"/>
      </p:guideLst>
    </p:cSldViewPr>
  </p:slideViewPr>
  <p:notesTextViewPr>
    <p:cViewPr>
      <p:scale>
        <a:sx n="100" d="100"/>
        <a:sy n="100" d="100"/>
      </p:scale>
      <p:origin x="0" y="0"/>
    </p:cViewPr>
  </p:notesTextViewPr>
  <p:notesViewPr>
    <p:cSldViewPr snapToGrid="0" snapToObjects="1">
      <p:cViewPr varScale="1">
        <p:scale>
          <a:sx n="72" d="100"/>
          <a:sy n="72" d="100"/>
        </p:scale>
        <p:origin x="2724"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bioqhb1\Documents\LTIC\BME%20Success%20Project\BME%20school%20data\Demographic%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ioqhb1\Documents\LTIC\BME%20Success%20Project\BME%20school%20data\Demographic%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ioqhb1\Documents\LTIC\BME%20Success%20Project\BME%20school%20data\Universit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ioqhb1\Documents\LTIC\BME%20Success%20Project\BME%20school%20data\Universit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ioqhb1\Documents\LTIC\BME%20Success%20Project\BME%20school%20data\Universit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GB" sz="2200" dirty="0"/>
              <a:t>2015/16 UH demographic data (Home students)</a:t>
            </a:r>
          </a:p>
        </c:rich>
      </c:tx>
      <c:layout>
        <c:manualLayout>
          <c:xMode val="edge"/>
          <c:yMode val="edge"/>
          <c:x val="0.163558230254088"/>
          <c:y val="0"/>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885828817263084E-2"/>
          <c:y val="0.14268574862560929"/>
          <c:w val="0.61077189537471499"/>
          <c:h val="0.82111527076053326"/>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Sheet1!$B$2:$B$8</c:f>
              <c:strCache>
                <c:ptCount val="7"/>
                <c:pt idx="0">
                  <c:v>Asian/Asian British</c:v>
                </c:pt>
                <c:pt idx="1">
                  <c:v>Black/Black British</c:v>
                </c:pt>
                <c:pt idx="2">
                  <c:v>Chinese</c:v>
                </c:pt>
                <c:pt idx="3">
                  <c:v>Mixed</c:v>
                </c:pt>
                <c:pt idx="4">
                  <c:v>Other Ethnic background</c:v>
                </c:pt>
                <c:pt idx="5">
                  <c:v>White</c:v>
                </c:pt>
                <c:pt idx="6">
                  <c:v>Not Known/Information Refused</c:v>
                </c:pt>
              </c:strCache>
            </c:strRef>
          </c:cat>
          <c:val>
            <c:numRef>
              <c:f>Sheet1!$H$2:$H$8</c:f>
              <c:numCache>
                <c:formatCode>General</c:formatCode>
                <c:ptCount val="7"/>
                <c:pt idx="0">
                  <c:v>19.2</c:v>
                </c:pt>
                <c:pt idx="1">
                  <c:v>16.3</c:v>
                </c:pt>
                <c:pt idx="2">
                  <c:v>0.8</c:v>
                </c:pt>
                <c:pt idx="3">
                  <c:v>4.5999999999999996</c:v>
                </c:pt>
                <c:pt idx="4">
                  <c:v>3.6</c:v>
                </c:pt>
                <c:pt idx="5">
                  <c:v>54.4</c:v>
                </c:pt>
                <c:pt idx="6">
                  <c:v>1.9</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6776119865556927"/>
          <c:y val="0.25141570032718291"/>
          <c:w val="0.29796369203849521"/>
          <c:h val="0.59028433945756775"/>
        </c:manualLayout>
      </c:layout>
      <c:overlay val="0"/>
      <c:spPr>
        <a:noFill/>
        <a:ln>
          <a:noFill/>
        </a:ln>
        <a:effectLst/>
      </c:spPr>
      <c:txPr>
        <a:bodyPr rot="0" spcFirstLastPara="1" vertOverflow="ellipsis" vert="horz" wrap="square" anchor="ctr" anchorCtr="1"/>
        <a:lstStyle/>
        <a:p>
          <a:pPr algn="l">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r>
              <a:rPr lang="en-GB" sz="2200" dirty="0" smtClean="0"/>
              <a:t>2015/16 National demographic</a:t>
            </a:r>
            <a:r>
              <a:rPr lang="en-GB" sz="2200" baseline="0" dirty="0" smtClean="0"/>
              <a:t> data (ECU, 2017)</a:t>
            </a:r>
            <a:endParaRPr lang="en-GB" sz="2200" dirty="0"/>
          </a:p>
        </c:rich>
      </c:tx>
      <c:layout>
        <c:manualLayout>
          <c:xMode val="edge"/>
          <c:yMode val="edge"/>
          <c:x val="0.14540756478746303"/>
          <c:y val="4.855643379119968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557524373992984E-2"/>
          <c:y val="0.22122871991986276"/>
          <c:w val="0.6522442784412753"/>
          <c:h val="0.72414529206503742"/>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Sheet1!$B$2:$B$8</c:f>
              <c:strCache>
                <c:ptCount val="7"/>
                <c:pt idx="0">
                  <c:v>Asian/Asian British</c:v>
                </c:pt>
                <c:pt idx="1">
                  <c:v>Black/Black British</c:v>
                </c:pt>
                <c:pt idx="2">
                  <c:v>Chinese</c:v>
                </c:pt>
                <c:pt idx="3">
                  <c:v>Mixed</c:v>
                </c:pt>
                <c:pt idx="4">
                  <c:v>Other Ethnic background</c:v>
                </c:pt>
                <c:pt idx="5">
                  <c:v>White</c:v>
                </c:pt>
                <c:pt idx="6">
                  <c:v>Not Known/Information Refused</c:v>
                </c:pt>
              </c:strCache>
            </c:strRef>
          </c:cat>
          <c:val>
            <c:numRef>
              <c:f>Sheet1!$I$2:$I$8</c:f>
              <c:numCache>
                <c:formatCode>General</c:formatCode>
                <c:ptCount val="7"/>
                <c:pt idx="0">
                  <c:v>9.3000000000000007</c:v>
                </c:pt>
                <c:pt idx="1">
                  <c:v>6.7</c:v>
                </c:pt>
                <c:pt idx="2">
                  <c:v>0.9</c:v>
                </c:pt>
                <c:pt idx="3">
                  <c:v>3.5</c:v>
                </c:pt>
                <c:pt idx="4">
                  <c:v>1.4</c:v>
                </c:pt>
                <c:pt idx="5">
                  <c:v>78.2</c:v>
                </c:pt>
                <c:pt idx="6">
                  <c:v>0</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09345175515564"/>
          <c:y val="0.24712707766735401"/>
          <c:w val="0.3490654824484436"/>
          <c:h val="0.58608635143642929"/>
        </c:manualLayout>
      </c:layout>
      <c:overlay val="0"/>
      <c:spPr>
        <a:noFill/>
        <a:ln>
          <a:noFill/>
        </a:ln>
        <a:effectLst/>
      </c:spPr>
      <c:txPr>
        <a:bodyPr rot="0" spcFirstLastPara="1" vertOverflow="ellipsis" vert="horz" wrap="square" anchor="ctr" anchorCtr="1"/>
        <a:lstStyle/>
        <a:p>
          <a:pPr marL="0" algn="l">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tx1"/>
                </a:solidFill>
                <a:latin typeface="+mn-lt"/>
                <a:ea typeface="+mn-ea"/>
                <a:cs typeface="+mn-cs"/>
              </a:defRPr>
            </a:pPr>
            <a:r>
              <a:rPr lang="en-US" sz="3200" dirty="0" smtClean="0">
                <a:solidFill>
                  <a:schemeClr val="tx1"/>
                </a:solidFill>
              </a:rPr>
              <a:t>University Data - Percentage of Home/EU students achieving a 'good degree'</a:t>
            </a:r>
            <a:endParaRPr lang="en-US" sz="3200" dirty="0">
              <a:solidFill>
                <a:schemeClr val="tx1"/>
              </a:solidFill>
            </a:endParaRPr>
          </a:p>
        </c:rich>
      </c:tx>
      <c:layout>
        <c:manualLayout>
          <c:xMode val="edge"/>
          <c:yMode val="edge"/>
          <c:x val="0.16725500988118241"/>
          <c:y val="0"/>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Sheet3!$Q$156</c:f>
              <c:strCache>
                <c:ptCount val="1"/>
                <c:pt idx="0">
                  <c:v>White</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Sheet3!$R$155:$Y$155</c:f>
              <c:strCache>
                <c:ptCount val="8"/>
                <c:pt idx="0">
                  <c:v>09/10</c:v>
                </c:pt>
                <c:pt idx="1">
                  <c:v>10/11</c:v>
                </c:pt>
                <c:pt idx="2">
                  <c:v>11/12</c:v>
                </c:pt>
                <c:pt idx="3">
                  <c:v>12/13</c:v>
                </c:pt>
                <c:pt idx="4">
                  <c:v>13/14</c:v>
                </c:pt>
                <c:pt idx="5">
                  <c:v>14/15</c:v>
                </c:pt>
                <c:pt idx="6">
                  <c:v>15/16</c:v>
                </c:pt>
                <c:pt idx="7">
                  <c:v>16/17</c:v>
                </c:pt>
              </c:strCache>
            </c:strRef>
          </c:cat>
          <c:val>
            <c:numRef>
              <c:f>Sheet3!$R$156:$Y$156</c:f>
              <c:numCache>
                <c:formatCode>General</c:formatCode>
                <c:ptCount val="8"/>
                <c:pt idx="0">
                  <c:v>74</c:v>
                </c:pt>
                <c:pt idx="1">
                  <c:v>71</c:v>
                </c:pt>
                <c:pt idx="2">
                  <c:v>73</c:v>
                </c:pt>
                <c:pt idx="3">
                  <c:v>75</c:v>
                </c:pt>
                <c:pt idx="4">
                  <c:v>75</c:v>
                </c:pt>
                <c:pt idx="5">
                  <c:v>75</c:v>
                </c:pt>
                <c:pt idx="6">
                  <c:v>76</c:v>
                </c:pt>
                <c:pt idx="7">
                  <c:v>74</c:v>
                </c:pt>
              </c:numCache>
            </c:numRef>
          </c:val>
          <c:extLst xmlns:c16r2="http://schemas.microsoft.com/office/drawing/2015/06/chart">
            <c:ext xmlns:c16="http://schemas.microsoft.com/office/drawing/2014/chart" uri="{C3380CC4-5D6E-409C-BE32-E72D297353CC}">
              <c16:uniqueId val="{00000000-F7D6-468D-A4DC-E2DEDF3F9145}"/>
            </c:ext>
          </c:extLst>
        </c:ser>
        <c:ser>
          <c:idx val="1"/>
          <c:order val="1"/>
          <c:tx>
            <c:strRef>
              <c:f>Sheet3!$Q$157</c:f>
              <c:strCache>
                <c:ptCount val="1"/>
                <c:pt idx="0">
                  <c:v>BME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Sheet3!$R$155:$Y$155</c:f>
              <c:strCache>
                <c:ptCount val="8"/>
                <c:pt idx="0">
                  <c:v>09/10</c:v>
                </c:pt>
                <c:pt idx="1">
                  <c:v>10/11</c:v>
                </c:pt>
                <c:pt idx="2">
                  <c:v>11/12</c:v>
                </c:pt>
                <c:pt idx="3">
                  <c:v>12/13</c:v>
                </c:pt>
                <c:pt idx="4">
                  <c:v>13/14</c:v>
                </c:pt>
                <c:pt idx="5">
                  <c:v>14/15</c:v>
                </c:pt>
                <c:pt idx="6">
                  <c:v>15/16</c:v>
                </c:pt>
                <c:pt idx="7">
                  <c:v>16/17</c:v>
                </c:pt>
              </c:strCache>
            </c:strRef>
          </c:cat>
          <c:val>
            <c:numRef>
              <c:f>Sheet3!$R$157:$Y$157</c:f>
              <c:numCache>
                <c:formatCode>General</c:formatCode>
                <c:ptCount val="8"/>
                <c:pt idx="0">
                  <c:v>47</c:v>
                </c:pt>
                <c:pt idx="1">
                  <c:v>48</c:v>
                </c:pt>
                <c:pt idx="2">
                  <c:v>56</c:v>
                </c:pt>
                <c:pt idx="3">
                  <c:v>55</c:v>
                </c:pt>
                <c:pt idx="4">
                  <c:v>58</c:v>
                </c:pt>
                <c:pt idx="5">
                  <c:v>57</c:v>
                </c:pt>
                <c:pt idx="6">
                  <c:v>56</c:v>
                </c:pt>
                <c:pt idx="7">
                  <c:v>57</c:v>
                </c:pt>
              </c:numCache>
            </c:numRef>
          </c:val>
          <c:extLst xmlns:c16r2="http://schemas.microsoft.com/office/drawing/2015/06/chart">
            <c:ext xmlns:c16="http://schemas.microsoft.com/office/drawing/2014/chart" uri="{C3380CC4-5D6E-409C-BE32-E72D297353CC}">
              <c16:uniqueId val="{00000001-F7D6-468D-A4DC-E2DEDF3F9145}"/>
            </c:ext>
          </c:extLst>
        </c:ser>
        <c:dLbls>
          <c:showLegendKey val="0"/>
          <c:showVal val="1"/>
          <c:showCatName val="0"/>
          <c:showSerName val="0"/>
          <c:showPercent val="0"/>
          <c:showBubbleSize val="0"/>
        </c:dLbls>
        <c:gapWidth val="150"/>
        <c:overlap val="-25"/>
        <c:axId val="310954184"/>
        <c:axId val="310954968"/>
      </c:barChart>
      <c:catAx>
        <c:axId val="310954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954968"/>
        <c:crosses val="autoZero"/>
        <c:auto val="1"/>
        <c:lblAlgn val="ctr"/>
        <c:lblOffset val="100"/>
        <c:noMultiLvlLbl val="0"/>
      </c:catAx>
      <c:valAx>
        <c:axId val="310954968"/>
        <c:scaling>
          <c:orientation val="minMax"/>
        </c:scaling>
        <c:delete val="1"/>
        <c:axPos val="l"/>
        <c:numFmt formatCode="General" sourceLinked="1"/>
        <c:majorTickMark val="none"/>
        <c:minorTickMark val="none"/>
        <c:tickLblPos val="nextTo"/>
        <c:crossAx val="3109541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baseline="0">
                <a:solidFill>
                  <a:schemeClr val="tx1"/>
                </a:solidFill>
                <a:latin typeface="+mn-lt"/>
                <a:ea typeface="+mn-ea"/>
                <a:cs typeface="+mn-cs"/>
              </a:defRPr>
            </a:pPr>
            <a:r>
              <a:rPr lang="en-GB" sz="3200" dirty="0">
                <a:solidFill>
                  <a:schemeClr val="tx1"/>
                </a:solidFill>
              </a:rPr>
              <a:t>Performance of UH students according to ethnicity</a:t>
            </a:r>
          </a:p>
        </c:rich>
      </c:tx>
      <c:layout>
        <c:manualLayout>
          <c:xMode val="edge"/>
          <c:yMode val="edge"/>
          <c:x val="0.13440304095061856"/>
          <c:y val="0"/>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Sheet2!$A$3</c:f>
              <c:strCache>
                <c:ptCount val="1"/>
                <c:pt idx="0">
                  <c:v>White</c:v>
                </c:pt>
              </c:strCache>
            </c:strRef>
          </c:tx>
          <c:spPr>
            <a:ln w="31750" cap="rnd">
              <a:solidFill>
                <a:schemeClr val="accent6"/>
              </a:solidFill>
              <a:round/>
            </a:ln>
            <a:effectLst>
              <a:outerShdw blurRad="40000" dist="23000" dir="5400000" rotWithShape="0">
                <a:srgbClr val="000000">
                  <a:alpha val="35000"/>
                </a:srgbClr>
              </a:outerShdw>
            </a:effectLst>
          </c:spPr>
          <c:marker>
            <c:symbol val="none"/>
          </c:marker>
          <c:cat>
            <c:strRef>
              <c:f>Sheet2!$B$2:$I$2</c:f>
              <c:strCache>
                <c:ptCount val="8"/>
                <c:pt idx="0">
                  <c:v>08/09</c:v>
                </c:pt>
                <c:pt idx="1">
                  <c:v>09/10</c:v>
                </c:pt>
                <c:pt idx="2">
                  <c:v>10/11</c:v>
                </c:pt>
                <c:pt idx="3">
                  <c:v>11/12</c:v>
                </c:pt>
                <c:pt idx="4">
                  <c:v>12/13</c:v>
                </c:pt>
                <c:pt idx="5">
                  <c:v>13/14</c:v>
                </c:pt>
                <c:pt idx="6">
                  <c:v>14/15</c:v>
                </c:pt>
                <c:pt idx="7">
                  <c:v>15/16</c:v>
                </c:pt>
              </c:strCache>
            </c:strRef>
          </c:cat>
          <c:val>
            <c:numRef>
              <c:f>Sheet2!$B$3:$I$3</c:f>
              <c:numCache>
                <c:formatCode>@</c:formatCode>
                <c:ptCount val="8"/>
                <c:pt idx="0" formatCode="General">
                  <c:v>69</c:v>
                </c:pt>
                <c:pt idx="1">
                  <c:v>74</c:v>
                </c:pt>
                <c:pt idx="2">
                  <c:v>72</c:v>
                </c:pt>
                <c:pt idx="3" formatCode="General">
                  <c:v>73</c:v>
                </c:pt>
                <c:pt idx="4">
                  <c:v>74</c:v>
                </c:pt>
                <c:pt idx="5" formatCode="General">
                  <c:v>75</c:v>
                </c:pt>
                <c:pt idx="6" formatCode="0.00">
                  <c:v>75</c:v>
                </c:pt>
                <c:pt idx="7" formatCode="General">
                  <c:v>76</c:v>
                </c:pt>
              </c:numCache>
            </c:numRef>
          </c:val>
          <c:smooth val="0"/>
          <c:extLst xmlns:c16r2="http://schemas.microsoft.com/office/drawing/2015/06/chart">
            <c:ext xmlns:c16="http://schemas.microsoft.com/office/drawing/2014/chart" uri="{C3380CC4-5D6E-409C-BE32-E72D297353CC}">
              <c16:uniqueId val="{00000000-CCFE-4EA8-B726-6893111B7A80}"/>
            </c:ext>
          </c:extLst>
        </c:ser>
        <c:ser>
          <c:idx val="1"/>
          <c:order val="1"/>
          <c:tx>
            <c:strRef>
              <c:f>Sheet2!$A$4</c:f>
              <c:strCache>
                <c:ptCount val="1"/>
                <c:pt idx="0">
                  <c:v>Asian</c:v>
                </c:pt>
              </c:strCache>
            </c:strRef>
          </c:tx>
          <c:spPr>
            <a:ln w="31750" cap="rnd">
              <a:solidFill>
                <a:schemeClr val="accent5"/>
              </a:solidFill>
              <a:round/>
            </a:ln>
            <a:effectLst>
              <a:outerShdw blurRad="40000" dist="23000" dir="5400000" rotWithShape="0">
                <a:srgbClr val="000000">
                  <a:alpha val="35000"/>
                </a:srgbClr>
              </a:outerShdw>
            </a:effectLst>
          </c:spPr>
          <c:marker>
            <c:symbol val="none"/>
          </c:marker>
          <c:cat>
            <c:strRef>
              <c:f>Sheet2!$B$2:$I$2</c:f>
              <c:strCache>
                <c:ptCount val="8"/>
                <c:pt idx="0">
                  <c:v>08/09</c:v>
                </c:pt>
                <c:pt idx="1">
                  <c:v>09/10</c:v>
                </c:pt>
                <c:pt idx="2">
                  <c:v>10/11</c:v>
                </c:pt>
                <c:pt idx="3">
                  <c:v>11/12</c:v>
                </c:pt>
                <c:pt idx="4">
                  <c:v>12/13</c:v>
                </c:pt>
                <c:pt idx="5">
                  <c:v>13/14</c:v>
                </c:pt>
                <c:pt idx="6">
                  <c:v>14/15</c:v>
                </c:pt>
                <c:pt idx="7">
                  <c:v>15/16</c:v>
                </c:pt>
              </c:strCache>
            </c:strRef>
          </c:cat>
          <c:val>
            <c:numRef>
              <c:f>Sheet2!$B$4:$I$4</c:f>
              <c:numCache>
                <c:formatCode>General</c:formatCode>
                <c:ptCount val="8"/>
                <c:pt idx="0">
                  <c:v>43</c:v>
                </c:pt>
                <c:pt idx="1">
                  <c:v>50</c:v>
                </c:pt>
                <c:pt idx="2">
                  <c:v>45</c:v>
                </c:pt>
                <c:pt idx="3">
                  <c:v>56</c:v>
                </c:pt>
                <c:pt idx="4">
                  <c:v>59</c:v>
                </c:pt>
                <c:pt idx="5">
                  <c:v>59</c:v>
                </c:pt>
                <c:pt idx="6" formatCode="0.00">
                  <c:v>61</c:v>
                </c:pt>
                <c:pt idx="7">
                  <c:v>60</c:v>
                </c:pt>
              </c:numCache>
            </c:numRef>
          </c:val>
          <c:smooth val="0"/>
          <c:extLst xmlns:c16r2="http://schemas.microsoft.com/office/drawing/2015/06/chart">
            <c:ext xmlns:c16="http://schemas.microsoft.com/office/drawing/2014/chart" uri="{C3380CC4-5D6E-409C-BE32-E72D297353CC}">
              <c16:uniqueId val="{00000001-CCFE-4EA8-B726-6893111B7A80}"/>
            </c:ext>
          </c:extLst>
        </c:ser>
        <c:ser>
          <c:idx val="2"/>
          <c:order val="2"/>
          <c:tx>
            <c:strRef>
              <c:f>Sheet2!$A$5</c:f>
              <c:strCache>
                <c:ptCount val="1"/>
                <c:pt idx="0">
                  <c:v>Black</c:v>
                </c:pt>
              </c:strCache>
            </c:strRef>
          </c:tx>
          <c:spPr>
            <a:ln w="31750" cap="rnd">
              <a:solidFill>
                <a:schemeClr val="accent4"/>
              </a:solidFill>
              <a:round/>
            </a:ln>
            <a:effectLst>
              <a:outerShdw blurRad="40000" dist="23000" dir="5400000" rotWithShape="0">
                <a:srgbClr val="000000">
                  <a:alpha val="35000"/>
                </a:srgbClr>
              </a:outerShdw>
            </a:effectLst>
          </c:spPr>
          <c:marker>
            <c:symbol val="none"/>
          </c:marker>
          <c:cat>
            <c:strRef>
              <c:f>Sheet2!$B$2:$I$2</c:f>
              <c:strCache>
                <c:ptCount val="8"/>
                <c:pt idx="0">
                  <c:v>08/09</c:v>
                </c:pt>
                <c:pt idx="1">
                  <c:v>09/10</c:v>
                </c:pt>
                <c:pt idx="2">
                  <c:v>10/11</c:v>
                </c:pt>
                <c:pt idx="3">
                  <c:v>11/12</c:v>
                </c:pt>
                <c:pt idx="4">
                  <c:v>12/13</c:v>
                </c:pt>
                <c:pt idx="5">
                  <c:v>13/14</c:v>
                </c:pt>
                <c:pt idx="6">
                  <c:v>14/15</c:v>
                </c:pt>
                <c:pt idx="7">
                  <c:v>15/16</c:v>
                </c:pt>
              </c:strCache>
            </c:strRef>
          </c:cat>
          <c:val>
            <c:numRef>
              <c:f>Sheet2!$B$5:$I$5</c:f>
              <c:numCache>
                <c:formatCode>General</c:formatCode>
                <c:ptCount val="8"/>
                <c:pt idx="0">
                  <c:v>44</c:v>
                </c:pt>
                <c:pt idx="1">
                  <c:v>48</c:v>
                </c:pt>
                <c:pt idx="2">
                  <c:v>43</c:v>
                </c:pt>
                <c:pt idx="3">
                  <c:v>51</c:v>
                </c:pt>
                <c:pt idx="4">
                  <c:v>47</c:v>
                </c:pt>
                <c:pt idx="5">
                  <c:v>47</c:v>
                </c:pt>
                <c:pt idx="6" formatCode="0.00">
                  <c:v>45</c:v>
                </c:pt>
                <c:pt idx="7">
                  <c:v>45</c:v>
                </c:pt>
              </c:numCache>
            </c:numRef>
          </c:val>
          <c:smooth val="0"/>
          <c:extLst xmlns:c16r2="http://schemas.microsoft.com/office/drawing/2015/06/chart">
            <c:ext xmlns:c16="http://schemas.microsoft.com/office/drawing/2014/chart" uri="{C3380CC4-5D6E-409C-BE32-E72D297353CC}">
              <c16:uniqueId val="{00000002-CCFE-4EA8-B726-6893111B7A80}"/>
            </c:ext>
          </c:extLst>
        </c:ser>
        <c:ser>
          <c:idx val="3"/>
          <c:order val="3"/>
          <c:tx>
            <c:strRef>
              <c:f>Sheet2!$A$6</c:f>
              <c:strCache>
                <c:ptCount val="1"/>
                <c:pt idx="0">
                  <c:v>Chinese</c:v>
                </c:pt>
              </c:strCache>
            </c:strRef>
          </c:tx>
          <c:spPr>
            <a:ln w="31750" cap="rnd">
              <a:solidFill>
                <a:schemeClr val="accent6">
                  <a:lumMod val="60000"/>
                </a:schemeClr>
              </a:solidFill>
              <a:round/>
            </a:ln>
            <a:effectLst>
              <a:outerShdw blurRad="40000" dist="23000" dir="5400000" rotWithShape="0">
                <a:srgbClr val="000000">
                  <a:alpha val="35000"/>
                </a:srgbClr>
              </a:outerShdw>
            </a:effectLst>
          </c:spPr>
          <c:marker>
            <c:symbol val="none"/>
          </c:marker>
          <c:cat>
            <c:strRef>
              <c:f>Sheet2!$B$2:$I$2</c:f>
              <c:strCache>
                <c:ptCount val="8"/>
                <c:pt idx="0">
                  <c:v>08/09</c:v>
                </c:pt>
                <c:pt idx="1">
                  <c:v>09/10</c:v>
                </c:pt>
                <c:pt idx="2">
                  <c:v>10/11</c:v>
                </c:pt>
                <c:pt idx="3">
                  <c:v>11/12</c:v>
                </c:pt>
                <c:pt idx="4">
                  <c:v>12/13</c:v>
                </c:pt>
                <c:pt idx="5">
                  <c:v>13/14</c:v>
                </c:pt>
                <c:pt idx="6">
                  <c:v>14/15</c:v>
                </c:pt>
                <c:pt idx="7">
                  <c:v>15/16</c:v>
                </c:pt>
              </c:strCache>
            </c:strRef>
          </c:cat>
          <c:val>
            <c:numRef>
              <c:f>Sheet2!$B$6:$I$6</c:f>
              <c:numCache>
                <c:formatCode>General</c:formatCode>
                <c:ptCount val="8"/>
                <c:pt idx="0">
                  <c:v>34</c:v>
                </c:pt>
                <c:pt idx="1">
                  <c:v>35</c:v>
                </c:pt>
                <c:pt idx="2">
                  <c:v>40</c:v>
                </c:pt>
                <c:pt idx="3">
                  <c:v>43</c:v>
                </c:pt>
                <c:pt idx="4">
                  <c:v>43</c:v>
                </c:pt>
                <c:pt idx="5">
                  <c:v>61</c:v>
                </c:pt>
                <c:pt idx="6" formatCode="0.00">
                  <c:v>55</c:v>
                </c:pt>
                <c:pt idx="7">
                  <c:v>55</c:v>
                </c:pt>
              </c:numCache>
            </c:numRef>
          </c:val>
          <c:smooth val="0"/>
          <c:extLst xmlns:c16r2="http://schemas.microsoft.com/office/drawing/2015/06/chart">
            <c:ext xmlns:c16="http://schemas.microsoft.com/office/drawing/2014/chart" uri="{C3380CC4-5D6E-409C-BE32-E72D297353CC}">
              <c16:uniqueId val="{00000003-CCFE-4EA8-B726-6893111B7A80}"/>
            </c:ext>
          </c:extLst>
        </c:ser>
        <c:dLbls>
          <c:showLegendKey val="0"/>
          <c:showVal val="0"/>
          <c:showCatName val="0"/>
          <c:showSerName val="0"/>
          <c:showPercent val="0"/>
          <c:showBubbleSize val="0"/>
        </c:dLbls>
        <c:smooth val="0"/>
        <c:axId val="313775536"/>
        <c:axId val="313781024"/>
      </c:lineChart>
      <c:catAx>
        <c:axId val="313775536"/>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13781024"/>
        <c:crosses val="autoZero"/>
        <c:auto val="1"/>
        <c:lblAlgn val="ctr"/>
        <c:lblOffset val="100"/>
        <c:noMultiLvlLbl val="0"/>
      </c:catAx>
      <c:valAx>
        <c:axId val="31378102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GB">
                    <a:solidFill>
                      <a:schemeClr val="tx1"/>
                    </a:solidFill>
                  </a:rPr>
                  <a:t>Percentage 'good' degree</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137755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Sheet4!$A$4</c:f>
              <c:strCache>
                <c:ptCount val="1"/>
                <c:pt idx="0">
                  <c:v>White </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Sheet4!$B$3:$D$3</c:f>
              <c:numCache>
                <c:formatCode>General</c:formatCode>
                <c:ptCount val="3"/>
                <c:pt idx="0">
                  <c:v>2014</c:v>
                </c:pt>
                <c:pt idx="1">
                  <c:v>2015</c:v>
                </c:pt>
                <c:pt idx="2">
                  <c:v>2016</c:v>
                </c:pt>
              </c:numCache>
            </c:numRef>
          </c:cat>
          <c:val>
            <c:numRef>
              <c:f>Sheet4!$B$4:$D$4</c:f>
              <c:numCache>
                <c:formatCode>General</c:formatCode>
                <c:ptCount val="3"/>
                <c:pt idx="0">
                  <c:v>1.08</c:v>
                </c:pt>
                <c:pt idx="1">
                  <c:v>1.06</c:v>
                </c:pt>
                <c:pt idx="2">
                  <c:v>1.03</c:v>
                </c:pt>
              </c:numCache>
            </c:numRef>
          </c:val>
        </c:ser>
        <c:ser>
          <c:idx val="1"/>
          <c:order val="1"/>
          <c:tx>
            <c:strRef>
              <c:f>Sheet4!$A$5</c:f>
              <c:strCache>
                <c:ptCount val="1"/>
                <c:pt idx="0">
                  <c:v>BME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Sheet4!$B$3:$D$3</c:f>
              <c:numCache>
                <c:formatCode>General</c:formatCode>
                <c:ptCount val="3"/>
                <c:pt idx="0">
                  <c:v>2014</c:v>
                </c:pt>
                <c:pt idx="1">
                  <c:v>2015</c:v>
                </c:pt>
                <c:pt idx="2">
                  <c:v>2016</c:v>
                </c:pt>
              </c:numCache>
            </c:numRef>
          </c:cat>
          <c:val>
            <c:numRef>
              <c:f>Sheet4!$B$5:$D$5</c:f>
              <c:numCache>
                <c:formatCode>General</c:formatCode>
                <c:ptCount val="3"/>
                <c:pt idx="0">
                  <c:v>0.8</c:v>
                </c:pt>
                <c:pt idx="1">
                  <c:v>0.81</c:v>
                </c:pt>
                <c:pt idx="2">
                  <c:v>0.83</c:v>
                </c:pt>
              </c:numCache>
            </c:numRef>
          </c:val>
        </c:ser>
        <c:dLbls>
          <c:showLegendKey val="0"/>
          <c:showVal val="0"/>
          <c:showCatName val="0"/>
          <c:showSerName val="0"/>
          <c:showPercent val="0"/>
          <c:showBubbleSize val="0"/>
        </c:dLbls>
        <c:gapWidth val="100"/>
        <c:overlap val="-24"/>
        <c:axId val="313781416"/>
        <c:axId val="313775928"/>
      </c:barChart>
      <c:catAx>
        <c:axId val="313781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775928"/>
        <c:crosses val="autoZero"/>
        <c:auto val="1"/>
        <c:lblAlgn val="ctr"/>
        <c:lblOffset val="100"/>
        <c:noMultiLvlLbl val="0"/>
      </c:catAx>
      <c:valAx>
        <c:axId val="313775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781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5656F-BB38-4266-AE8A-DECFB6C5DB60}" type="doc">
      <dgm:prSet loTypeId="urn:microsoft.com/office/officeart/2005/8/layout/cycle6" loCatId="cycle" qsTypeId="urn:microsoft.com/office/officeart/2005/8/quickstyle/simple1" qsCatId="simple" csTypeId="urn:microsoft.com/office/officeart/2005/8/colors/accent6_2" csCatId="accent6" phldr="1"/>
      <dgm:spPr/>
      <dgm:t>
        <a:bodyPr/>
        <a:lstStyle/>
        <a:p>
          <a:endParaRPr lang="en-GB"/>
        </a:p>
      </dgm:t>
    </dgm:pt>
    <dgm:pt modelId="{B6B56687-8280-4431-BCB5-1E539D4BB790}">
      <dgm:prSet phldrT="[Text]"/>
      <dgm:spPr/>
      <dgm:t>
        <a:bodyPr/>
        <a:lstStyle/>
        <a:p>
          <a:r>
            <a:rPr lang="en-GB" dirty="0"/>
            <a:t>HEFCE Collaborative</a:t>
          </a:r>
        </a:p>
        <a:p>
          <a:r>
            <a:rPr lang="en-GB" dirty="0"/>
            <a:t>Project (Value added data)</a:t>
          </a:r>
        </a:p>
      </dgm:t>
    </dgm:pt>
    <dgm:pt modelId="{23CBEDAA-94D9-4AD6-B4AD-891EAB210F6C}" type="parTrans" cxnId="{C995D57B-23D0-475B-A495-68B8FFFAAEA4}">
      <dgm:prSet/>
      <dgm:spPr/>
      <dgm:t>
        <a:bodyPr/>
        <a:lstStyle/>
        <a:p>
          <a:endParaRPr lang="en-GB"/>
        </a:p>
      </dgm:t>
    </dgm:pt>
    <dgm:pt modelId="{6EA6E50B-4C9F-42FE-B7DF-90DE9109F607}" type="sibTrans" cxnId="{C995D57B-23D0-475B-A495-68B8FFFAAEA4}">
      <dgm:prSet/>
      <dgm:spPr/>
      <dgm:t>
        <a:bodyPr/>
        <a:lstStyle/>
        <a:p>
          <a:endParaRPr lang="en-GB"/>
        </a:p>
      </dgm:t>
    </dgm:pt>
    <dgm:pt modelId="{DCEFA099-14D4-450C-893F-FC338323854D}">
      <dgm:prSet phldrT="[Text]"/>
      <dgm:spPr/>
      <dgm:t>
        <a:bodyPr/>
        <a:lstStyle/>
        <a:p>
          <a:r>
            <a:rPr lang="en-GB" dirty="0"/>
            <a:t>LFHE for Programme Leader Project</a:t>
          </a:r>
        </a:p>
      </dgm:t>
    </dgm:pt>
    <dgm:pt modelId="{E0AFFD2B-0D5B-446F-B98A-8635A623BF59}" type="parTrans" cxnId="{6C9C641F-9003-40AC-8F0A-CC269022B3FD}">
      <dgm:prSet/>
      <dgm:spPr/>
      <dgm:t>
        <a:bodyPr/>
        <a:lstStyle/>
        <a:p>
          <a:endParaRPr lang="en-GB"/>
        </a:p>
      </dgm:t>
    </dgm:pt>
    <dgm:pt modelId="{70004B82-29D8-4E25-83DE-3CE7CBA9672D}" type="sibTrans" cxnId="{6C9C641F-9003-40AC-8F0A-CC269022B3FD}">
      <dgm:prSet/>
      <dgm:spPr/>
      <dgm:t>
        <a:bodyPr/>
        <a:lstStyle/>
        <a:p>
          <a:endParaRPr lang="en-GB"/>
        </a:p>
      </dgm:t>
    </dgm:pt>
    <dgm:pt modelId="{818293ED-7E7D-40B5-A29B-2E69C56FA9EA}">
      <dgm:prSet phldrT="[Text]"/>
      <dgm:spPr/>
      <dgm:t>
        <a:bodyPr/>
        <a:lstStyle/>
        <a:p>
          <a:r>
            <a:rPr lang="en-GB" dirty="0"/>
            <a:t>BME Student Advocates</a:t>
          </a:r>
        </a:p>
      </dgm:t>
    </dgm:pt>
    <dgm:pt modelId="{A472C1AF-D6A6-4275-9BB9-24B7B422CD81}" type="parTrans" cxnId="{211FC3F7-C2E1-45FB-B23E-7A8EF732569C}">
      <dgm:prSet/>
      <dgm:spPr/>
      <dgm:t>
        <a:bodyPr/>
        <a:lstStyle/>
        <a:p>
          <a:endParaRPr lang="en-GB"/>
        </a:p>
      </dgm:t>
    </dgm:pt>
    <dgm:pt modelId="{9EFE3FB4-C4D7-4981-A124-6D0A64A539D6}" type="sibTrans" cxnId="{211FC3F7-C2E1-45FB-B23E-7A8EF732569C}">
      <dgm:prSet/>
      <dgm:spPr/>
      <dgm:t>
        <a:bodyPr/>
        <a:lstStyle/>
        <a:p>
          <a:endParaRPr lang="en-GB"/>
        </a:p>
      </dgm:t>
    </dgm:pt>
    <dgm:pt modelId="{7C644F0E-4963-46FA-8752-B972C31C28B0}">
      <dgm:prSet phldrT="[Text]"/>
      <dgm:spPr/>
      <dgm:t>
        <a:bodyPr/>
        <a:lstStyle/>
        <a:p>
          <a:r>
            <a:rPr lang="en-GB" dirty="0"/>
            <a:t>BME Staff Network</a:t>
          </a:r>
        </a:p>
      </dgm:t>
    </dgm:pt>
    <dgm:pt modelId="{F3F1A101-125A-486B-A1C4-F64093D419D1}" type="parTrans" cxnId="{B31162E3-8AC5-478D-9022-9947F4284FF5}">
      <dgm:prSet/>
      <dgm:spPr/>
      <dgm:t>
        <a:bodyPr/>
        <a:lstStyle/>
        <a:p>
          <a:endParaRPr lang="en-GB"/>
        </a:p>
      </dgm:t>
    </dgm:pt>
    <dgm:pt modelId="{88E4DB97-5603-4893-BDB4-6ABC252EB18A}" type="sibTrans" cxnId="{B31162E3-8AC5-478D-9022-9947F4284FF5}">
      <dgm:prSet/>
      <dgm:spPr/>
      <dgm:t>
        <a:bodyPr/>
        <a:lstStyle/>
        <a:p>
          <a:endParaRPr lang="en-GB"/>
        </a:p>
      </dgm:t>
    </dgm:pt>
    <dgm:pt modelId="{6D869B47-D9C9-4C79-B4A7-55526503945E}">
      <dgm:prSet/>
      <dgm:spPr/>
      <dgm:t>
        <a:bodyPr/>
        <a:lstStyle/>
        <a:p>
          <a:r>
            <a:rPr lang="en-GB" dirty="0"/>
            <a:t>Close relationship with HSU</a:t>
          </a:r>
        </a:p>
      </dgm:t>
    </dgm:pt>
    <dgm:pt modelId="{F7C9D6B3-9ADB-4D0E-A078-C371014E8DC8}" type="parTrans" cxnId="{D7C0754E-8640-4688-AFDA-5286CE36B4F1}">
      <dgm:prSet/>
      <dgm:spPr/>
      <dgm:t>
        <a:bodyPr/>
        <a:lstStyle/>
        <a:p>
          <a:endParaRPr lang="en-GB"/>
        </a:p>
      </dgm:t>
    </dgm:pt>
    <dgm:pt modelId="{75E68AF0-FF2B-4418-AE1E-B985AA8D0EC3}" type="sibTrans" cxnId="{D7C0754E-8640-4688-AFDA-5286CE36B4F1}">
      <dgm:prSet/>
      <dgm:spPr/>
      <dgm:t>
        <a:bodyPr/>
        <a:lstStyle/>
        <a:p>
          <a:endParaRPr lang="en-GB"/>
        </a:p>
      </dgm:t>
    </dgm:pt>
    <dgm:pt modelId="{203CDCF9-D5FF-4EBF-857D-54F6B74BA2BB}" type="pres">
      <dgm:prSet presAssocID="{F5C5656F-BB38-4266-AE8A-DECFB6C5DB60}" presName="cycle" presStyleCnt="0">
        <dgm:presLayoutVars>
          <dgm:dir/>
          <dgm:resizeHandles val="exact"/>
        </dgm:presLayoutVars>
      </dgm:prSet>
      <dgm:spPr/>
      <dgm:t>
        <a:bodyPr/>
        <a:lstStyle/>
        <a:p>
          <a:endParaRPr lang="en-GB"/>
        </a:p>
      </dgm:t>
    </dgm:pt>
    <dgm:pt modelId="{C4607C95-939B-4BB2-9250-A8B16E8500FE}" type="pres">
      <dgm:prSet presAssocID="{B6B56687-8280-4431-BCB5-1E539D4BB790}" presName="node" presStyleLbl="node1" presStyleIdx="0" presStyleCnt="5" custRadScaleRad="98076" custRadScaleInc="0">
        <dgm:presLayoutVars>
          <dgm:bulletEnabled val="1"/>
        </dgm:presLayoutVars>
      </dgm:prSet>
      <dgm:spPr/>
      <dgm:t>
        <a:bodyPr/>
        <a:lstStyle/>
        <a:p>
          <a:endParaRPr lang="en-GB"/>
        </a:p>
      </dgm:t>
    </dgm:pt>
    <dgm:pt modelId="{15DD9BA4-4C61-48B3-A644-35955F786287}" type="pres">
      <dgm:prSet presAssocID="{B6B56687-8280-4431-BCB5-1E539D4BB790}" presName="spNode" presStyleCnt="0"/>
      <dgm:spPr/>
    </dgm:pt>
    <dgm:pt modelId="{71251642-8E04-4300-8C6D-514EFF05E4D3}" type="pres">
      <dgm:prSet presAssocID="{6EA6E50B-4C9F-42FE-B7DF-90DE9109F607}" presName="sibTrans" presStyleLbl="sibTrans1D1" presStyleIdx="0" presStyleCnt="5"/>
      <dgm:spPr/>
      <dgm:t>
        <a:bodyPr/>
        <a:lstStyle/>
        <a:p>
          <a:endParaRPr lang="en-GB"/>
        </a:p>
      </dgm:t>
    </dgm:pt>
    <dgm:pt modelId="{FE472223-2ACA-473F-8B94-151D6F72AFCB}" type="pres">
      <dgm:prSet presAssocID="{DCEFA099-14D4-450C-893F-FC338323854D}" presName="node" presStyleLbl="node1" presStyleIdx="1" presStyleCnt="5" custRadScaleRad="101212" custRadScaleInc="-4148">
        <dgm:presLayoutVars>
          <dgm:bulletEnabled val="1"/>
        </dgm:presLayoutVars>
      </dgm:prSet>
      <dgm:spPr/>
      <dgm:t>
        <a:bodyPr/>
        <a:lstStyle/>
        <a:p>
          <a:endParaRPr lang="en-GB"/>
        </a:p>
      </dgm:t>
    </dgm:pt>
    <dgm:pt modelId="{E72D84DD-AE2D-4296-833E-8FEE3F4C6408}" type="pres">
      <dgm:prSet presAssocID="{DCEFA099-14D4-450C-893F-FC338323854D}" presName="spNode" presStyleCnt="0"/>
      <dgm:spPr/>
    </dgm:pt>
    <dgm:pt modelId="{8229AD7F-1EAE-4F9D-9ED7-A04AB280D489}" type="pres">
      <dgm:prSet presAssocID="{70004B82-29D8-4E25-83DE-3CE7CBA9672D}" presName="sibTrans" presStyleLbl="sibTrans1D1" presStyleIdx="1" presStyleCnt="5"/>
      <dgm:spPr/>
      <dgm:t>
        <a:bodyPr/>
        <a:lstStyle/>
        <a:p>
          <a:endParaRPr lang="en-GB"/>
        </a:p>
      </dgm:t>
    </dgm:pt>
    <dgm:pt modelId="{6EFB8E7A-ECE5-4ACE-AEAC-3F96BB16C1C2}" type="pres">
      <dgm:prSet presAssocID="{818293ED-7E7D-40B5-A29B-2E69C56FA9EA}" presName="node" presStyleLbl="node1" presStyleIdx="2" presStyleCnt="5">
        <dgm:presLayoutVars>
          <dgm:bulletEnabled val="1"/>
        </dgm:presLayoutVars>
      </dgm:prSet>
      <dgm:spPr/>
      <dgm:t>
        <a:bodyPr/>
        <a:lstStyle/>
        <a:p>
          <a:endParaRPr lang="en-GB"/>
        </a:p>
      </dgm:t>
    </dgm:pt>
    <dgm:pt modelId="{4C5B4F11-E482-4AA8-B191-6D08841373AF}" type="pres">
      <dgm:prSet presAssocID="{818293ED-7E7D-40B5-A29B-2E69C56FA9EA}" presName="spNode" presStyleCnt="0"/>
      <dgm:spPr/>
    </dgm:pt>
    <dgm:pt modelId="{C0E009BF-4F35-4E6A-BE40-D1A4803ACED6}" type="pres">
      <dgm:prSet presAssocID="{9EFE3FB4-C4D7-4981-A124-6D0A64A539D6}" presName="sibTrans" presStyleLbl="sibTrans1D1" presStyleIdx="2" presStyleCnt="5"/>
      <dgm:spPr/>
      <dgm:t>
        <a:bodyPr/>
        <a:lstStyle/>
        <a:p>
          <a:endParaRPr lang="en-GB"/>
        </a:p>
      </dgm:t>
    </dgm:pt>
    <dgm:pt modelId="{14C6EE70-04C9-4E67-9C72-8971D90F3AA0}" type="pres">
      <dgm:prSet presAssocID="{6D869B47-D9C9-4C79-B4A7-55526503945E}" presName="node" presStyleLbl="node1" presStyleIdx="3" presStyleCnt="5">
        <dgm:presLayoutVars>
          <dgm:bulletEnabled val="1"/>
        </dgm:presLayoutVars>
      </dgm:prSet>
      <dgm:spPr/>
      <dgm:t>
        <a:bodyPr/>
        <a:lstStyle/>
        <a:p>
          <a:endParaRPr lang="en-GB"/>
        </a:p>
      </dgm:t>
    </dgm:pt>
    <dgm:pt modelId="{8AE2557B-1E93-47AB-8386-2112FE1F6BC0}" type="pres">
      <dgm:prSet presAssocID="{6D869B47-D9C9-4C79-B4A7-55526503945E}" presName="spNode" presStyleCnt="0"/>
      <dgm:spPr/>
    </dgm:pt>
    <dgm:pt modelId="{D489F68F-76B4-4DD6-943F-C8529191EC3E}" type="pres">
      <dgm:prSet presAssocID="{75E68AF0-FF2B-4418-AE1E-B985AA8D0EC3}" presName="sibTrans" presStyleLbl="sibTrans1D1" presStyleIdx="3" presStyleCnt="5"/>
      <dgm:spPr/>
      <dgm:t>
        <a:bodyPr/>
        <a:lstStyle/>
        <a:p>
          <a:endParaRPr lang="en-GB"/>
        </a:p>
      </dgm:t>
    </dgm:pt>
    <dgm:pt modelId="{FFE8A5A2-8DDC-419C-9600-2825B2B62B69}" type="pres">
      <dgm:prSet presAssocID="{7C644F0E-4963-46FA-8752-B972C31C28B0}" presName="node" presStyleLbl="node1" presStyleIdx="4" presStyleCnt="5">
        <dgm:presLayoutVars>
          <dgm:bulletEnabled val="1"/>
        </dgm:presLayoutVars>
      </dgm:prSet>
      <dgm:spPr/>
      <dgm:t>
        <a:bodyPr/>
        <a:lstStyle/>
        <a:p>
          <a:endParaRPr lang="en-GB"/>
        </a:p>
      </dgm:t>
    </dgm:pt>
    <dgm:pt modelId="{5256737B-1060-42C5-9AD4-9AF5FD0040E5}" type="pres">
      <dgm:prSet presAssocID="{7C644F0E-4963-46FA-8752-B972C31C28B0}" presName="spNode" presStyleCnt="0"/>
      <dgm:spPr/>
    </dgm:pt>
    <dgm:pt modelId="{9399797B-19CF-478E-A755-9E1AB5D4E9E5}" type="pres">
      <dgm:prSet presAssocID="{88E4DB97-5603-4893-BDB4-6ABC252EB18A}" presName="sibTrans" presStyleLbl="sibTrans1D1" presStyleIdx="4" presStyleCnt="5"/>
      <dgm:spPr/>
      <dgm:t>
        <a:bodyPr/>
        <a:lstStyle/>
        <a:p>
          <a:endParaRPr lang="en-GB"/>
        </a:p>
      </dgm:t>
    </dgm:pt>
  </dgm:ptLst>
  <dgm:cxnLst>
    <dgm:cxn modelId="{B31162E3-8AC5-478D-9022-9947F4284FF5}" srcId="{F5C5656F-BB38-4266-AE8A-DECFB6C5DB60}" destId="{7C644F0E-4963-46FA-8752-B972C31C28B0}" srcOrd="4" destOrd="0" parTransId="{F3F1A101-125A-486B-A1C4-F64093D419D1}" sibTransId="{88E4DB97-5603-4893-BDB4-6ABC252EB18A}"/>
    <dgm:cxn modelId="{A497A283-889A-4CA2-94BF-10CFF0123CD0}" type="presOf" srcId="{9EFE3FB4-C4D7-4981-A124-6D0A64A539D6}" destId="{C0E009BF-4F35-4E6A-BE40-D1A4803ACED6}" srcOrd="0" destOrd="0" presId="urn:microsoft.com/office/officeart/2005/8/layout/cycle6"/>
    <dgm:cxn modelId="{8747F582-B67C-474D-A6CC-F1A3A082AF7D}" type="presOf" srcId="{6EA6E50B-4C9F-42FE-B7DF-90DE9109F607}" destId="{71251642-8E04-4300-8C6D-514EFF05E4D3}" srcOrd="0" destOrd="0" presId="urn:microsoft.com/office/officeart/2005/8/layout/cycle6"/>
    <dgm:cxn modelId="{992D1568-9CD5-46FB-8639-45FDCD16D29E}" type="presOf" srcId="{818293ED-7E7D-40B5-A29B-2E69C56FA9EA}" destId="{6EFB8E7A-ECE5-4ACE-AEAC-3F96BB16C1C2}" srcOrd="0" destOrd="0" presId="urn:microsoft.com/office/officeart/2005/8/layout/cycle6"/>
    <dgm:cxn modelId="{D7C0754E-8640-4688-AFDA-5286CE36B4F1}" srcId="{F5C5656F-BB38-4266-AE8A-DECFB6C5DB60}" destId="{6D869B47-D9C9-4C79-B4A7-55526503945E}" srcOrd="3" destOrd="0" parTransId="{F7C9D6B3-9ADB-4D0E-A078-C371014E8DC8}" sibTransId="{75E68AF0-FF2B-4418-AE1E-B985AA8D0EC3}"/>
    <dgm:cxn modelId="{6EDA039C-741C-41C7-BB11-2D2B86C1ADF7}" type="presOf" srcId="{F5C5656F-BB38-4266-AE8A-DECFB6C5DB60}" destId="{203CDCF9-D5FF-4EBF-857D-54F6B74BA2BB}" srcOrd="0" destOrd="0" presId="urn:microsoft.com/office/officeart/2005/8/layout/cycle6"/>
    <dgm:cxn modelId="{F6C8F4D1-BC78-43CD-BB40-E5E755BBA63B}" type="presOf" srcId="{70004B82-29D8-4E25-83DE-3CE7CBA9672D}" destId="{8229AD7F-1EAE-4F9D-9ED7-A04AB280D489}" srcOrd="0" destOrd="0" presId="urn:microsoft.com/office/officeart/2005/8/layout/cycle6"/>
    <dgm:cxn modelId="{81E6743A-94F6-4A88-A37C-AA150A91292C}" type="presOf" srcId="{88E4DB97-5603-4893-BDB4-6ABC252EB18A}" destId="{9399797B-19CF-478E-A755-9E1AB5D4E9E5}" srcOrd="0" destOrd="0" presId="urn:microsoft.com/office/officeart/2005/8/layout/cycle6"/>
    <dgm:cxn modelId="{211FC3F7-C2E1-45FB-B23E-7A8EF732569C}" srcId="{F5C5656F-BB38-4266-AE8A-DECFB6C5DB60}" destId="{818293ED-7E7D-40B5-A29B-2E69C56FA9EA}" srcOrd="2" destOrd="0" parTransId="{A472C1AF-D6A6-4275-9BB9-24B7B422CD81}" sibTransId="{9EFE3FB4-C4D7-4981-A124-6D0A64A539D6}"/>
    <dgm:cxn modelId="{C995D57B-23D0-475B-A495-68B8FFFAAEA4}" srcId="{F5C5656F-BB38-4266-AE8A-DECFB6C5DB60}" destId="{B6B56687-8280-4431-BCB5-1E539D4BB790}" srcOrd="0" destOrd="0" parTransId="{23CBEDAA-94D9-4AD6-B4AD-891EAB210F6C}" sibTransId="{6EA6E50B-4C9F-42FE-B7DF-90DE9109F607}"/>
    <dgm:cxn modelId="{6C9C641F-9003-40AC-8F0A-CC269022B3FD}" srcId="{F5C5656F-BB38-4266-AE8A-DECFB6C5DB60}" destId="{DCEFA099-14D4-450C-893F-FC338323854D}" srcOrd="1" destOrd="0" parTransId="{E0AFFD2B-0D5B-446F-B98A-8635A623BF59}" sibTransId="{70004B82-29D8-4E25-83DE-3CE7CBA9672D}"/>
    <dgm:cxn modelId="{2E3C3350-26FC-49C8-AC51-67A6783DB70F}" type="presOf" srcId="{6D869B47-D9C9-4C79-B4A7-55526503945E}" destId="{14C6EE70-04C9-4E67-9C72-8971D90F3AA0}" srcOrd="0" destOrd="0" presId="urn:microsoft.com/office/officeart/2005/8/layout/cycle6"/>
    <dgm:cxn modelId="{8ED4377B-25B6-412D-BE04-4D212DCD4F6C}" type="presOf" srcId="{DCEFA099-14D4-450C-893F-FC338323854D}" destId="{FE472223-2ACA-473F-8B94-151D6F72AFCB}" srcOrd="0" destOrd="0" presId="urn:microsoft.com/office/officeart/2005/8/layout/cycle6"/>
    <dgm:cxn modelId="{63157213-6BDD-473A-B389-C92718FC21C6}" type="presOf" srcId="{7C644F0E-4963-46FA-8752-B972C31C28B0}" destId="{FFE8A5A2-8DDC-419C-9600-2825B2B62B69}" srcOrd="0" destOrd="0" presId="urn:microsoft.com/office/officeart/2005/8/layout/cycle6"/>
    <dgm:cxn modelId="{3784F935-6714-4B44-AEC9-443893F0F62E}" type="presOf" srcId="{B6B56687-8280-4431-BCB5-1E539D4BB790}" destId="{C4607C95-939B-4BB2-9250-A8B16E8500FE}" srcOrd="0" destOrd="0" presId="urn:microsoft.com/office/officeart/2005/8/layout/cycle6"/>
    <dgm:cxn modelId="{BFFACA10-2A35-4AA3-A482-C56EA84FDE25}" type="presOf" srcId="{75E68AF0-FF2B-4418-AE1E-B985AA8D0EC3}" destId="{D489F68F-76B4-4DD6-943F-C8529191EC3E}" srcOrd="0" destOrd="0" presId="urn:microsoft.com/office/officeart/2005/8/layout/cycle6"/>
    <dgm:cxn modelId="{72985806-FADC-4A12-ADEE-86857C0F30EB}" type="presParOf" srcId="{203CDCF9-D5FF-4EBF-857D-54F6B74BA2BB}" destId="{C4607C95-939B-4BB2-9250-A8B16E8500FE}" srcOrd="0" destOrd="0" presId="urn:microsoft.com/office/officeart/2005/8/layout/cycle6"/>
    <dgm:cxn modelId="{8A0BD0A9-8C22-472A-8EC8-81BF173358B6}" type="presParOf" srcId="{203CDCF9-D5FF-4EBF-857D-54F6B74BA2BB}" destId="{15DD9BA4-4C61-48B3-A644-35955F786287}" srcOrd="1" destOrd="0" presId="urn:microsoft.com/office/officeart/2005/8/layout/cycle6"/>
    <dgm:cxn modelId="{09ABC486-007A-4CD2-9009-1AA2695AEB7D}" type="presParOf" srcId="{203CDCF9-D5FF-4EBF-857D-54F6B74BA2BB}" destId="{71251642-8E04-4300-8C6D-514EFF05E4D3}" srcOrd="2" destOrd="0" presId="urn:microsoft.com/office/officeart/2005/8/layout/cycle6"/>
    <dgm:cxn modelId="{AF336A7C-2E9D-45DB-BA87-7D771AC05A45}" type="presParOf" srcId="{203CDCF9-D5FF-4EBF-857D-54F6B74BA2BB}" destId="{FE472223-2ACA-473F-8B94-151D6F72AFCB}" srcOrd="3" destOrd="0" presId="urn:microsoft.com/office/officeart/2005/8/layout/cycle6"/>
    <dgm:cxn modelId="{AAAEAF91-C6ED-4927-8965-00E3CB3C6F92}" type="presParOf" srcId="{203CDCF9-D5FF-4EBF-857D-54F6B74BA2BB}" destId="{E72D84DD-AE2D-4296-833E-8FEE3F4C6408}" srcOrd="4" destOrd="0" presId="urn:microsoft.com/office/officeart/2005/8/layout/cycle6"/>
    <dgm:cxn modelId="{BF94CB77-DF89-436C-8AD4-584833042CB6}" type="presParOf" srcId="{203CDCF9-D5FF-4EBF-857D-54F6B74BA2BB}" destId="{8229AD7F-1EAE-4F9D-9ED7-A04AB280D489}" srcOrd="5" destOrd="0" presId="urn:microsoft.com/office/officeart/2005/8/layout/cycle6"/>
    <dgm:cxn modelId="{B1DB8958-6112-4C8C-B420-315C5B189CFC}" type="presParOf" srcId="{203CDCF9-D5FF-4EBF-857D-54F6B74BA2BB}" destId="{6EFB8E7A-ECE5-4ACE-AEAC-3F96BB16C1C2}" srcOrd="6" destOrd="0" presId="urn:microsoft.com/office/officeart/2005/8/layout/cycle6"/>
    <dgm:cxn modelId="{5555FB57-B191-446D-A57D-4F668534581C}" type="presParOf" srcId="{203CDCF9-D5FF-4EBF-857D-54F6B74BA2BB}" destId="{4C5B4F11-E482-4AA8-B191-6D08841373AF}" srcOrd="7" destOrd="0" presId="urn:microsoft.com/office/officeart/2005/8/layout/cycle6"/>
    <dgm:cxn modelId="{2CA3B1F4-F0FC-4B79-9DE7-68A1E1EAC9E7}" type="presParOf" srcId="{203CDCF9-D5FF-4EBF-857D-54F6B74BA2BB}" destId="{C0E009BF-4F35-4E6A-BE40-D1A4803ACED6}" srcOrd="8" destOrd="0" presId="urn:microsoft.com/office/officeart/2005/8/layout/cycle6"/>
    <dgm:cxn modelId="{C9BA6518-4879-4F43-9CC6-9BC36284B4E5}" type="presParOf" srcId="{203CDCF9-D5FF-4EBF-857D-54F6B74BA2BB}" destId="{14C6EE70-04C9-4E67-9C72-8971D90F3AA0}" srcOrd="9" destOrd="0" presId="urn:microsoft.com/office/officeart/2005/8/layout/cycle6"/>
    <dgm:cxn modelId="{C0A474B6-5AD6-4A43-8003-8BA86AF9770C}" type="presParOf" srcId="{203CDCF9-D5FF-4EBF-857D-54F6B74BA2BB}" destId="{8AE2557B-1E93-47AB-8386-2112FE1F6BC0}" srcOrd="10" destOrd="0" presId="urn:microsoft.com/office/officeart/2005/8/layout/cycle6"/>
    <dgm:cxn modelId="{9767D933-3EA1-493F-8369-BDC4D5B754F5}" type="presParOf" srcId="{203CDCF9-D5FF-4EBF-857D-54F6B74BA2BB}" destId="{D489F68F-76B4-4DD6-943F-C8529191EC3E}" srcOrd="11" destOrd="0" presId="urn:microsoft.com/office/officeart/2005/8/layout/cycle6"/>
    <dgm:cxn modelId="{6C164083-E991-4F31-A20F-AC6F9E65EFF6}" type="presParOf" srcId="{203CDCF9-D5FF-4EBF-857D-54F6B74BA2BB}" destId="{FFE8A5A2-8DDC-419C-9600-2825B2B62B69}" srcOrd="12" destOrd="0" presId="urn:microsoft.com/office/officeart/2005/8/layout/cycle6"/>
    <dgm:cxn modelId="{BE1718D3-9D24-418A-9501-CD3D573C03EF}" type="presParOf" srcId="{203CDCF9-D5FF-4EBF-857D-54F6B74BA2BB}" destId="{5256737B-1060-42C5-9AD4-9AF5FD0040E5}" srcOrd="13" destOrd="0" presId="urn:microsoft.com/office/officeart/2005/8/layout/cycle6"/>
    <dgm:cxn modelId="{17A2FCB3-A0D2-4680-A34D-07A4FC82D899}" type="presParOf" srcId="{203CDCF9-D5FF-4EBF-857D-54F6B74BA2BB}" destId="{9399797B-19CF-478E-A755-9E1AB5D4E9E5}"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8EAD48-1A1D-47AE-80BA-6241A14D3C9B}" type="doc">
      <dgm:prSet loTypeId="urn:microsoft.com/office/officeart/2005/8/layout/hProcess9" loCatId="process" qsTypeId="urn:microsoft.com/office/officeart/2005/8/quickstyle/simple1" qsCatId="simple" csTypeId="urn:microsoft.com/office/officeart/2005/8/colors/colorful1" csCatId="colorful" phldr="1"/>
      <dgm:spPr/>
    </dgm:pt>
    <dgm:pt modelId="{EA5D5FD5-885D-4488-BC35-DE1AFE0293FB}">
      <dgm:prSet phldrT="[Text]"/>
      <dgm:spPr/>
      <dgm:t>
        <a:bodyPr/>
        <a:lstStyle/>
        <a:p>
          <a:r>
            <a:rPr lang="en-GB" dirty="0" smtClean="0"/>
            <a:t>Interviewed 30 programme leaders</a:t>
          </a:r>
          <a:endParaRPr lang="en-GB" dirty="0"/>
        </a:p>
      </dgm:t>
    </dgm:pt>
    <dgm:pt modelId="{A1C15DC4-D7C6-4712-86F9-4132947A2A83}" type="parTrans" cxnId="{CF423484-E1A9-4E59-8B2F-445F136A1C02}">
      <dgm:prSet/>
      <dgm:spPr/>
      <dgm:t>
        <a:bodyPr/>
        <a:lstStyle/>
        <a:p>
          <a:endParaRPr lang="en-GB"/>
        </a:p>
      </dgm:t>
    </dgm:pt>
    <dgm:pt modelId="{ADFB36EF-0EFA-49A2-8B03-F94E8D856F9A}" type="sibTrans" cxnId="{CF423484-E1A9-4E59-8B2F-445F136A1C02}">
      <dgm:prSet/>
      <dgm:spPr/>
      <dgm:t>
        <a:bodyPr/>
        <a:lstStyle/>
        <a:p>
          <a:endParaRPr lang="en-GB"/>
        </a:p>
      </dgm:t>
    </dgm:pt>
    <dgm:pt modelId="{6A7A9EDE-CDD8-44FD-92EB-7D6773ADC0BA}">
      <dgm:prSet phldrT="[Text]"/>
      <dgm:spPr/>
      <dgm:t>
        <a:bodyPr/>
        <a:lstStyle/>
        <a:p>
          <a:r>
            <a:rPr lang="en-GB" dirty="0" smtClean="0"/>
            <a:t>Transcribed the interviews and analysed the data</a:t>
          </a:r>
          <a:endParaRPr lang="en-GB" dirty="0"/>
        </a:p>
      </dgm:t>
    </dgm:pt>
    <dgm:pt modelId="{946D6A0F-EB50-4234-8BD3-2E4FD035F84D}" type="parTrans" cxnId="{D6EC1DB5-7C85-40F6-B627-236BA284674A}">
      <dgm:prSet/>
      <dgm:spPr/>
      <dgm:t>
        <a:bodyPr/>
        <a:lstStyle/>
        <a:p>
          <a:endParaRPr lang="en-GB"/>
        </a:p>
      </dgm:t>
    </dgm:pt>
    <dgm:pt modelId="{3291175E-54B5-45F0-BEE1-311C0CE27E23}" type="sibTrans" cxnId="{D6EC1DB5-7C85-40F6-B627-236BA284674A}">
      <dgm:prSet/>
      <dgm:spPr/>
      <dgm:t>
        <a:bodyPr/>
        <a:lstStyle/>
        <a:p>
          <a:endParaRPr lang="en-GB"/>
        </a:p>
      </dgm:t>
    </dgm:pt>
    <dgm:pt modelId="{C3612FD8-915C-4E23-B543-5CB530446B20}">
      <dgm:prSet phldrT="[Text]"/>
      <dgm:spPr/>
      <dgm:t>
        <a:bodyPr/>
        <a:lstStyle/>
        <a:p>
          <a:r>
            <a:rPr lang="en-GB" dirty="0" smtClean="0"/>
            <a:t>Development of 11 case  studies from a range of programmes</a:t>
          </a:r>
          <a:endParaRPr lang="en-GB" dirty="0"/>
        </a:p>
      </dgm:t>
    </dgm:pt>
    <dgm:pt modelId="{3571877A-1C46-4C80-9586-269369AED1AB}" type="parTrans" cxnId="{8ABD4DE3-70FF-4ADB-844A-33DEDEB40E56}">
      <dgm:prSet/>
      <dgm:spPr/>
      <dgm:t>
        <a:bodyPr/>
        <a:lstStyle/>
        <a:p>
          <a:endParaRPr lang="en-GB"/>
        </a:p>
      </dgm:t>
    </dgm:pt>
    <dgm:pt modelId="{C07971F8-90BB-4AB8-9560-8D0F805FA1B4}" type="sibTrans" cxnId="{8ABD4DE3-70FF-4ADB-844A-33DEDEB40E56}">
      <dgm:prSet/>
      <dgm:spPr/>
      <dgm:t>
        <a:bodyPr/>
        <a:lstStyle/>
        <a:p>
          <a:endParaRPr lang="en-GB"/>
        </a:p>
      </dgm:t>
    </dgm:pt>
    <dgm:pt modelId="{CE6A3249-33AB-4D18-9591-B84DE2AA1C89}">
      <dgm:prSet/>
      <dgm:spPr/>
      <dgm:t>
        <a:bodyPr/>
        <a:lstStyle/>
        <a:p>
          <a:r>
            <a:rPr lang="en-GB" dirty="0" smtClean="0"/>
            <a:t>Reviewed AMER actions plans to look for actions to reduce the BME attainment gap</a:t>
          </a:r>
          <a:endParaRPr lang="en-GB" dirty="0"/>
        </a:p>
      </dgm:t>
    </dgm:pt>
    <dgm:pt modelId="{FA5DE533-C42E-4518-8C04-1E8249B192B5}" type="parTrans" cxnId="{F042E07B-68A1-489B-9B22-68B42B325E08}">
      <dgm:prSet/>
      <dgm:spPr/>
      <dgm:t>
        <a:bodyPr/>
        <a:lstStyle/>
        <a:p>
          <a:endParaRPr lang="en-GB"/>
        </a:p>
      </dgm:t>
    </dgm:pt>
    <dgm:pt modelId="{6D0D5BD6-BA86-4FCE-B61B-7322C5446AFE}" type="sibTrans" cxnId="{F042E07B-68A1-489B-9B22-68B42B325E08}">
      <dgm:prSet/>
      <dgm:spPr/>
      <dgm:t>
        <a:bodyPr/>
        <a:lstStyle/>
        <a:p>
          <a:endParaRPr lang="en-GB"/>
        </a:p>
      </dgm:t>
    </dgm:pt>
    <dgm:pt modelId="{30E79F4C-4ABE-4877-8064-7AD4A57E1D28}">
      <dgm:prSet/>
      <dgm:spPr/>
      <dgm:t>
        <a:bodyPr/>
        <a:lstStyle/>
        <a:p>
          <a:r>
            <a:rPr lang="en-GB" dirty="0" smtClean="0"/>
            <a:t>Follow up phone interviews  </a:t>
          </a:r>
          <a:endParaRPr lang="en-GB" dirty="0"/>
        </a:p>
      </dgm:t>
    </dgm:pt>
    <dgm:pt modelId="{0733B67F-0BA1-4B3D-95A4-58CEE2A1688C}" type="parTrans" cxnId="{E2F9E062-6BBB-4771-87B7-97DF89920BE7}">
      <dgm:prSet/>
      <dgm:spPr/>
      <dgm:t>
        <a:bodyPr/>
        <a:lstStyle/>
        <a:p>
          <a:endParaRPr lang="en-GB"/>
        </a:p>
      </dgm:t>
    </dgm:pt>
    <dgm:pt modelId="{A35D1ABC-C58C-4437-AF7A-7B047E14364C}" type="sibTrans" cxnId="{E2F9E062-6BBB-4771-87B7-97DF89920BE7}">
      <dgm:prSet/>
      <dgm:spPr/>
      <dgm:t>
        <a:bodyPr/>
        <a:lstStyle/>
        <a:p>
          <a:endParaRPr lang="en-GB"/>
        </a:p>
      </dgm:t>
    </dgm:pt>
    <dgm:pt modelId="{203EB3A2-918E-4576-AF80-EC44917C0ADC}" type="pres">
      <dgm:prSet presAssocID="{018EAD48-1A1D-47AE-80BA-6241A14D3C9B}" presName="CompostProcess" presStyleCnt="0">
        <dgm:presLayoutVars>
          <dgm:dir/>
          <dgm:resizeHandles val="exact"/>
        </dgm:presLayoutVars>
      </dgm:prSet>
      <dgm:spPr/>
    </dgm:pt>
    <dgm:pt modelId="{D5ECC0F0-2DF1-4B4E-8690-544C79D0A57A}" type="pres">
      <dgm:prSet presAssocID="{018EAD48-1A1D-47AE-80BA-6241A14D3C9B}" presName="arrow" presStyleLbl="bgShp" presStyleIdx="0" presStyleCnt="1"/>
      <dgm:spPr/>
    </dgm:pt>
    <dgm:pt modelId="{59F3BB08-0D5E-4485-9863-086D7047E83A}" type="pres">
      <dgm:prSet presAssocID="{018EAD48-1A1D-47AE-80BA-6241A14D3C9B}" presName="linearProcess" presStyleCnt="0"/>
      <dgm:spPr/>
    </dgm:pt>
    <dgm:pt modelId="{4ED3C890-919A-47F7-9E3E-37899CCE183E}" type="pres">
      <dgm:prSet presAssocID="{EA5D5FD5-885D-4488-BC35-DE1AFE0293FB}" presName="textNode" presStyleLbl="node1" presStyleIdx="0" presStyleCnt="5">
        <dgm:presLayoutVars>
          <dgm:bulletEnabled val="1"/>
        </dgm:presLayoutVars>
      </dgm:prSet>
      <dgm:spPr/>
      <dgm:t>
        <a:bodyPr/>
        <a:lstStyle/>
        <a:p>
          <a:endParaRPr lang="en-GB"/>
        </a:p>
      </dgm:t>
    </dgm:pt>
    <dgm:pt modelId="{4598FFB5-91D6-4D16-93BA-4F2BB7E9C82D}" type="pres">
      <dgm:prSet presAssocID="{ADFB36EF-0EFA-49A2-8B03-F94E8D856F9A}" presName="sibTrans" presStyleCnt="0"/>
      <dgm:spPr/>
    </dgm:pt>
    <dgm:pt modelId="{293F877C-23C6-4EE9-AC8C-CEF16F93D475}" type="pres">
      <dgm:prSet presAssocID="{6A7A9EDE-CDD8-44FD-92EB-7D6773ADC0BA}" presName="textNode" presStyleLbl="node1" presStyleIdx="1" presStyleCnt="5">
        <dgm:presLayoutVars>
          <dgm:bulletEnabled val="1"/>
        </dgm:presLayoutVars>
      </dgm:prSet>
      <dgm:spPr/>
      <dgm:t>
        <a:bodyPr/>
        <a:lstStyle/>
        <a:p>
          <a:endParaRPr lang="en-GB"/>
        </a:p>
      </dgm:t>
    </dgm:pt>
    <dgm:pt modelId="{3E5041ED-E761-49A0-9730-0B05643710A6}" type="pres">
      <dgm:prSet presAssocID="{3291175E-54B5-45F0-BEE1-311C0CE27E23}" presName="sibTrans" presStyleCnt="0"/>
      <dgm:spPr/>
    </dgm:pt>
    <dgm:pt modelId="{AB519109-BA8B-461E-A2C4-877B070D7F4B}" type="pres">
      <dgm:prSet presAssocID="{CE6A3249-33AB-4D18-9591-B84DE2AA1C89}" presName="textNode" presStyleLbl="node1" presStyleIdx="2" presStyleCnt="5">
        <dgm:presLayoutVars>
          <dgm:bulletEnabled val="1"/>
        </dgm:presLayoutVars>
      </dgm:prSet>
      <dgm:spPr/>
      <dgm:t>
        <a:bodyPr/>
        <a:lstStyle/>
        <a:p>
          <a:endParaRPr lang="en-GB"/>
        </a:p>
      </dgm:t>
    </dgm:pt>
    <dgm:pt modelId="{BDEDA416-2ADC-4AFA-A80D-F69E91B63901}" type="pres">
      <dgm:prSet presAssocID="{6D0D5BD6-BA86-4FCE-B61B-7322C5446AFE}" presName="sibTrans" presStyleCnt="0"/>
      <dgm:spPr/>
    </dgm:pt>
    <dgm:pt modelId="{5C32FFE2-11AC-4221-AC5B-E7298A9F2569}" type="pres">
      <dgm:prSet presAssocID="{30E79F4C-4ABE-4877-8064-7AD4A57E1D28}" presName="textNode" presStyleLbl="node1" presStyleIdx="3" presStyleCnt="5">
        <dgm:presLayoutVars>
          <dgm:bulletEnabled val="1"/>
        </dgm:presLayoutVars>
      </dgm:prSet>
      <dgm:spPr/>
      <dgm:t>
        <a:bodyPr/>
        <a:lstStyle/>
        <a:p>
          <a:endParaRPr lang="en-GB"/>
        </a:p>
      </dgm:t>
    </dgm:pt>
    <dgm:pt modelId="{368C4766-367C-4116-B419-9D96D0BCC0DE}" type="pres">
      <dgm:prSet presAssocID="{A35D1ABC-C58C-4437-AF7A-7B047E14364C}" presName="sibTrans" presStyleCnt="0"/>
      <dgm:spPr/>
    </dgm:pt>
    <dgm:pt modelId="{F8D368AB-FCA3-4073-A47D-B2A9D8556FDE}" type="pres">
      <dgm:prSet presAssocID="{C3612FD8-915C-4E23-B543-5CB530446B20}" presName="textNode" presStyleLbl="node1" presStyleIdx="4" presStyleCnt="5">
        <dgm:presLayoutVars>
          <dgm:bulletEnabled val="1"/>
        </dgm:presLayoutVars>
      </dgm:prSet>
      <dgm:spPr/>
      <dgm:t>
        <a:bodyPr/>
        <a:lstStyle/>
        <a:p>
          <a:endParaRPr lang="en-GB"/>
        </a:p>
      </dgm:t>
    </dgm:pt>
  </dgm:ptLst>
  <dgm:cxnLst>
    <dgm:cxn modelId="{BC42F08C-DAE5-40DE-B46C-69AE981EF3C2}" type="presOf" srcId="{EA5D5FD5-885D-4488-BC35-DE1AFE0293FB}" destId="{4ED3C890-919A-47F7-9E3E-37899CCE183E}" srcOrd="0" destOrd="0" presId="urn:microsoft.com/office/officeart/2005/8/layout/hProcess9"/>
    <dgm:cxn modelId="{F042E07B-68A1-489B-9B22-68B42B325E08}" srcId="{018EAD48-1A1D-47AE-80BA-6241A14D3C9B}" destId="{CE6A3249-33AB-4D18-9591-B84DE2AA1C89}" srcOrd="2" destOrd="0" parTransId="{FA5DE533-C42E-4518-8C04-1E8249B192B5}" sibTransId="{6D0D5BD6-BA86-4FCE-B61B-7322C5446AFE}"/>
    <dgm:cxn modelId="{CF423484-E1A9-4E59-8B2F-445F136A1C02}" srcId="{018EAD48-1A1D-47AE-80BA-6241A14D3C9B}" destId="{EA5D5FD5-885D-4488-BC35-DE1AFE0293FB}" srcOrd="0" destOrd="0" parTransId="{A1C15DC4-D7C6-4712-86F9-4132947A2A83}" sibTransId="{ADFB36EF-0EFA-49A2-8B03-F94E8D856F9A}"/>
    <dgm:cxn modelId="{F1243A3B-5B01-41D6-B86F-5495C2CCAB45}" type="presOf" srcId="{30E79F4C-4ABE-4877-8064-7AD4A57E1D28}" destId="{5C32FFE2-11AC-4221-AC5B-E7298A9F2569}" srcOrd="0" destOrd="0" presId="urn:microsoft.com/office/officeart/2005/8/layout/hProcess9"/>
    <dgm:cxn modelId="{D6EC1DB5-7C85-40F6-B627-236BA284674A}" srcId="{018EAD48-1A1D-47AE-80BA-6241A14D3C9B}" destId="{6A7A9EDE-CDD8-44FD-92EB-7D6773ADC0BA}" srcOrd="1" destOrd="0" parTransId="{946D6A0F-EB50-4234-8BD3-2E4FD035F84D}" sibTransId="{3291175E-54B5-45F0-BEE1-311C0CE27E23}"/>
    <dgm:cxn modelId="{E2F9E062-6BBB-4771-87B7-97DF89920BE7}" srcId="{018EAD48-1A1D-47AE-80BA-6241A14D3C9B}" destId="{30E79F4C-4ABE-4877-8064-7AD4A57E1D28}" srcOrd="3" destOrd="0" parTransId="{0733B67F-0BA1-4B3D-95A4-58CEE2A1688C}" sibTransId="{A35D1ABC-C58C-4437-AF7A-7B047E14364C}"/>
    <dgm:cxn modelId="{16E30DFB-98AE-4CAF-837D-FD2D4BCF0E1C}" type="presOf" srcId="{018EAD48-1A1D-47AE-80BA-6241A14D3C9B}" destId="{203EB3A2-918E-4576-AF80-EC44917C0ADC}" srcOrd="0" destOrd="0" presId="urn:microsoft.com/office/officeart/2005/8/layout/hProcess9"/>
    <dgm:cxn modelId="{7FE70D54-E1E2-4C55-8B8D-1BE1B3959B68}" type="presOf" srcId="{C3612FD8-915C-4E23-B543-5CB530446B20}" destId="{F8D368AB-FCA3-4073-A47D-B2A9D8556FDE}" srcOrd="0" destOrd="0" presId="urn:microsoft.com/office/officeart/2005/8/layout/hProcess9"/>
    <dgm:cxn modelId="{DDACB384-52D8-4A2A-9DDA-E6F4787599FA}" type="presOf" srcId="{6A7A9EDE-CDD8-44FD-92EB-7D6773ADC0BA}" destId="{293F877C-23C6-4EE9-AC8C-CEF16F93D475}" srcOrd="0" destOrd="0" presId="urn:microsoft.com/office/officeart/2005/8/layout/hProcess9"/>
    <dgm:cxn modelId="{8ABD4DE3-70FF-4ADB-844A-33DEDEB40E56}" srcId="{018EAD48-1A1D-47AE-80BA-6241A14D3C9B}" destId="{C3612FD8-915C-4E23-B543-5CB530446B20}" srcOrd="4" destOrd="0" parTransId="{3571877A-1C46-4C80-9586-269369AED1AB}" sibTransId="{C07971F8-90BB-4AB8-9560-8D0F805FA1B4}"/>
    <dgm:cxn modelId="{3FB13266-67E5-4A80-8097-12D190CA4246}" type="presOf" srcId="{CE6A3249-33AB-4D18-9591-B84DE2AA1C89}" destId="{AB519109-BA8B-461E-A2C4-877B070D7F4B}" srcOrd="0" destOrd="0" presId="urn:microsoft.com/office/officeart/2005/8/layout/hProcess9"/>
    <dgm:cxn modelId="{1DA996D1-D479-4A33-9806-FFBE8EFF239C}" type="presParOf" srcId="{203EB3A2-918E-4576-AF80-EC44917C0ADC}" destId="{D5ECC0F0-2DF1-4B4E-8690-544C79D0A57A}" srcOrd="0" destOrd="0" presId="urn:microsoft.com/office/officeart/2005/8/layout/hProcess9"/>
    <dgm:cxn modelId="{85BDB739-711A-4D5E-AAD8-C3DCDB098007}" type="presParOf" srcId="{203EB3A2-918E-4576-AF80-EC44917C0ADC}" destId="{59F3BB08-0D5E-4485-9863-086D7047E83A}" srcOrd="1" destOrd="0" presId="urn:microsoft.com/office/officeart/2005/8/layout/hProcess9"/>
    <dgm:cxn modelId="{F07C937D-88B4-4C71-AD2B-F68AF71152E6}" type="presParOf" srcId="{59F3BB08-0D5E-4485-9863-086D7047E83A}" destId="{4ED3C890-919A-47F7-9E3E-37899CCE183E}" srcOrd="0" destOrd="0" presId="urn:microsoft.com/office/officeart/2005/8/layout/hProcess9"/>
    <dgm:cxn modelId="{E4AF7A02-963F-46D0-834D-CF41E9CE8F52}" type="presParOf" srcId="{59F3BB08-0D5E-4485-9863-086D7047E83A}" destId="{4598FFB5-91D6-4D16-93BA-4F2BB7E9C82D}" srcOrd="1" destOrd="0" presId="urn:microsoft.com/office/officeart/2005/8/layout/hProcess9"/>
    <dgm:cxn modelId="{5528C860-AEF5-44A7-80C3-2D7E1A8849EB}" type="presParOf" srcId="{59F3BB08-0D5E-4485-9863-086D7047E83A}" destId="{293F877C-23C6-4EE9-AC8C-CEF16F93D475}" srcOrd="2" destOrd="0" presId="urn:microsoft.com/office/officeart/2005/8/layout/hProcess9"/>
    <dgm:cxn modelId="{0A192F42-72DB-4C0C-B2A9-9F5B1FFFB5D8}" type="presParOf" srcId="{59F3BB08-0D5E-4485-9863-086D7047E83A}" destId="{3E5041ED-E761-49A0-9730-0B05643710A6}" srcOrd="3" destOrd="0" presId="urn:microsoft.com/office/officeart/2005/8/layout/hProcess9"/>
    <dgm:cxn modelId="{EFE65A7A-DEDE-4276-92D3-6BD9137301D9}" type="presParOf" srcId="{59F3BB08-0D5E-4485-9863-086D7047E83A}" destId="{AB519109-BA8B-461E-A2C4-877B070D7F4B}" srcOrd="4" destOrd="0" presId="urn:microsoft.com/office/officeart/2005/8/layout/hProcess9"/>
    <dgm:cxn modelId="{566282B2-7C6D-495E-815E-F5EF8642ACDE}" type="presParOf" srcId="{59F3BB08-0D5E-4485-9863-086D7047E83A}" destId="{BDEDA416-2ADC-4AFA-A80D-F69E91B63901}" srcOrd="5" destOrd="0" presId="urn:microsoft.com/office/officeart/2005/8/layout/hProcess9"/>
    <dgm:cxn modelId="{2DC3B7AA-5B68-46FC-870D-C855D83B3163}" type="presParOf" srcId="{59F3BB08-0D5E-4485-9863-086D7047E83A}" destId="{5C32FFE2-11AC-4221-AC5B-E7298A9F2569}" srcOrd="6" destOrd="0" presId="urn:microsoft.com/office/officeart/2005/8/layout/hProcess9"/>
    <dgm:cxn modelId="{6479C9D3-B072-4E98-A6EB-C6633B3F3CDE}" type="presParOf" srcId="{59F3BB08-0D5E-4485-9863-086D7047E83A}" destId="{368C4766-367C-4116-B419-9D96D0BCC0DE}" srcOrd="7" destOrd="0" presId="urn:microsoft.com/office/officeart/2005/8/layout/hProcess9"/>
    <dgm:cxn modelId="{3C1F6D28-E329-47D2-86BA-16F8FF896486}" type="presParOf" srcId="{59F3BB08-0D5E-4485-9863-086D7047E83A}" destId="{F8D368AB-FCA3-4073-A47D-B2A9D8556FDE}"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A07CBB-5461-4049-8077-E8868D8FADE3}"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GB"/>
        </a:p>
      </dgm:t>
    </dgm:pt>
    <dgm:pt modelId="{E5CDFEF2-E57B-43C9-A255-0B0E5831A4B7}">
      <dgm:prSet phldrT="[Text]"/>
      <dgm:spPr/>
      <dgm:t>
        <a:bodyPr/>
        <a:lstStyle/>
        <a:p>
          <a:r>
            <a:rPr lang="en-GB" dirty="0" smtClean="0"/>
            <a:t>Effecting programme level change</a:t>
          </a:r>
          <a:endParaRPr lang="en-GB" dirty="0"/>
        </a:p>
      </dgm:t>
    </dgm:pt>
    <dgm:pt modelId="{CD00758F-D21F-4F24-B450-B6F9ACF53045}" type="parTrans" cxnId="{853C99B1-2BA0-41FA-BFB4-9DF283DF6D63}">
      <dgm:prSet/>
      <dgm:spPr/>
      <dgm:t>
        <a:bodyPr/>
        <a:lstStyle/>
        <a:p>
          <a:endParaRPr lang="en-GB"/>
        </a:p>
      </dgm:t>
    </dgm:pt>
    <dgm:pt modelId="{83DE12B4-1DC4-4686-92DD-F8D8DB877542}" type="sibTrans" cxnId="{853C99B1-2BA0-41FA-BFB4-9DF283DF6D63}">
      <dgm:prSet/>
      <dgm:spPr/>
      <dgm:t>
        <a:bodyPr/>
        <a:lstStyle/>
        <a:p>
          <a:endParaRPr lang="en-GB"/>
        </a:p>
      </dgm:t>
    </dgm:pt>
    <dgm:pt modelId="{16B4CE95-CAD9-482F-93A5-2F8B34E80D97}">
      <dgm:prSet phldrT="[Text]"/>
      <dgm:spPr/>
      <dgm:t>
        <a:bodyPr/>
        <a:lstStyle/>
        <a:p>
          <a:r>
            <a:rPr lang="en-GB" dirty="0" smtClean="0"/>
            <a:t>In depth understanding of challenges</a:t>
          </a:r>
          <a:endParaRPr lang="en-GB" dirty="0"/>
        </a:p>
      </dgm:t>
    </dgm:pt>
    <dgm:pt modelId="{2D200A16-4D69-46CF-B6A3-1C1C4A040EA6}" type="parTrans" cxnId="{D8FF2B5C-F9A3-42D2-9546-F4A2D65EEECE}">
      <dgm:prSet/>
      <dgm:spPr/>
      <dgm:t>
        <a:bodyPr/>
        <a:lstStyle/>
        <a:p>
          <a:endParaRPr lang="en-GB"/>
        </a:p>
      </dgm:t>
    </dgm:pt>
    <dgm:pt modelId="{DB8A1F86-1EEA-4817-A193-606F6B3E3332}" type="sibTrans" cxnId="{D8FF2B5C-F9A3-42D2-9546-F4A2D65EEECE}">
      <dgm:prSet/>
      <dgm:spPr/>
      <dgm:t>
        <a:bodyPr/>
        <a:lstStyle/>
        <a:p>
          <a:endParaRPr lang="en-GB"/>
        </a:p>
      </dgm:t>
    </dgm:pt>
    <dgm:pt modelId="{F8C680B5-D545-494A-965B-C6BA86517079}">
      <dgm:prSet phldrT="[Text]"/>
      <dgm:spPr/>
      <dgm:t>
        <a:bodyPr/>
        <a:lstStyle/>
        <a:p>
          <a:r>
            <a:rPr lang="en-GB" dirty="0" smtClean="0"/>
            <a:t>Identified clear actions to influence change across the programme </a:t>
          </a:r>
          <a:endParaRPr lang="en-GB" dirty="0"/>
        </a:p>
      </dgm:t>
    </dgm:pt>
    <dgm:pt modelId="{942E4AE1-EDA5-4866-8323-C96CC5BB5A8E}" type="parTrans" cxnId="{62E7831F-FE0D-40E4-8411-B59F37663550}">
      <dgm:prSet/>
      <dgm:spPr/>
      <dgm:t>
        <a:bodyPr/>
        <a:lstStyle/>
        <a:p>
          <a:endParaRPr lang="en-GB"/>
        </a:p>
      </dgm:t>
    </dgm:pt>
    <dgm:pt modelId="{00D1551A-9A9D-4169-B1F0-3E927A323D31}" type="sibTrans" cxnId="{62E7831F-FE0D-40E4-8411-B59F37663550}">
      <dgm:prSet/>
      <dgm:spPr/>
      <dgm:t>
        <a:bodyPr/>
        <a:lstStyle/>
        <a:p>
          <a:endParaRPr lang="en-GB"/>
        </a:p>
      </dgm:t>
    </dgm:pt>
    <dgm:pt modelId="{A5A0A42C-1B29-4BB2-B6D6-9DE13007DAB1}">
      <dgm:prSet phldrT="[Text]"/>
      <dgm:spPr/>
      <dgm:t>
        <a:bodyPr/>
        <a:lstStyle/>
        <a:p>
          <a:r>
            <a:rPr lang="en-GB" dirty="0" smtClean="0"/>
            <a:t>Personal commitment to inclusivity</a:t>
          </a:r>
          <a:endParaRPr lang="en-GB" dirty="0"/>
        </a:p>
      </dgm:t>
    </dgm:pt>
    <dgm:pt modelId="{DAC501B8-7240-4A00-8110-F01F3CD5C708}" type="parTrans" cxnId="{D2EC1CEE-5D75-40B9-B3E1-C7911C342365}">
      <dgm:prSet/>
      <dgm:spPr/>
      <dgm:t>
        <a:bodyPr/>
        <a:lstStyle/>
        <a:p>
          <a:endParaRPr lang="en-GB"/>
        </a:p>
      </dgm:t>
    </dgm:pt>
    <dgm:pt modelId="{F2F14711-FAC0-4F4E-85B6-CCA4574BD9A1}" type="sibTrans" cxnId="{D2EC1CEE-5D75-40B9-B3E1-C7911C342365}">
      <dgm:prSet/>
      <dgm:spPr/>
      <dgm:t>
        <a:bodyPr/>
        <a:lstStyle/>
        <a:p>
          <a:endParaRPr lang="en-GB"/>
        </a:p>
      </dgm:t>
    </dgm:pt>
    <dgm:pt modelId="{D2710507-B58A-46BF-A6C1-3FD1CEEF6928}">
      <dgm:prSet phldrT="[Text]"/>
      <dgm:spPr/>
      <dgm:t>
        <a:bodyPr/>
        <a:lstStyle/>
        <a:p>
          <a:r>
            <a:rPr lang="en-GB" dirty="0" smtClean="0"/>
            <a:t>Workshop stimulated personal change in own practice (e.g. in interactions with students, in own teaching, within their module)</a:t>
          </a:r>
          <a:endParaRPr lang="en-GB" dirty="0"/>
        </a:p>
      </dgm:t>
    </dgm:pt>
    <dgm:pt modelId="{F830B297-0CF6-4BE9-BC4B-C167C1FFA5C0}" type="parTrans" cxnId="{CA8A4BF3-6529-4A1B-9C55-B745DB4FF42E}">
      <dgm:prSet/>
      <dgm:spPr/>
      <dgm:t>
        <a:bodyPr/>
        <a:lstStyle/>
        <a:p>
          <a:endParaRPr lang="en-GB"/>
        </a:p>
      </dgm:t>
    </dgm:pt>
    <dgm:pt modelId="{9FFBDE56-40BF-4F8B-93F0-056CE2640A9B}" type="sibTrans" cxnId="{CA8A4BF3-6529-4A1B-9C55-B745DB4FF42E}">
      <dgm:prSet/>
      <dgm:spPr/>
      <dgm:t>
        <a:bodyPr/>
        <a:lstStyle/>
        <a:p>
          <a:endParaRPr lang="en-GB"/>
        </a:p>
      </dgm:t>
    </dgm:pt>
    <dgm:pt modelId="{ED57C435-90E1-4D8E-B546-C1EA628D9264}">
      <dgm:prSet phldrT="[Text]"/>
      <dgm:spPr/>
      <dgm:t>
        <a:bodyPr/>
        <a:lstStyle/>
        <a:p>
          <a:r>
            <a:rPr lang="en-GB" dirty="0" smtClean="0"/>
            <a:t>Limited actions</a:t>
          </a:r>
          <a:endParaRPr lang="en-GB" dirty="0"/>
        </a:p>
      </dgm:t>
    </dgm:pt>
    <dgm:pt modelId="{5F620114-5B4F-4565-B124-F9891101F605}" type="parTrans" cxnId="{0AFB5C1A-2870-436F-8E47-A9090213D0A4}">
      <dgm:prSet/>
      <dgm:spPr/>
      <dgm:t>
        <a:bodyPr/>
        <a:lstStyle/>
        <a:p>
          <a:endParaRPr lang="en-GB"/>
        </a:p>
      </dgm:t>
    </dgm:pt>
    <dgm:pt modelId="{7E9BC227-747B-4021-A861-4AE47549A264}" type="sibTrans" cxnId="{0AFB5C1A-2870-436F-8E47-A9090213D0A4}">
      <dgm:prSet/>
      <dgm:spPr/>
      <dgm:t>
        <a:bodyPr/>
        <a:lstStyle/>
        <a:p>
          <a:endParaRPr lang="en-GB"/>
        </a:p>
      </dgm:t>
    </dgm:pt>
    <dgm:pt modelId="{EC54603F-B12F-424C-8B91-51A8F5D01B0F}">
      <dgm:prSet phldrT="[Text]"/>
      <dgm:spPr/>
      <dgm:t>
        <a:bodyPr/>
        <a:lstStyle/>
        <a:p>
          <a:r>
            <a:rPr lang="en-GB" dirty="0" smtClean="0"/>
            <a:t>New to discussions of race and lack of awareness of data</a:t>
          </a:r>
          <a:endParaRPr lang="en-GB" dirty="0"/>
        </a:p>
      </dgm:t>
    </dgm:pt>
    <dgm:pt modelId="{03281E5F-7E7A-4BEB-B32A-2471715D6F18}" type="parTrans" cxnId="{4A8555C8-6815-4C5C-9931-C8B4CF9D45D0}">
      <dgm:prSet/>
      <dgm:spPr/>
      <dgm:t>
        <a:bodyPr/>
        <a:lstStyle/>
        <a:p>
          <a:endParaRPr lang="en-GB"/>
        </a:p>
      </dgm:t>
    </dgm:pt>
    <dgm:pt modelId="{84183B95-9CCB-4BF7-A1DD-97F8DD237E59}" type="sibTrans" cxnId="{4A8555C8-6815-4C5C-9931-C8B4CF9D45D0}">
      <dgm:prSet/>
      <dgm:spPr/>
      <dgm:t>
        <a:bodyPr/>
        <a:lstStyle/>
        <a:p>
          <a:endParaRPr lang="en-GB"/>
        </a:p>
      </dgm:t>
    </dgm:pt>
    <dgm:pt modelId="{63BF2AD8-B05E-4DBD-B99C-653571305C1C}">
      <dgm:prSet phldrT="[Text]"/>
      <dgm:spPr/>
      <dgm:t>
        <a:bodyPr/>
        <a:lstStyle/>
        <a:p>
          <a:r>
            <a:rPr lang="en-GB" dirty="0" smtClean="0"/>
            <a:t>Distraction / discussion of other issues such as gender equality </a:t>
          </a:r>
          <a:endParaRPr lang="en-GB" dirty="0"/>
        </a:p>
      </dgm:t>
    </dgm:pt>
    <dgm:pt modelId="{B915DB93-1FC3-4892-A531-E29AEF2E6CC7}" type="parTrans" cxnId="{DF30FF2A-3B23-4642-98F2-5A4FB10B2211}">
      <dgm:prSet/>
      <dgm:spPr/>
      <dgm:t>
        <a:bodyPr/>
        <a:lstStyle/>
        <a:p>
          <a:endParaRPr lang="en-GB"/>
        </a:p>
      </dgm:t>
    </dgm:pt>
    <dgm:pt modelId="{62A12F18-7693-4BC2-AC8E-D61A7C62F930}" type="sibTrans" cxnId="{DF30FF2A-3B23-4642-98F2-5A4FB10B2211}">
      <dgm:prSet/>
      <dgm:spPr/>
      <dgm:t>
        <a:bodyPr/>
        <a:lstStyle/>
        <a:p>
          <a:endParaRPr lang="en-GB"/>
        </a:p>
      </dgm:t>
    </dgm:pt>
    <dgm:pt modelId="{FA5B72E8-ACCA-4B6E-B1D5-D2A73601D83E}">
      <dgm:prSet phldrT="[Text]"/>
      <dgm:spPr/>
      <dgm:t>
        <a:bodyPr/>
        <a:lstStyle/>
        <a:p>
          <a:r>
            <a:rPr lang="en-GB" dirty="0" smtClean="0"/>
            <a:t>Previous engagement in training and awareness of national / local / discipline specific data</a:t>
          </a:r>
          <a:endParaRPr lang="en-GB" dirty="0"/>
        </a:p>
      </dgm:t>
    </dgm:pt>
    <dgm:pt modelId="{1CF25F3F-3F79-4F3E-A957-514E6650D41E}" type="parTrans" cxnId="{36C78428-36D1-4CF1-850E-C842EF6DAAFA}">
      <dgm:prSet/>
      <dgm:spPr/>
      <dgm:t>
        <a:bodyPr/>
        <a:lstStyle/>
        <a:p>
          <a:endParaRPr lang="en-GB"/>
        </a:p>
      </dgm:t>
    </dgm:pt>
    <dgm:pt modelId="{D2A0F7B8-026A-4861-A12A-2EB2873315B3}" type="sibTrans" cxnId="{36C78428-36D1-4CF1-850E-C842EF6DAAFA}">
      <dgm:prSet/>
      <dgm:spPr/>
      <dgm:t>
        <a:bodyPr/>
        <a:lstStyle/>
        <a:p>
          <a:endParaRPr lang="en-GB"/>
        </a:p>
      </dgm:t>
    </dgm:pt>
    <dgm:pt modelId="{BDFF33BA-3C14-4214-A0FA-894A28AFEFC9}">
      <dgm:prSet phldrT="[Text]"/>
      <dgm:spPr/>
      <dgm:t>
        <a:bodyPr/>
        <a:lstStyle/>
        <a:p>
          <a:r>
            <a:rPr lang="en-GB" dirty="0" smtClean="0"/>
            <a:t>Changes to own practice</a:t>
          </a:r>
          <a:endParaRPr lang="en-GB" dirty="0"/>
        </a:p>
      </dgm:t>
    </dgm:pt>
    <dgm:pt modelId="{7DF1AC20-C401-4059-BC57-5746B8B93C81}" type="parTrans" cxnId="{BF6B6761-553E-4C63-9D6C-E356AF947F1B}">
      <dgm:prSet/>
      <dgm:spPr/>
      <dgm:t>
        <a:bodyPr/>
        <a:lstStyle/>
        <a:p>
          <a:endParaRPr lang="en-GB"/>
        </a:p>
      </dgm:t>
    </dgm:pt>
    <dgm:pt modelId="{53199512-2C7A-4C57-87AC-A61A625C97B3}" type="sibTrans" cxnId="{BF6B6761-553E-4C63-9D6C-E356AF947F1B}">
      <dgm:prSet/>
      <dgm:spPr/>
      <dgm:t>
        <a:bodyPr/>
        <a:lstStyle/>
        <a:p>
          <a:endParaRPr lang="en-GB"/>
        </a:p>
      </dgm:t>
    </dgm:pt>
    <dgm:pt modelId="{9874E102-6204-4A0F-8A5C-FF48F827E954}">
      <dgm:prSet phldrT="[Text]"/>
      <dgm:spPr/>
      <dgm:t>
        <a:bodyPr/>
        <a:lstStyle/>
        <a:p>
          <a:r>
            <a:rPr lang="en-GB" dirty="0" smtClean="0"/>
            <a:t>Identified needs for enhancements</a:t>
          </a:r>
          <a:endParaRPr lang="en-GB" dirty="0"/>
        </a:p>
      </dgm:t>
    </dgm:pt>
    <dgm:pt modelId="{4630E4FE-DB38-4E83-A9AB-CCFE299963DC}" type="parTrans" cxnId="{9ECE4A7E-2310-4E88-9512-873DAC9BF598}">
      <dgm:prSet/>
      <dgm:spPr/>
      <dgm:t>
        <a:bodyPr/>
        <a:lstStyle/>
        <a:p>
          <a:endParaRPr lang="en-GB"/>
        </a:p>
      </dgm:t>
    </dgm:pt>
    <dgm:pt modelId="{A231D8DB-589E-49CB-84C5-51FE8E7ED1BF}" type="sibTrans" cxnId="{9ECE4A7E-2310-4E88-9512-873DAC9BF598}">
      <dgm:prSet/>
      <dgm:spPr/>
      <dgm:t>
        <a:bodyPr/>
        <a:lstStyle/>
        <a:p>
          <a:endParaRPr lang="en-GB"/>
        </a:p>
      </dgm:t>
    </dgm:pt>
    <dgm:pt modelId="{4B7CBDB0-65E1-477E-A32E-C9EEFD9246DE}">
      <dgm:prSet phldrT="[Text]"/>
      <dgm:spPr/>
      <dgm:t>
        <a:bodyPr/>
        <a:lstStyle/>
        <a:p>
          <a:r>
            <a:rPr lang="en-GB" dirty="0" smtClean="0"/>
            <a:t>Difficulties in influencing wider team (e.g. challenge of leading without line management responsibility and time pressures)</a:t>
          </a:r>
          <a:endParaRPr lang="en-GB" dirty="0"/>
        </a:p>
      </dgm:t>
    </dgm:pt>
    <dgm:pt modelId="{05B8392B-0554-4F71-AF56-854019CF8A5F}" type="parTrans" cxnId="{B43AD480-9DD5-400D-81D3-464714ED7900}">
      <dgm:prSet/>
      <dgm:spPr/>
      <dgm:t>
        <a:bodyPr/>
        <a:lstStyle/>
        <a:p>
          <a:endParaRPr lang="en-GB"/>
        </a:p>
      </dgm:t>
    </dgm:pt>
    <dgm:pt modelId="{A103ED01-D3B3-428D-9144-49CBB038865F}" type="sibTrans" cxnId="{B43AD480-9DD5-400D-81D3-464714ED7900}">
      <dgm:prSet/>
      <dgm:spPr/>
      <dgm:t>
        <a:bodyPr/>
        <a:lstStyle/>
        <a:p>
          <a:endParaRPr lang="en-GB"/>
        </a:p>
      </dgm:t>
    </dgm:pt>
    <dgm:pt modelId="{5ADF3DFB-B6D5-45BE-9CB1-4C292A7AC17A}">
      <dgm:prSet phldrT="[Text]"/>
      <dgm:spPr/>
      <dgm:t>
        <a:bodyPr/>
        <a:lstStyle/>
        <a:p>
          <a:r>
            <a:rPr lang="en-GB" dirty="0" smtClean="0"/>
            <a:t>Deficit approaches which solely focus on student support</a:t>
          </a:r>
          <a:endParaRPr lang="en-GB" dirty="0"/>
        </a:p>
      </dgm:t>
    </dgm:pt>
    <dgm:pt modelId="{9CD1E36C-A900-44C4-AD7D-4877FF2E462D}" type="parTrans" cxnId="{FB2E138B-49BB-4A39-9EFC-C8A91A9CFE90}">
      <dgm:prSet/>
      <dgm:spPr/>
      <dgm:t>
        <a:bodyPr/>
        <a:lstStyle/>
        <a:p>
          <a:endParaRPr lang="en-GB"/>
        </a:p>
      </dgm:t>
    </dgm:pt>
    <dgm:pt modelId="{17364DC9-0890-4338-B992-6450E05724C9}" type="sibTrans" cxnId="{FB2E138B-49BB-4A39-9EFC-C8A91A9CFE90}">
      <dgm:prSet/>
      <dgm:spPr/>
      <dgm:t>
        <a:bodyPr/>
        <a:lstStyle/>
        <a:p>
          <a:endParaRPr lang="en-GB"/>
        </a:p>
      </dgm:t>
    </dgm:pt>
    <dgm:pt modelId="{1561814B-1397-4324-9896-AE82FA3B4EE2}">
      <dgm:prSet phldrT="[Text]"/>
      <dgm:spPr/>
      <dgm:t>
        <a:bodyPr/>
        <a:lstStyle/>
        <a:p>
          <a:endParaRPr lang="en-GB" dirty="0"/>
        </a:p>
      </dgm:t>
    </dgm:pt>
    <dgm:pt modelId="{1EA980ED-4B31-4FE7-83D5-788A0F4F8309}" type="parTrans" cxnId="{DEC3DC23-89A4-4B56-B33A-7D3E35D922B2}">
      <dgm:prSet/>
      <dgm:spPr/>
      <dgm:t>
        <a:bodyPr/>
        <a:lstStyle/>
        <a:p>
          <a:endParaRPr lang="en-GB"/>
        </a:p>
      </dgm:t>
    </dgm:pt>
    <dgm:pt modelId="{EC9CD21E-9A66-4448-B121-866AD085B2D2}" type="sibTrans" cxnId="{DEC3DC23-89A4-4B56-B33A-7D3E35D922B2}">
      <dgm:prSet/>
      <dgm:spPr/>
      <dgm:t>
        <a:bodyPr/>
        <a:lstStyle/>
        <a:p>
          <a:endParaRPr lang="en-GB"/>
        </a:p>
      </dgm:t>
    </dgm:pt>
    <dgm:pt modelId="{75D952EC-E6E6-4493-9731-F968C4FD302B}">
      <dgm:prSet phldrT="[Text]"/>
      <dgm:spPr/>
      <dgm:t>
        <a:bodyPr/>
        <a:lstStyle/>
        <a:p>
          <a:endParaRPr lang="en-GB" dirty="0"/>
        </a:p>
      </dgm:t>
    </dgm:pt>
    <dgm:pt modelId="{33EDF908-5ED5-4E11-964D-C31C45D5568E}" type="parTrans" cxnId="{E77F6FC2-B5B2-4EE0-B7EF-E8D1AF31DA13}">
      <dgm:prSet/>
      <dgm:spPr/>
      <dgm:t>
        <a:bodyPr/>
        <a:lstStyle/>
        <a:p>
          <a:endParaRPr lang="en-GB"/>
        </a:p>
      </dgm:t>
    </dgm:pt>
    <dgm:pt modelId="{79057F86-47E7-437D-A5A0-5AA25A74B3EA}" type="sibTrans" cxnId="{E77F6FC2-B5B2-4EE0-B7EF-E8D1AF31DA13}">
      <dgm:prSet/>
      <dgm:spPr/>
      <dgm:t>
        <a:bodyPr/>
        <a:lstStyle/>
        <a:p>
          <a:endParaRPr lang="en-GB"/>
        </a:p>
      </dgm:t>
    </dgm:pt>
    <dgm:pt modelId="{1612A376-E90A-4F1F-9152-B9987A09A3B0}">
      <dgm:prSet phldrT="[Text]"/>
      <dgm:spPr/>
      <dgm:t>
        <a:bodyPr/>
        <a:lstStyle/>
        <a:p>
          <a:r>
            <a:rPr lang="en-GB" dirty="0" smtClean="0"/>
            <a:t>Worried and not knowing really where to start</a:t>
          </a:r>
          <a:endParaRPr lang="en-GB" dirty="0"/>
        </a:p>
      </dgm:t>
    </dgm:pt>
    <dgm:pt modelId="{182AD1D2-2914-447D-AE99-CD20AA6C444A}" type="parTrans" cxnId="{BA5A435F-9E07-4F8D-9CD2-3D46CCF04FC9}">
      <dgm:prSet/>
      <dgm:spPr/>
      <dgm:t>
        <a:bodyPr/>
        <a:lstStyle/>
        <a:p>
          <a:endParaRPr lang="en-GB"/>
        </a:p>
      </dgm:t>
    </dgm:pt>
    <dgm:pt modelId="{2A192E02-95D5-431A-B211-C84FC8C6043D}" type="sibTrans" cxnId="{BA5A435F-9E07-4F8D-9CD2-3D46CCF04FC9}">
      <dgm:prSet/>
      <dgm:spPr/>
      <dgm:t>
        <a:bodyPr/>
        <a:lstStyle/>
        <a:p>
          <a:endParaRPr lang="en-GB"/>
        </a:p>
      </dgm:t>
    </dgm:pt>
    <dgm:pt modelId="{E56BC8AC-2E59-4263-8B94-2970F2B3930A}" type="pres">
      <dgm:prSet presAssocID="{22A07CBB-5461-4049-8077-E8868D8FADE3}" presName="Name0" presStyleCnt="0">
        <dgm:presLayoutVars>
          <dgm:dir/>
          <dgm:animLvl val="lvl"/>
          <dgm:resizeHandles val="exact"/>
        </dgm:presLayoutVars>
      </dgm:prSet>
      <dgm:spPr/>
      <dgm:t>
        <a:bodyPr/>
        <a:lstStyle/>
        <a:p>
          <a:endParaRPr lang="en-GB"/>
        </a:p>
      </dgm:t>
    </dgm:pt>
    <dgm:pt modelId="{F5734365-3144-49EB-8BAE-4DC45ED29C02}" type="pres">
      <dgm:prSet presAssocID="{E5CDFEF2-E57B-43C9-A255-0B0E5831A4B7}" presName="composite" presStyleCnt="0"/>
      <dgm:spPr/>
    </dgm:pt>
    <dgm:pt modelId="{8077F36C-EE1D-48E8-9027-3BD067F5ED4D}" type="pres">
      <dgm:prSet presAssocID="{E5CDFEF2-E57B-43C9-A255-0B0E5831A4B7}" presName="parTx" presStyleLbl="alignNode1" presStyleIdx="0" presStyleCnt="3">
        <dgm:presLayoutVars>
          <dgm:chMax val="0"/>
          <dgm:chPref val="0"/>
          <dgm:bulletEnabled val="1"/>
        </dgm:presLayoutVars>
      </dgm:prSet>
      <dgm:spPr/>
      <dgm:t>
        <a:bodyPr/>
        <a:lstStyle/>
        <a:p>
          <a:endParaRPr lang="en-GB"/>
        </a:p>
      </dgm:t>
    </dgm:pt>
    <dgm:pt modelId="{FC1EBE0F-78B3-41EE-A65A-E62EAA31CB59}" type="pres">
      <dgm:prSet presAssocID="{E5CDFEF2-E57B-43C9-A255-0B0E5831A4B7}" presName="desTx" presStyleLbl="alignAccFollowNode1" presStyleIdx="0" presStyleCnt="3">
        <dgm:presLayoutVars>
          <dgm:bulletEnabled val="1"/>
        </dgm:presLayoutVars>
      </dgm:prSet>
      <dgm:spPr/>
      <dgm:t>
        <a:bodyPr/>
        <a:lstStyle/>
        <a:p>
          <a:endParaRPr lang="en-GB"/>
        </a:p>
      </dgm:t>
    </dgm:pt>
    <dgm:pt modelId="{DDE15885-0E1D-4844-AC22-69D50E7A1B18}" type="pres">
      <dgm:prSet presAssocID="{83DE12B4-1DC4-4686-92DD-F8D8DB877542}" presName="space" presStyleCnt="0"/>
      <dgm:spPr/>
    </dgm:pt>
    <dgm:pt modelId="{AFB304D8-F09A-4628-A087-776A856F1BB0}" type="pres">
      <dgm:prSet presAssocID="{A5A0A42C-1B29-4BB2-B6D6-9DE13007DAB1}" presName="composite" presStyleCnt="0"/>
      <dgm:spPr/>
    </dgm:pt>
    <dgm:pt modelId="{61677931-5632-4BA4-8BDA-41A94F84CBB7}" type="pres">
      <dgm:prSet presAssocID="{A5A0A42C-1B29-4BB2-B6D6-9DE13007DAB1}" presName="parTx" presStyleLbl="alignNode1" presStyleIdx="1" presStyleCnt="3">
        <dgm:presLayoutVars>
          <dgm:chMax val="0"/>
          <dgm:chPref val="0"/>
          <dgm:bulletEnabled val="1"/>
        </dgm:presLayoutVars>
      </dgm:prSet>
      <dgm:spPr/>
      <dgm:t>
        <a:bodyPr/>
        <a:lstStyle/>
        <a:p>
          <a:endParaRPr lang="en-GB"/>
        </a:p>
      </dgm:t>
    </dgm:pt>
    <dgm:pt modelId="{E7BF6068-24A8-4BB3-BAFA-974C6C7C754B}" type="pres">
      <dgm:prSet presAssocID="{A5A0A42C-1B29-4BB2-B6D6-9DE13007DAB1}" presName="desTx" presStyleLbl="alignAccFollowNode1" presStyleIdx="1" presStyleCnt="3">
        <dgm:presLayoutVars>
          <dgm:bulletEnabled val="1"/>
        </dgm:presLayoutVars>
      </dgm:prSet>
      <dgm:spPr/>
      <dgm:t>
        <a:bodyPr/>
        <a:lstStyle/>
        <a:p>
          <a:endParaRPr lang="en-GB"/>
        </a:p>
      </dgm:t>
    </dgm:pt>
    <dgm:pt modelId="{AC42A76C-BDC4-420F-9204-04FE44E47F76}" type="pres">
      <dgm:prSet presAssocID="{F2F14711-FAC0-4F4E-85B6-CCA4574BD9A1}" presName="space" presStyleCnt="0"/>
      <dgm:spPr/>
    </dgm:pt>
    <dgm:pt modelId="{BB7A2F3F-60AD-4958-B13C-55D2A8FBDED3}" type="pres">
      <dgm:prSet presAssocID="{ED57C435-90E1-4D8E-B546-C1EA628D9264}" presName="composite" presStyleCnt="0"/>
      <dgm:spPr/>
    </dgm:pt>
    <dgm:pt modelId="{B9BB17CF-EC56-4D0F-BC7F-589B74927206}" type="pres">
      <dgm:prSet presAssocID="{ED57C435-90E1-4D8E-B546-C1EA628D9264}" presName="parTx" presStyleLbl="alignNode1" presStyleIdx="2" presStyleCnt="3">
        <dgm:presLayoutVars>
          <dgm:chMax val="0"/>
          <dgm:chPref val="0"/>
          <dgm:bulletEnabled val="1"/>
        </dgm:presLayoutVars>
      </dgm:prSet>
      <dgm:spPr/>
      <dgm:t>
        <a:bodyPr/>
        <a:lstStyle/>
        <a:p>
          <a:endParaRPr lang="en-GB"/>
        </a:p>
      </dgm:t>
    </dgm:pt>
    <dgm:pt modelId="{22C83B99-AE46-4247-A150-B4E2A8D52616}" type="pres">
      <dgm:prSet presAssocID="{ED57C435-90E1-4D8E-B546-C1EA628D9264}" presName="desTx" presStyleLbl="alignAccFollowNode1" presStyleIdx="2" presStyleCnt="3">
        <dgm:presLayoutVars>
          <dgm:bulletEnabled val="1"/>
        </dgm:presLayoutVars>
      </dgm:prSet>
      <dgm:spPr/>
      <dgm:t>
        <a:bodyPr/>
        <a:lstStyle/>
        <a:p>
          <a:endParaRPr lang="en-GB"/>
        </a:p>
      </dgm:t>
    </dgm:pt>
  </dgm:ptLst>
  <dgm:cxnLst>
    <dgm:cxn modelId="{E77F6FC2-B5B2-4EE0-B7EF-E8D1AF31DA13}" srcId="{ED57C435-90E1-4D8E-B546-C1EA628D9264}" destId="{75D952EC-E6E6-4493-9731-F968C4FD302B}" srcOrd="4" destOrd="0" parTransId="{33EDF908-5ED5-4E11-964D-C31C45D5568E}" sibTransId="{79057F86-47E7-437D-A5A0-5AA25A74B3EA}"/>
    <dgm:cxn modelId="{36C78428-36D1-4CF1-850E-C842EF6DAAFA}" srcId="{E5CDFEF2-E57B-43C9-A255-0B0E5831A4B7}" destId="{FA5B72E8-ACCA-4B6E-B1D5-D2A73601D83E}" srcOrd="1" destOrd="0" parTransId="{1CF25F3F-3F79-4F3E-A957-514E6650D41E}" sibTransId="{D2A0F7B8-026A-4861-A12A-2EB2873315B3}"/>
    <dgm:cxn modelId="{6FC780AD-CFC9-415F-AB05-AD535E3D945F}" type="presOf" srcId="{E5CDFEF2-E57B-43C9-A255-0B0E5831A4B7}" destId="{8077F36C-EE1D-48E8-9027-3BD067F5ED4D}" srcOrd="0" destOrd="0" presId="urn:microsoft.com/office/officeart/2005/8/layout/hList1"/>
    <dgm:cxn modelId="{A0D5A711-552D-4BBB-A7AA-0E98FC56D154}" type="presOf" srcId="{16B4CE95-CAD9-482F-93A5-2F8B34E80D97}" destId="{FC1EBE0F-78B3-41EE-A65A-E62EAA31CB59}" srcOrd="0" destOrd="0" presId="urn:microsoft.com/office/officeart/2005/8/layout/hList1"/>
    <dgm:cxn modelId="{A4E9503B-0C5B-4396-A7EF-A83034B36022}" type="presOf" srcId="{A5A0A42C-1B29-4BB2-B6D6-9DE13007DAB1}" destId="{61677931-5632-4BA4-8BDA-41A94F84CBB7}" srcOrd="0" destOrd="0" presId="urn:microsoft.com/office/officeart/2005/8/layout/hList1"/>
    <dgm:cxn modelId="{ABE2F44E-F5CC-4EC0-AD31-27307DB7EF4B}" type="presOf" srcId="{FA5B72E8-ACCA-4B6E-B1D5-D2A73601D83E}" destId="{FC1EBE0F-78B3-41EE-A65A-E62EAA31CB59}" srcOrd="0" destOrd="1" presId="urn:microsoft.com/office/officeart/2005/8/layout/hList1"/>
    <dgm:cxn modelId="{847E1CD8-AEF4-4905-BBD8-4CAF0BD5D2B1}" type="presOf" srcId="{D2710507-B58A-46BF-A6C1-3FD1CEEF6928}" destId="{E7BF6068-24A8-4BB3-BAFA-974C6C7C754B}" srcOrd="0" destOrd="0" presId="urn:microsoft.com/office/officeart/2005/8/layout/hList1"/>
    <dgm:cxn modelId="{10E4693E-72AD-42B1-843A-5361CCD57FAB}" type="presOf" srcId="{EC54603F-B12F-424C-8B91-51A8F5D01B0F}" destId="{22C83B99-AE46-4247-A150-B4E2A8D52616}" srcOrd="0" destOrd="0" presId="urn:microsoft.com/office/officeart/2005/8/layout/hList1"/>
    <dgm:cxn modelId="{DF30FF2A-3B23-4642-98F2-5A4FB10B2211}" srcId="{ED57C435-90E1-4D8E-B546-C1EA628D9264}" destId="{63BF2AD8-B05E-4DBD-B99C-653571305C1C}" srcOrd="1" destOrd="0" parTransId="{B915DB93-1FC3-4892-A531-E29AEF2E6CC7}" sibTransId="{62A12F18-7693-4BC2-AC8E-D61A7C62F930}"/>
    <dgm:cxn modelId="{2779CF3F-1F70-47FC-BE56-99031BBC2CC0}" type="presOf" srcId="{22A07CBB-5461-4049-8077-E8868D8FADE3}" destId="{E56BC8AC-2E59-4263-8B94-2970F2B3930A}" srcOrd="0" destOrd="0" presId="urn:microsoft.com/office/officeart/2005/8/layout/hList1"/>
    <dgm:cxn modelId="{BF6B6761-553E-4C63-9D6C-E356AF947F1B}" srcId="{E5CDFEF2-E57B-43C9-A255-0B0E5831A4B7}" destId="{BDFF33BA-3C14-4214-A0FA-894A28AFEFC9}" srcOrd="2" destOrd="0" parTransId="{7DF1AC20-C401-4059-BC57-5746B8B93C81}" sibTransId="{53199512-2C7A-4C57-87AC-A61A625C97B3}"/>
    <dgm:cxn modelId="{13176767-6186-47D4-B3FE-63088B087399}" type="presOf" srcId="{63BF2AD8-B05E-4DBD-B99C-653571305C1C}" destId="{22C83B99-AE46-4247-A150-B4E2A8D52616}" srcOrd="0" destOrd="1" presId="urn:microsoft.com/office/officeart/2005/8/layout/hList1"/>
    <dgm:cxn modelId="{DEC3DC23-89A4-4B56-B33A-7D3E35D922B2}" srcId="{ED57C435-90E1-4D8E-B546-C1EA628D9264}" destId="{1561814B-1397-4324-9896-AE82FA3B4EE2}" srcOrd="5" destOrd="0" parTransId="{1EA980ED-4B31-4FE7-83D5-788A0F4F8309}" sibTransId="{EC9CD21E-9A66-4448-B121-866AD085B2D2}"/>
    <dgm:cxn modelId="{853C99B1-2BA0-41FA-BFB4-9DF283DF6D63}" srcId="{22A07CBB-5461-4049-8077-E8868D8FADE3}" destId="{E5CDFEF2-E57B-43C9-A255-0B0E5831A4B7}" srcOrd="0" destOrd="0" parTransId="{CD00758F-D21F-4F24-B450-B6F9ACF53045}" sibTransId="{83DE12B4-1DC4-4686-92DD-F8D8DB877542}"/>
    <dgm:cxn modelId="{9ECE4A7E-2310-4E88-9512-873DAC9BF598}" srcId="{A5A0A42C-1B29-4BB2-B6D6-9DE13007DAB1}" destId="{9874E102-6204-4A0F-8A5C-FF48F827E954}" srcOrd="1" destOrd="0" parTransId="{4630E4FE-DB38-4E83-A9AB-CCFE299963DC}" sibTransId="{A231D8DB-589E-49CB-84C5-51FE8E7ED1BF}"/>
    <dgm:cxn modelId="{4A8555C8-6815-4C5C-9931-C8B4CF9D45D0}" srcId="{ED57C435-90E1-4D8E-B546-C1EA628D9264}" destId="{EC54603F-B12F-424C-8B91-51A8F5D01B0F}" srcOrd="0" destOrd="0" parTransId="{03281E5F-7E7A-4BEB-B32A-2471715D6F18}" sibTransId="{84183B95-9CCB-4BF7-A1DD-97F8DD237E59}"/>
    <dgm:cxn modelId="{4D98D667-CA32-4128-BC82-36026B389DB5}" type="presOf" srcId="{75D952EC-E6E6-4493-9731-F968C4FD302B}" destId="{22C83B99-AE46-4247-A150-B4E2A8D52616}" srcOrd="0" destOrd="4" presId="urn:microsoft.com/office/officeart/2005/8/layout/hList1"/>
    <dgm:cxn modelId="{645D267F-6432-4CC5-84AE-7F724790F971}" type="presOf" srcId="{1612A376-E90A-4F1F-9152-B9987A09A3B0}" destId="{22C83B99-AE46-4247-A150-B4E2A8D52616}" srcOrd="0" destOrd="3" presId="urn:microsoft.com/office/officeart/2005/8/layout/hList1"/>
    <dgm:cxn modelId="{FB2E138B-49BB-4A39-9EFC-C8A91A9CFE90}" srcId="{ED57C435-90E1-4D8E-B546-C1EA628D9264}" destId="{5ADF3DFB-B6D5-45BE-9CB1-4C292A7AC17A}" srcOrd="2" destOrd="0" parTransId="{9CD1E36C-A900-44C4-AD7D-4877FF2E462D}" sibTransId="{17364DC9-0890-4338-B992-6450E05724C9}"/>
    <dgm:cxn modelId="{5542EA25-4DC6-41B1-A245-49215D0556E5}" type="presOf" srcId="{F8C680B5-D545-494A-965B-C6BA86517079}" destId="{FC1EBE0F-78B3-41EE-A65A-E62EAA31CB59}" srcOrd="0" destOrd="3" presId="urn:microsoft.com/office/officeart/2005/8/layout/hList1"/>
    <dgm:cxn modelId="{D8FF2B5C-F9A3-42D2-9546-F4A2D65EEECE}" srcId="{E5CDFEF2-E57B-43C9-A255-0B0E5831A4B7}" destId="{16B4CE95-CAD9-482F-93A5-2F8B34E80D97}" srcOrd="0" destOrd="0" parTransId="{2D200A16-4D69-46CF-B6A3-1C1C4A040EA6}" sibTransId="{DB8A1F86-1EEA-4817-A193-606F6B3E3332}"/>
    <dgm:cxn modelId="{62E7831F-FE0D-40E4-8411-B59F37663550}" srcId="{E5CDFEF2-E57B-43C9-A255-0B0E5831A4B7}" destId="{F8C680B5-D545-494A-965B-C6BA86517079}" srcOrd="3" destOrd="0" parTransId="{942E4AE1-EDA5-4866-8323-C96CC5BB5A8E}" sibTransId="{00D1551A-9A9D-4169-B1F0-3E927A323D31}"/>
    <dgm:cxn modelId="{10E9F707-3935-45F9-9EE7-66F117C0ECE3}" type="presOf" srcId="{9874E102-6204-4A0F-8A5C-FF48F827E954}" destId="{E7BF6068-24A8-4BB3-BAFA-974C6C7C754B}" srcOrd="0" destOrd="1" presId="urn:microsoft.com/office/officeart/2005/8/layout/hList1"/>
    <dgm:cxn modelId="{FD75F8C6-4872-4D6E-96A1-A9FFC112C233}" type="presOf" srcId="{5ADF3DFB-B6D5-45BE-9CB1-4C292A7AC17A}" destId="{22C83B99-AE46-4247-A150-B4E2A8D52616}" srcOrd="0" destOrd="2" presId="urn:microsoft.com/office/officeart/2005/8/layout/hList1"/>
    <dgm:cxn modelId="{BA5A435F-9E07-4F8D-9CD2-3D46CCF04FC9}" srcId="{ED57C435-90E1-4D8E-B546-C1EA628D9264}" destId="{1612A376-E90A-4F1F-9152-B9987A09A3B0}" srcOrd="3" destOrd="0" parTransId="{182AD1D2-2914-447D-AE99-CD20AA6C444A}" sibTransId="{2A192E02-95D5-431A-B211-C84FC8C6043D}"/>
    <dgm:cxn modelId="{B43AD480-9DD5-400D-81D3-464714ED7900}" srcId="{A5A0A42C-1B29-4BB2-B6D6-9DE13007DAB1}" destId="{4B7CBDB0-65E1-477E-A32E-C9EEFD9246DE}" srcOrd="2" destOrd="0" parTransId="{05B8392B-0554-4F71-AF56-854019CF8A5F}" sibTransId="{A103ED01-D3B3-428D-9144-49CBB038865F}"/>
    <dgm:cxn modelId="{0A9BEA59-D502-471B-92EF-2516E6AE6EEF}" type="presOf" srcId="{ED57C435-90E1-4D8E-B546-C1EA628D9264}" destId="{B9BB17CF-EC56-4D0F-BC7F-589B74927206}" srcOrd="0" destOrd="0" presId="urn:microsoft.com/office/officeart/2005/8/layout/hList1"/>
    <dgm:cxn modelId="{CA8A4BF3-6529-4A1B-9C55-B745DB4FF42E}" srcId="{A5A0A42C-1B29-4BB2-B6D6-9DE13007DAB1}" destId="{D2710507-B58A-46BF-A6C1-3FD1CEEF6928}" srcOrd="0" destOrd="0" parTransId="{F830B297-0CF6-4BE9-BC4B-C167C1FFA5C0}" sibTransId="{9FFBDE56-40BF-4F8B-93F0-056CE2640A9B}"/>
    <dgm:cxn modelId="{B70705D1-9EE7-48BE-91BC-DEB276D3E8D6}" type="presOf" srcId="{4B7CBDB0-65E1-477E-A32E-C9EEFD9246DE}" destId="{E7BF6068-24A8-4BB3-BAFA-974C6C7C754B}" srcOrd="0" destOrd="2" presId="urn:microsoft.com/office/officeart/2005/8/layout/hList1"/>
    <dgm:cxn modelId="{EE9AB980-8E38-4673-915C-CC1AE8310E66}" type="presOf" srcId="{1561814B-1397-4324-9896-AE82FA3B4EE2}" destId="{22C83B99-AE46-4247-A150-B4E2A8D52616}" srcOrd="0" destOrd="5" presId="urn:microsoft.com/office/officeart/2005/8/layout/hList1"/>
    <dgm:cxn modelId="{D2EC1CEE-5D75-40B9-B3E1-C7911C342365}" srcId="{22A07CBB-5461-4049-8077-E8868D8FADE3}" destId="{A5A0A42C-1B29-4BB2-B6D6-9DE13007DAB1}" srcOrd="1" destOrd="0" parTransId="{DAC501B8-7240-4A00-8110-F01F3CD5C708}" sibTransId="{F2F14711-FAC0-4F4E-85B6-CCA4574BD9A1}"/>
    <dgm:cxn modelId="{0AFB5C1A-2870-436F-8E47-A9090213D0A4}" srcId="{22A07CBB-5461-4049-8077-E8868D8FADE3}" destId="{ED57C435-90E1-4D8E-B546-C1EA628D9264}" srcOrd="2" destOrd="0" parTransId="{5F620114-5B4F-4565-B124-F9891101F605}" sibTransId="{7E9BC227-747B-4021-A861-4AE47549A264}"/>
    <dgm:cxn modelId="{1EA954A9-7B82-4D29-9DB8-91ADD39F7C85}" type="presOf" srcId="{BDFF33BA-3C14-4214-A0FA-894A28AFEFC9}" destId="{FC1EBE0F-78B3-41EE-A65A-E62EAA31CB59}" srcOrd="0" destOrd="2" presId="urn:microsoft.com/office/officeart/2005/8/layout/hList1"/>
    <dgm:cxn modelId="{4D333BF0-6D15-4480-8376-0EF29FA371B4}" type="presParOf" srcId="{E56BC8AC-2E59-4263-8B94-2970F2B3930A}" destId="{F5734365-3144-49EB-8BAE-4DC45ED29C02}" srcOrd="0" destOrd="0" presId="urn:microsoft.com/office/officeart/2005/8/layout/hList1"/>
    <dgm:cxn modelId="{88D5900F-D945-4A54-95FB-ECAAC04C122A}" type="presParOf" srcId="{F5734365-3144-49EB-8BAE-4DC45ED29C02}" destId="{8077F36C-EE1D-48E8-9027-3BD067F5ED4D}" srcOrd="0" destOrd="0" presId="urn:microsoft.com/office/officeart/2005/8/layout/hList1"/>
    <dgm:cxn modelId="{4E5C1A90-01C8-44B0-8A9F-B3BF5DD7435F}" type="presParOf" srcId="{F5734365-3144-49EB-8BAE-4DC45ED29C02}" destId="{FC1EBE0F-78B3-41EE-A65A-E62EAA31CB59}" srcOrd="1" destOrd="0" presId="urn:microsoft.com/office/officeart/2005/8/layout/hList1"/>
    <dgm:cxn modelId="{C59B82AF-E5ED-43A4-B8BD-5DA23B5905FF}" type="presParOf" srcId="{E56BC8AC-2E59-4263-8B94-2970F2B3930A}" destId="{DDE15885-0E1D-4844-AC22-69D50E7A1B18}" srcOrd="1" destOrd="0" presId="urn:microsoft.com/office/officeart/2005/8/layout/hList1"/>
    <dgm:cxn modelId="{BD1F7AE9-338A-4553-B152-EFC0B43A730E}" type="presParOf" srcId="{E56BC8AC-2E59-4263-8B94-2970F2B3930A}" destId="{AFB304D8-F09A-4628-A087-776A856F1BB0}" srcOrd="2" destOrd="0" presId="urn:microsoft.com/office/officeart/2005/8/layout/hList1"/>
    <dgm:cxn modelId="{E6142CB4-7738-44E6-978D-7BF81ED170F2}" type="presParOf" srcId="{AFB304D8-F09A-4628-A087-776A856F1BB0}" destId="{61677931-5632-4BA4-8BDA-41A94F84CBB7}" srcOrd="0" destOrd="0" presId="urn:microsoft.com/office/officeart/2005/8/layout/hList1"/>
    <dgm:cxn modelId="{A3F413BA-BFE5-40C7-8657-326C2F37BC9E}" type="presParOf" srcId="{AFB304D8-F09A-4628-A087-776A856F1BB0}" destId="{E7BF6068-24A8-4BB3-BAFA-974C6C7C754B}" srcOrd="1" destOrd="0" presId="urn:microsoft.com/office/officeart/2005/8/layout/hList1"/>
    <dgm:cxn modelId="{09AB2E77-9C32-4F7B-A698-5A32DDFE78F1}" type="presParOf" srcId="{E56BC8AC-2E59-4263-8B94-2970F2B3930A}" destId="{AC42A76C-BDC4-420F-9204-04FE44E47F76}" srcOrd="3" destOrd="0" presId="urn:microsoft.com/office/officeart/2005/8/layout/hList1"/>
    <dgm:cxn modelId="{DF8F4671-70A1-4852-8AD1-5837A77FB79A}" type="presParOf" srcId="{E56BC8AC-2E59-4263-8B94-2970F2B3930A}" destId="{BB7A2F3F-60AD-4958-B13C-55D2A8FBDED3}" srcOrd="4" destOrd="0" presId="urn:microsoft.com/office/officeart/2005/8/layout/hList1"/>
    <dgm:cxn modelId="{BD239D0E-2313-485D-941E-BBF1C9F01C2D}" type="presParOf" srcId="{BB7A2F3F-60AD-4958-B13C-55D2A8FBDED3}" destId="{B9BB17CF-EC56-4D0F-BC7F-589B74927206}" srcOrd="0" destOrd="0" presId="urn:microsoft.com/office/officeart/2005/8/layout/hList1"/>
    <dgm:cxn modelId="{47F030FE-C525-46E9-AEC6-3810340EEAA5}" type="presParOf" srcId="{BB7A2F3F-60AD-4958-B13C-55D2A8FBDED3}" destId="{22C83B99-AE46-4247-A150-B4E2A8D52616}"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52D8F3-4419-43A2-A34B-35551F860219}"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6605067A-B6FD-483D-BA9B-CB09D5EA1BAA}">
      <dgm:prSet phldrT="[Text]"/>
      <dgm:spPr/>
      <dgm:t>
        <a:bodyPr/>
        <a:lstStyle/>
        <a:p>
          <a:r>
            <a:rPr lang="en-GB" dirty="0" smtClean="0"/>
            <a:t>Arranging whole team meetings which focused on presentations and discussions on BAME attainment </a:t>
          </a:r>
          <a:endParaRPr lang="en-GB" dirty="0"/>
        </a:p>
      </dgm:t>
    </dgm:pt>
    <dgm:pt modelId="{2E8665E7-8456-410E-ABF5-19DDA5FCAC0A}" type="parTrans" cxnId="{8850F69E-7CA8-4CC5-A1CF-B210DDDFE1E5}">
      <dgm:prSet/>
      <dgm:spPr/>
      <dgm:t>
        <a:bodyPr/>
        <a:lstStyle/>
        <a:p>
          <a:endParaRPr lang="en-GB"/>
        </a:p>
      </dgm:t>
    </dgm:pt>
    <dgm:pt modelId="{4DD047E8-CC7B-4488-918B-06EEBDFCD3C7}" type="sibTrans" cxnId="{8850F69E-7CA8-4CC5-A1CF-B210DDDFE1E5}">
      <dgm:prSet/>
      <dgm:spPr/>
      <dgm:t>
        <a:bodyPr/>
        <a:lstStyle/>
        <a:p>
          <a:endParaRPr lang="en-GB"/>
        </a:p>
      </dgm:t>
    </dgm:pt>
    <dgm:pt modelId="{32902692-89EF-4230-B386-DDF811DCF395}">
      <dgm:prSet phldrT="[Text]"/>
      <dgm:spPr/>
      <dgm:t>
        <a:bodyPr/>
        <a:lstStyle/>
        <a:p>
          <a:r>
            <a:rPr lang="en-GB" dirty="0" smtClean="0"/>
            <a:t>Challenging module leaders to review their module reading lists to include more BAME authors</a:t>
          </a:r>
          <a:endParaRPr lang="en-GB" dirty="0"/>
        </a:p>
      </dgm:t>
    </dgm:pt>
    <dgm:pt modelId="{C67A92CF-C8EA-40CC-94CD-6C0364BC609F}" type="parTrans" cxnId="{E09685FD-68B2-4F93-A427-6D12CA28AA1B}">
      <dgm:prSet/>
      <dgm:spPr/>
      <dgm:t>
        <a:bodyPr/>
        <a:lstStyle/>
        <a:p>
          <a:endParaRPr lang="en-GB"/>
        </a:p>
      </dgm:t>
    </dgm:pt>
    <dgm:pt modelId="{3A8FFBCE-5A24-4E0F-9016-94E0CD95D514}" type="sibTrans" cxnId="{E09685FD-68B2-4F93-A427-6D12CA28AA1B}">
      <dgm:prSet/>
      <dgm:spPr/>
      <dgm:t>
        <a:bodyPr/>
        <a:lstStyle/>
        <a:p>
          <a:endParaRPr lang="en-GB"/>
        </a:p>
      </dgm:t>
    </dgm:pt>
    <dgm:pt modelId="{A03434AC-91F2-456A-95A5-54525B49527A}">
      <dgm:prSet phldrT="[Text]"/>
      <dgm:spPr/>
      <dgm:t>
        <a:bodyPr/>
        <a:lstStyle/>
        <a:p>
          <a:r>
            <a:rPr lang="en-GB" dirty="0" smtClean="0"/>
            <a:t>The inclusion of BAME role models within the teaching materials/and or the inclusion of guest lecturers from BAME backgrounds </a:t>
          </a:r>
          <a:endParaRPr lang="en-GB" dirty="0"/>
        </a:p>
      </dgm:t>
    </dgm:pt>
    <dgm:pt modelId="{5028D7C5-C61F-4DE1-91B4-7D37CB2B35A3}" type="parTrans" cxnId="{EBF2BB4C-9CD0-4A5D-9081-7195D59A170A}">
      <dgm:prSet/>
      <dgm:spPr/>
      <dgm:t>
        <a:bodyPr/>
        <a:lstStyle/>
        <a:p>
          <a:endParaRPr lang="en-GB"/>
        </a:p>
      </dgm:t>
    </dgm:pt>
    <dgm:pt modelId="{35B4789A-ABB4-4B22-BD85-2CBEEF9E7F20}" type="sibTrans" cxnId="{EBF2BB4C-9CD0-4A5D-9081-7195D59A170A}">
      <dgm:prSet/>
      <dgm:spPr/>
      <dgm:t>
        <a:bodyPr/>
        <a:lstStyle/>
        <a:p>
          <a:endParaRPr lang="en-GB"/>
        </a:p>
      </dgm:t>
    </dgm:pt>
    <dgm:pt modelId="{07EAB647-EE01-4EA7-BE03-0CEEC6C4291B}">
      <dgm:prSet phldrT="[Text]"/>
      <dgm:spPr/>
      <dgm:t>
        <a:bodyPr/>
        <a:lstStyle/>
        <a:p>
          <a:r>
            <a:rPr lang="en-GB" dirty="0" smtClean="0"/>
            <a:t>Promotion of diversity and leadership schemes to students</a:t>
          </a:r>
          <a:endParaRPr lang="en-GB" dirty="0"/>
        </a:p>
      </dgm:t>
    </dgm:pt>
    <dgm:pt modelId="{983F4FBA-333D-412A-BFD0-DEEE11F422A2}" type="parTrans" cxnId="{597CC071-B38D-4944-82EB-2D919818452D}">
      <dgm:prSet/>
      <dgm:spPr/>
      <dgm:t>
        <a:bodyPr/>
        <a:lstStyle/>
        <a:p>
          <a:endParaRPr lang="en-GB"/>
        </a:p>
      </dgm:t>
    </dgm:pt>
    <dgm:pt modelId="{FD8EFBE2-367C-4D39-85CA-CE87E7DF1298}" type="sibTrans" cxnId="{597CC071-B38D-4944-82EB-2D919818452D}">
      <dgm:prSet/>
      <dgm:spPr/>
      <dgm:t>
        <a:bodyPr/>
        <a:lstStyle/>
        <a:p>
          <a:endParaRPr lang="en-GB"/>
        </a:p>
      </dgm:t>
    </dgm:pt>
    <dgm:pt modelId="{714DB1C5-B5EB-4D3E-95EA-EB5211106DA3}">
      <dgm:prSet phldrT="[Text]"/>
      <dgm:spPr/>
      <dgm:t>
        <a:bodyPr/>
        <a:lstStyle/>
        <a:p>
          <a:r>
            <a:rPr lang="en-GB" dirty="0" smtClean="0"/>
            <a:t>The communication to all students of a belief in their abilities and the promotion of self efficacy</a:t>
          </a:r>
          <a:endParaRPr lang="en-GB" dirty="0"/>
        </a:p>
      </dgm:t>
    </dgm:pt>
    <dgm:pt modelId="{7B137A3D-CBD6-4494-A520-3E7528D9E36A}" type="parTrans" cxnId="{6523DFF8-127C-4026-859F-AC03D90C5036}">
      <dgm:prSet/>
      <dgm:spPr/>
      <dgm:t>
        <a:bodyPr/>
        <a:lstStyle/>
        <a:p>
          <a:endParaRPr lang="en-GB"/>
        </a:p>
      </dgm:t>
    </dgm:pt>
    <dgm:pt modelId="{15A4CB2D-3E23-4D65-9B83-96E0FC5B638C}" type="sibTrans" cxnId="{6523DFF8-127C-4026-859F-AC03D90C5036}">
      <dgm:prSet/>
      <dgm:spPr/>
      <dgm:t>
        <a:bodyPr/>
        <a:lstStyle/>
        <a:p>
          <a:endParaRPr lang="en-GB"/>
        </a:p>
      </dgm:t>
    </dgm:pt>
    <dgm:pt modelId="{CE2FC938-5A34-4D25-822E-FC129F6E7DA0}">
      <dgm:prSet/>
      <dgm:spPr/>
      <dgm:t>
        <a:bodyPr/>
        <a:lstStyle/>
        <a:p>
          <a:r>
            <a:rPr lang="en-GB" dirty="0" smtClean="0"/>
            <a:t>Discussing critical race theory within their own teaching, including recognising their own privilege</a:t>
          </a:r>
          <a:endParaRPr lang="en-GB" dirty="0"/>
        </a:p>
      </dgm:t>
    </dgm:pt>
    <dgm:pt modelId="{6B33C0E1-F961-4519-9414-D0FD44CF5F90}" type="parTrans" cxnId="{B7356541-06FA-4C22-A453-A4AE8D177EA0}">
      <dgm:prSet/>
      <dgm:spPr/>
      <dgm:t>
        <a:bodyPr/>
        <a:lstStyle/>
        <a:p>
          <a:endParaRPr lang="en-GB"/>
        </a:p>
      </dgm:t>
    </dgm:pt>
    <dgm:pt modelId="{9D4702A8-D300-41E2-A47D-6F1E3F0C5FA7}" type="sibTrans" cxnId="{B7356541-06FA-4C22-A453-A4AE8D177EA0}">
      <dgm:prSet/>
      <dgm:spPr/>
      <dgm:t>
        <a:bodyPr/>
        <a:lstStyle/>
        <a:p>
          <a:endParaRPr lang="en-GB"/>
        </a:p>
      </dgm:t>
    </dgm:pt>
    <dgm:pt modelId="{C3C08E24-8721-4908-A262-F6DB8849DF44}">
      <dgm:prSet/>
      <dgm:spPr/>
      <dgm:t>
        <a:bodyPr/>
        <a:lstStyle/>
        <a:p>
          <a:r>
            <a:rPr lang="en-GB" smtClean="0"/>
            <a:t>Promotion of unconscious </a:t>
          </a:r>
          <a:r>
            <a:rPr lang="en-GB" dirty="0" smtClean="0"/>
            <a:t>bias workshops for staff teaching on the programme and subsequent open discussions about race </a:t>
          </a:r>
          <a:endParaRPr lang="en-GB" dirty="0"/>
        </a:p>
      </dgm:t>
    </dgm:pt>
    <dgm:pt modelId="{CCD1A038-3CE1-4CE6-9944-7FC24DE70BEB}" type="parTrans" cxnId="{B1B7B5C6-2529-4769-98E8-EF59B249F27E}">
      <dgm:prSet/>
      <dgm:spPr/>
      <dgm:t>
        <a:bodyPr/>
        <a:lstStyle/>
        <a:p>
          <a:endParaRPr lang="en-GB"/>
        </a:p>
      </dgm:t>
    </dgm:pt>
    <dgm:pt modelId="{1BBEB978-0C38-4F5B-853B-FD56D2E7A2C6}" type="sibTrans" cxnId="{B1B7B5C6-2529-4769-98E8-EF59B249F27E}">
      <dgm:prSet/>
      <dgm:spPr/>
      <dgm:t>
        <a:bodyPr/>
        <a:lstStyle/>
        <a:p>
          <a:endParaRPr lang="en-GB"/>
        </a:p>
      </dgm:t>
    </dgm:pt>
    <dgm:pt modelId="{1220321F-249F-46FD-BC16-3A60920B666A}">
      <dgm:prSet/>
      <dgm:spPr/>
      <dgm:t>
        <a:bodyPr/>
        <a:lstStyle/>
        <a:p>
          <a:r>
            <a:rPr lang="en-GB" dirty="0" smtClean="0"/>
            <a:t>Developing the confidence of programme team members to enable them to talk explicitly about race within the context of their disciplines</a:t>
          </a:r>
          <a:endParaRPr lang="en-GB" dirty="0"/>
        </a:p>
      </dgm:t>
    </dgm:pt>
    <dgm:pt modelId="{4F1F5079-1DB7-4599-92DD-1B1DE5830B44}" type="parTrans" cxnId="{2B7F0B7C-2425-41F3-B421-DE669EC1069E}">
      <dgm:prSet/>
      <dgm:spPr/>
      <dgm:t>
        <a:bodyPr/>
        <a:lstStyle/>
        <a:p>
          <a:endParaRPr lang="en-GB"/>
        </a:p>
      </dgm:t>
    </dgm:pt>
    <dgm:pt modelId="{4DAE8436-743F-4696-8D4F-F9EA8E870AF8}" type="sibTrans" cxnId="{2B7F0B7C-2425-41F3-B421-DE669EC1069E}">
      <dgm:prSet/>
      <dgm:spPr/>
      <dgm:t>
        <a:bodyPr/>
        <a:lstStyle/>
        <a:p>
          <a:endParaRPr lang="en-GB"/>
        </a:p>
      </dgm:t>
    </dgm:pt>
    <dgm:pt modelId="{76F02327-88D2-4437-9C63-D7876B81FE6B}">
      <dgm:prSet/>
      <dgm:spPr/>
      <dgm:t>
        <a:bodyPr/>
        <a:lstStyle/>
        <a:p>
          <a:r>
            <a:rPr lang="en-GB" dirty="0" smtClean="0"/>
            <a:t>Developing a better understanding of barriers for BAME students through working with BAME student advocates</a:t>
          </a:r>
          <a:endParaRPr lang="en-GB" dirty="0"/>
        </a:p>
      </dgm:t>
    </dgm:pt>
    <dgm:pt modelId="{9B58D2F1-05A1-489D-97BD-9435803F0CCF}" type="parTrans" cxnId="{242BD717-60FA-4F68-B645-22B4111F9669}">
      <dgm:prSet/>
      <dgm:spPr/>
      <dgm:t>
        <a:bodyPr/>
        <a:lstStyle/>
        <a:p>
          <a:endParaRPr lang="en-GB"/>
        </a:p>
      </dgm:t>
    </dgm:pt>
    <dgm:pt modelId="{1EBEB6AD-D245-4426-A930-9137FC92F27B}" type="sibTrans" cxnId="{242BD717-60FA-4F68-B645-22B4111F9669}">
      <dgm:prSet/>
      <dgm:spPr/>
      <dgm:t>
        <a:bodyPr/>
        <a:lstStyle/>
        <a:p>
          <a:endParaRPr lang="en-GB"/>
        </a:p>
      </dgm:t>
    </dgm:pt>
    <dgm:pt modelId="{6A9F2298-0BB5-4E33-837C-0E60AFDFEA2C}" type="pres">
      <dgm:prSet presAssocID="{0452D8F3-4419-43A2-A34B-35551F860219}" presName="diagram" presStyleCnt="0">
        <dgm:presLayoutVars>
          <dgm:dir/>
          <dgm:resizeHandles val="exact"/>
        </dgm:presLayoutVars>
      </dgm:prSet>
      <dgm:spPr/>
      <dgm:t>
        <a:bodyPr/>
        <a:lstStyle/>
        <a:p>
          <a:endParaRPr lang="en-GB"/>
        </a:p>
      </dgm:t>
    </dgm:pt>
    <dgm:pt modelId="{C02F15A2-C741-456C-8C45-59C91299B1BC}" type="pres">
      <dgm:prSet presAssocID="{6605067A-B6FD-483D-BA9B-CB09D5EA1BAA}" presName="node" presStyleLbl="node1" presStyleIdx="0" presStyleCnt="9">
        <dgm:presLayoutVars>
          <dgm:bulletEnabled val="1"/>
        </dgm:presLayoutVars>
      </dgm:prSet>
      <dgm:spPr/>
      <dgm:t>
        <a:bodyPr/>
        <a:lstStyle/>
        <a:p>
          <a:endParaRPr lang="en-GB"/>
        </a:p>
      </dgm:t>
    </dgm:pt>
    <dgm:pt modelId="{DB1B738D-53D1-4915-AC58-6A75851ABB6F}" type="pres">
      <dgm:prSet presAssocID="{4DD047E8-CC7B-4488-918B-06EEBDFCD3C7}" presName="sibTrans" presStyleCnt="0"/>
      <dgm:spPr/>
    </dgm:pt>
    <dgm:pt modelId="{42E7FB35-F482-4AD5-89DF-2EB51631C7D1}" type="pres">
      <dgm:prSet presAssocID="{32902692-89EF-4230-B386-DDF811DCF395}" presName="node" presStyleLbl="node1" presStyleIdx="1" presStyleCnt="9">
        <dgm:presLayoutVars>
          <dgm:bulletEnabled val="1"/>
        </dgm:presLayoutVars>
      </dgm:prSet>
      <dgm:spPr/>
      <dgm:t>
        <a:bodyPr/>
        <a:lstStyle/>
        <a:p>
          <a:endParaRPr lang="en-GB"/>
        </a:p>
      </dgm:t>
    </dgm:pt>
    <dgm:pt modelId="{3BCB53C9-B70E-4B60-8485-FCE6AA97A9EF}" type="pres">
      <dgm:prSet presAssocID="{3A8FFBCE-5A24-4E0F-9016-94E0CD95D514}" presName="sibTrans" presStyleCnt="0"/>
      <dgm:spPr/>
    </dgm:pt>
    <dgm:pt modelId="{F7A9F364-EDBB-4B25-86B5-065C965220D8}" type="pres">
      <dgm:prSet presAssocID="{A03434AC-91F2-456A-95A5-54525B49527A}" presName="node" presStyleLbl="node1" presStyleIdx="2" presStyleCnt="9">
        <dgm:presLayoutVars>
          <dgm:bulletEnabled val="1"/>
        </dgm:presLayoutVars>
      </dgm:prSet>
      <dgm:spPr/>
      <dgm:t>
        <a:bodyPr/>
        <a:lstStyle/>
        <a:p>
          <a:endParaRPr lang="en-GB"/>
        </a:p>
      </dgm:t>
    </dgm:pt>
    <dgm:pt modelId="{233CB55E-9D64-4BD4-A5AF-B663371129FE}" type="pres">
      <dgm:prSet presAssocID="{35B4789A-ABB4-4B22-BD85-2CBEEF9E7F20}" presName="sibTrans" presStyleCnt="0"/>
      <dgm:spPr/>
    </dgm:pt>
    <dgm:pt modelId="{228F88E4-E89B-4D63-887D-20714234BBBF}" type="pres">
      <dgm:prSet presAssocID="{07EAB647-EE01-4EA7-BE03-0CEEC6C4291B}" presName="node" presStyleLbl="node1" presStyleIdx="3" presStyleCnt="9">
        <dgm:presLayoutVars>
          <dgm:bulletEnabled val="1"/>
        </dgm:presLayoutVars>
      </dgm:prSet>
      <dgm:spPr/>
      <dgm:t>
        <a:bodyPr/>
        <a:lstStyle/>
        <a:p>
          <a:endParaRPr lang="en-GB"/>
        </a:p>
      </dgm:t>
    </dgm:pt>
    <dgm:pt modelId="{A36AFF94-5D31-42FD-BF5C-F5AE133A6461}" type="pres">
      <dgm:prSet presAssocID="{FD8EFBE2-367C-4D39-85CA-CE87E7DF1298}" presName="sibTrans" presStyleCnt="0"/>
      <dgm:spPr/>
    </dgm:pt>
    <dgm:pt modelId="{5EC595AB-23EA-413D-9EA8-8E1D5923B2B8}" type="pres">
      <dgm:prSet presAssocID="{714DB1C5-B5EB-4D3E-95EA-EB5211106DA3}" presName="node" presStyleLbl="node1" presStyleIdx="4" presStyleCnt="9">
        <dgm:presLayoutVars>
          <dgm:bulletEnabled val="1"/>
        </dgm:presLayoutVars>
      </dgm:prSet>
      <dgm:spPr/>
      <dgm:t>
        <a:bodyPr/>
        <a:lstStyle/>
        <a:p>
          <a:endParaRPr lang="en-GB"/>
        </a:p>
      </dgm:t>
    </dgm:pt>
    <dgm:pt modelId="{F73E1459-67F1-4B5D-86AF-18C5312239C7}" type="pres">
      <dgm:prSet presAssocID="{15A4CB2D-3E23-4D65-9B83-96E0FC5B638C}" presName="sibTrans" presStyleCnt="0"/>
      <dgm:spPr/>
    </dgm:pt>
    <dgm:pt modelId="{2650C903-D131-4463-B44D-519DCEFA92E4}" type="pres">
      <dgm:prSet presAssocID="{CE2FC938-5A34-4D25-822E-FC129F6E7DA0}" presName="node" presStyleLbl="node1" presStyleIdx="5" presStyleCnt="9">
        <dgm:presLayoutVars>
          <dgm:bulletEnabled val="1"/>
        </dgm:presLayoutVars>
      </dgm:prSet>
      <dgm:spPr/>
      <dgm:t>
        <a:bodyPr/>
        <a:lstStyle/>
        <a:p>
          <a:endParaRPr lang="en-GB"/>
        </a:p>
      </dgm:t>
    </dgm:pt>
    <dgm:pt modelId="{7F710BAC-F7AB-49B5-B7B5-C2288C796C5C}" type="pres">
      <dgm:prSet presAssocID="{9D4702A8-D300-41E2-A47D-6F1E3F0C5FA7}" presName="sibTrans" presStyleCnt="0"/>
      <dgm:spPr/>
    </dgm:pt>
    <dgm:pt modelId="{89378F9B-E605-4861-963A-AAB16C3C7EFE}" type="pres">
      <dgm:prSet presAssocID="{76F02327-88D2-4437-9C63-D7876B81FE6B}" presName="node" presStyleLbl="node1" presStyleIdx="6" presStyleCnt="9">
        <dgm:presLayoutVars>
          <dgm:bulletEnabled val="1"/>
        </dgm:presLayoutVars>
      </dgm:prSet>
      <dgm:spPr/>
      <dgm:t>
        <a:bodyPr/>
        <a:lstStyle/>
        <a:p>
          <a:endParaRPr lang="en-GB"/>
        </a:p>
      </dgm:t>
    </dgm:pt>
    <dgm:pt modelId="{9EBA6CD2-D5F2-456B-A448-64546A05EE54}" type="pres">
      <dgm:prSet presAssocID="{1EBEB6AD-D245-4426-A930-9137FC92F27B}" presName="sibTrans" presStyleCnt="0"/>
      <dgm:spPr/>
    </dgm:pt>
    <dgm:pt modelId="{E6A6C198-981F-4CB4-9063-A10038BE5225}" type="pres">
      <dgm:prSet presAssocID="{1220321F-249F-46FD-BC16-3A60920B666A}" presName="node" presStyleLbl="node1" presStyleIdx="7" presStyleCnt="9">
        <dgm:presLayoutVars>
          <dgm:bulletEnabled val="1"/>
        </dgm:presLayoutVars>
      </dgm:prSet>
      <dgm:spPr/>
      <dgm:t>
        <a:bodyPr/>
        <a:lstStyle/>
        <a:p>
          <a:endParaRPr lang="en-GB"/>
        </a:p>
      </dgm:t>
    </dgm:pt>
    <dgm:pt modelId="{650A443E-7D77-45F2-BF92-BBFC313A1A0F}" type="pres">
      <dgm:prSet presAssocID="{4DAE8436-743F-4696-8D4F-F9EA8E870AF8}" presName="sibTrans" presStyleCnt="0"/>
      <dgm:spPr/>
    </dgm:pt>
    <dgm:pt modelId="{4BEB6CDD-936E-4098-B78D-76F5B1AF1DA5}" type="pres">
      <dgm:prSet presAssocID="{C3C08E24-8721-4908-A262-F6DB8849DF44}" presName="node" presStyleLbl="node1" presStyleIdx="8" presStyleCnt="9">
        <dgm:presLayoutVars>
          <dgm:bulletEnabled val="1"/>
        </dgm:presLayoutVars>
      </dgm:prSet>
      <dgm:spPr/>
      <dgm:t>
        <a:bodyPr/>
        <a:lstStyle/>
        <a:p>
          <a:endParaRPr lang="en-GB"/>
        </a:p>
      </dgm:t>
    </dgm:pt>
  </dgm:ptLst>
  <dgm:cxnLst>
    <dgm:cxn modelId="{84D5281D-14E5-43E7-876B-894F1B6314FA}" type="presOf" srcId="{6605067A-B6FD-483D-BA9B-CB09D5EA1BAA}" destId="{C02F15A2-C741-456C-8C45-59C91299B1BC}" srcOrd="0" destOrd="0" presId="urn:microsoft.com/office/officeart/2005/8/layout/default"/>
    <dgm:cxn modelId="{FCE059B9-1AA0-42CA-8E22-0372C86DB557}" type="presOf" srcId="{32902692-89EF-4230-B386-DDF811DCF395}" destId="{42E7FB35-F482-4AD5-89DF-2EB51631C7D1}" srcOrd="0" destOrd="0" presId="urn:microsoft.com/office/officeart/2005/8/layout/default"/>
    <dgm:cxn modelId="{2B7F0B7C-2425-41F3-B421-DE669EC1069E}" srcId="{0452D8F3-4419-43A2-A34B-35551F860219}" destId="{1220321F-249F-46FD-BC16-3A60920B666A}" srcOrd="7" destOrd="0" parTransId="{4F1F5079-1DB7-4599-92DD-1B1DE5830B44}" sibTransId="{4DAE8436-743F-4696-8D4F-F9EA8E870AF8}"/>
    <dgm:cxn modelId="{E99623E0-88E8-404D-BCF9-1495FA0AB9D2}" type="presOf" srcId="{CE2FC938-5A34-4D25-822E-FC129F6E7DA0}" destId="{2650C903-D131-4463-B44D-519DCEFA92E4}" srcOrd="0" destOrd="0" presId="urn:microsoft.com/office/officeart/2005/8/layout/default"/>
    <dgm:cxn modelId="{B1B7B5C6-2529-4769-98E8-EF59B249F27E}" srcId="{0452D8F3-4419-43A2-A34B-35551F860219}" destId="{C3C08E24-8721-4908-A262-F6DB8849DF44}" srcOrd="8" destOrd="0" parTransId="{CCD1A038-3CE1-4CE6-9944-7FC24DE70BEB}" sibTransId="{1BBEB978-0C38-4F5B-853B-FD56D2E7A2C6}"/>
    <dgm:cxn modelId="{37CBC044-9CA8-48A1-B779-698D0A81E7FE}" type="presOf" srcId="{07EAB647-EE01-4EA7-BE03-0CEEC6C4291B}" destId="{228F88E4-E89B-4D63-887D-20714234BBBF}" srcOrd="0" destOrd="0" presId="urn:microsoft.com/office/officeart/2005/8/layout/default"/>
    <dgm:cxn modelId="{2CB5B3D7-4B9A-46A3-BC1D-51D9C126F908}" type="presOf" srcId="{0452D8F3-4419-43A2-A34B-35551F860219}" destId="{6A9F2298-0BB5-4E33-837C-0E60AFDFEA2C}" srcOrd="0" destOrd="0" presId="urn:microsoft.com/office/officeart/2005/8/layout/default"/>
    <dgm:cxn modelId="{8850F69E-7CA8-4CC5-A1CF-B210DDDFE1E5}" srcId="{0452D8F3-4419-43A2-A34B-35551F860219}" destId="{6605067A-B6FD-483D-BA9B-CB09D5EA1BAA}" srcOrd="0" destOrd="0" parTransId="{2E8665E7-8456-410E-ABF5-19DDA5FCAC0A}" sibTransId="{4DD047E8-CC7B-4488-918B-06EEBDFCD3C7}"/>
    <dgm:cxn modelId="{5FB61FF3-1CBA-4476-B599-386860AFCC88}" type="presOf" srcId="{C3C08E24-8721-4908-A262-F6DB8849DF44}" destId="{4BEB6CDD-936E-4098-B78D-76F5B1AF1DA5}" srcOrd="0" destOrd="0" presId="urn:microsoft.com/office/officeart/2005/8/layout/default"/>
    <dgm:cxn modelId="{4B87F73D-1409-4154-8FEF-3D23D00708A5}" type="presOf" srcId="{714DB1C5-B5EB-4D3E-95EA-EB5211106DA3}" destId="{5EC595AB-23EA-413D-9EA8-8E1D5923B2B8}" srcOrd="0" destOrd="0" presId="urn:microsoft.com/office/officeart/2005/8/layout/default"/>
    <dgm:cxn modelId="{E7D7375C-A714-4DBD-9864-4411D1FAAAD6}" type="presOf" srcId="{1220321F-249F-46FD-BC16-3A60920B666A}" destId="{E6A6C198-981F-4CB4-9063-A10038BE5225}" srcOrd="0" destOrd="0" presId="urn:microsoft.com/office/officeart/2005/8/layout/default"/>
    <dgm:cxn modelId="{597CC071-B38D-4944-82EB-2D919818452D}" srcId="{0452D8F3-4419-43A2-A34B-35551F860219}" destId="{07EAB647-EE01-4EA7-BE03-0CEEC6C4291B}" srcOrd="3" destOrd="0" parTransId="{983F4FBA-333D-412A-BFD0-DEEE11F422A2}" sibTransId="{FD8EFBE2-367C-4D39-85CA-CE87E7DF1298}"/>
    <dgm:cxn modelId="{540D0FA3-4004-41DF-A044-715C96699EE1}" type="presOf" srcId="{A03434AC-91F2-456A-95A5-54525B49527A}" destId="{F7A9F364-EDBB-4B25-86B5-065C965220D8}" srcOrd="0" destOrd="0" presId="urn:microsoft.com/office/officeart/2005/8/layout/default"/>
    <dgm:cxn modelId="{B7356541-06FA-4C22-A453-A4AE8D177EA0}" srcId="{0452D8F3-4419-43A2-A34B-35551F860219}" destId="{CE2FC938-5A34-4D25-822E-FC129F6E7DA0}" srcOrd="5" destOrd="0" parTransId="{6B33C0E1-F961-4519-9414-D0FD44CF5F90}" sibTransId="{9D4702A8-D300-41E2-A47D-6F1E3F0C5FA7}"/>
    <dgm:cxn modelId="{242BD717-60FA-4F68-B645-22B4111F9669}" srcId="{0452D8F3-4419-43A2-A34B-35551F860219}" destId="{76F02327-88D2-4437-9C63-D7876B81FE6B}" srcOrd="6" destOrd="0" parTransId="{9B58D2F1-05A1-489D-97BD-9435803F0CCF}" sibTransId="{1EBEB6AD-D245-4426-A930-9137FC92F27B}"/>
    <dgm:cxn modelId="{EBF2BB4C-9CD0-4A5D-9081-7195D59A170A}" srcId="{0452D8F3-4419-43A2-A34B-35551F860219}" destId="{A03434AC-91F2-456A-95A5-54525B49527A}" srcOrd="2" destOrd="0" parTransId="{5028D7C5-C61F-4DE1-91B4-7D37CB2B35A3}" sibTransId="{35B4789A-ABB4-4B22-BD85-2CBEEF9E7F20}"/>
    <dgm:cxn modelId="{6523DFF8-127C-4026-859F-AC03D90C5036}" srcId="{0452D8F3-4419-43A2-A34B-35551F860219}" destId="{714DB1C5-B5EB-4D3E-95EA-EB5211106DA3}" srcOrd="4" destOrd="0" parTransId="{7B137A3D-CBD6-4494-A520-3E7528D9E36A}" sibTransId="{15A4CB2D-3E23-4D65-9B83-96E0FC5B638C}"/>
    <dgm:cxn modelId="{9D914A58-5086-455C-B47D-47527B54E826}" type="presOf" srcId="{76F02327-88D2-4437-9C63-D7876B81FE6B}" destId="{89378F9B-E605-4861-963A-AAB16C3C7EFE}" srcOrd="0" destOrd="0" presId="urn:microsoft.com/office/officeart/2005/8/layout/default"/>
    <dgm:cxn modelId="{E09685FD-68B2-4F93-A427-6D12CA28AA1B}" srcId="{0452D8F3-4419-43A2-A34B-35551F860219}" destId="{32902692-89EF-4230-B386-DDF811DCF395}" srcOrd="1" destOrd="0" parTransId="{C67A92CF-C8EA-40CC-94CD-6C0364BC609F}" sibTransId="{3A8FFBCE-5A24-4E0F-9016-94E0CD95D514}"/>
    <dgm:cxn modelId="{0332D1F0-68A1-4B53-A6D8-3E14F5B965FD}" type="presParOf" srcId="{6A9F2298-0BB5-4E33-837C-0E60AFDFEA2C}" destId="{C02F15A2-C741-456C-8C45-59C91299B1BC}" srcOrd="0" destOrd="0" presId="urn:microsoft.com/office/officeart/2005/8/layout/default"/>
    <dgm:cxn modelId="{9BA504FE-8CFF-4AE5-88F6-806D4F5533DF}" type="presParOf" srcId="{6A9F2298-0BB5-4E33-837C-0E60AFDFEA2C}" destId="{DB1B738D-53D1-4915-AC58-6A75851ABB6F}" srcOrd="1" destOrd="0" presId="urn:microsoft.com/office/officeart/2005/8/layout/default"/>
    <dgm:cxn modelId="{3960E128-AF36-4C13-A6E4-5C57900FAE44}" type="presParOf" srcId="{6A9F2298-0BB5-4E33-837C-0E60AFDFEA2C}" destId="{42E7FB35-F482-4AD5-89DF-2EB51631C7D1}" srcOrd="2" destOrd="0" presId="urn:microsoft.com/office/officeart/2005/8/layout/default"/>
    <dgm:cxn modelId="{BB9C12A2-692A-47FE-9783-8516C8F23730}" type="presParOf" srcId="{6A9F2298-0BB5-4E33-837C-0E60AFDFEA2C}" destId="{3BCB53C9-B70E-4B60-8485-FCE6AA97A9EF}" srcOrd="3" destOrd="0" presId="urn:microsoft.com/office/officeart/2005/8/layout/default"/>
    <dgm:cxn modelId="{17726BFA-2CD2-4BDA-94A5-5AB67747719D}" type="presParOf" srcId="{6A9F2298-0BB5-4E33-837C-0E60AFDFEA2C}" destId="{F7A9F364-EDBB-4B25-86B5-065C965220D8}" srcOrd="4" destOrd="0" presId="urn:microsoft.com/office/officeart/2005/8/layout/default"/>
    <dgm:cxn modelId="{7FB43B57-4254-4FB7-B862-1D6B540DD51B}" type="presParOf" srcId="{6A9F2298-0BB5-4E33-837C-0E60AFDFEA2C}" destId="{233CB55E-9D64-4BD4-A5AF-B663371129FE}" srcOrd="5" destOrd="0" presId="urn:microsoft.com/office/officeart/2005/8/layout/default"/>
    <dgm:cxn modelId="{F3C985F9-AA6F-4C48-B278-CAC1E7D50C2F}" type="presParOf" srcId="{6A9F2298-0BB5-4E33-837C-0E60AFDFEA2C}" destId="{228F88E4-E89B-4D63-887D-20714234BBBF}" srcOrd="6" destOrd="0" presId="urn:microsoft.com/office/officeart/2005/8/layout/default"/>
    <dgm:cxn modelId="{7FA30279-56E9-4D42-841B-BE996C841657}" type="presParOf" srcId="{6A9F2298-0BB5-4E33-837C-0E60AFDFEA2C}" destId="{A36AFF94-5D31-42FD-BF5C-F5AE133A6461}" srcOrd="7" destOrd="0" presId="urn:microsoft.com/office/officeart/2005/8/layout/default"/>
    <dgm:cxn modelId="{965BA2D5-F83D-4811-8CC0-9852BFA7A4C1}" type="presParOf" srcId="{6A9F2298-0BB5-4E33-837C-0E60AFDFEA2C}" destId="{5EC595AB-23EA-413D-9EA8-8E1D5923B2B8}" srcOrd="8" destOrd="0" presId="urn:microsoft.com/office/officeart/2005/8/layout/default"/>
    <dgm:cxn modelId="{36FA251E-AC5D-4D5A-BF5D-8ECD0219C7E3}" type="presParOf" srcId="{6A9F2298-0BB5-4E33-837C-0E60AFDFEA2C}" destId="{F73E1459-67F1-4B5D-86AF-18C5312239C7}" srcOrd="9" destOrd="0" presId="urn:microsoft.com/office/officeart/2005/8/layout/default"/>
    <dgm:cxn modelId="{AA99B483-FA2F-42CF-B713-EE9CDE0A2176}" type="presParOf" srcId="{6A9F2298-0BB5-4E33-837C-0E60AFDFEA2C}" destId="{2650C903-D131-4463-B44D-519DCEFA92E4}" srcOrd="10" destOrd="0" presId="urn:microsoft.com/office/officeart/2005/8/layout/default"/>
    <dgm:cxn modelId="{3C6D8CF5-3FA1-41D4-8902-A500C109B790}" type="presParOf" srcId="{6A9F2298-0BB5-4E33-837C-0E60AFDFEA2C}" destId="{7F710BAC-F7AB-49B5-B7B5-C2288C796C5C}" srcOrd="11" destOrd="0" presId="urn:microsoft.com/office/officeart/2005/8/layout/default"/>
    <dgm:cxn modelId="{98064747-CB7A-4FE4-9460-4D6E825CBCD8}" type="presParOf" srcId="{6A9F2298-0BB5-4E33-837C-0E60AFDFEA2C}" destId="{89378F9B-E605-4861-963A-AAB16C3C7EFE}" srcOrd="12" destOrd="0" presId="urn:microsoft.com/office/officeart/2005/8/layout/default"/>
    <dgm:cxn modelId="{E2DA41BD-36E3-47D8-980C-F3CDC92BF5A7}" type="presParOf" srcId="{6A9F2298-0BB5-4E33-837C-0E60AFDFEA2C}" destId="{9EBA6CD2-D5F2-456B-A448-64546A05EE54}" srcOrd="13" destOrd="0" presId="urn:microsoft.com/office/officeart/2005/8/layout/default"/>
    <dgm:cxn modelId="{7B442CE2-F975-4F69-9C6F-2DFF8DF2DE44}" type="presParOf" srcId="{6A9F2298-0BB5-4E33-837C-0E60AFDFEA2C}" destId="{E6A6C198-981F-4CB4-9063-A10038BE5225}" srcOrd="14" destOrd="0" presId="urn:microsoft.com/office/officeart/2005/8/layout/default"/>
    <dgm:cxn modelId="{313A5DAA-9EAC-496B-A312-B8BCCE3148CA}" type="presParOf" srcId="{6A9F2298-0BB5-4E33-837C-0E60AFDFEA2C}" destId="{650A443E-7D77-45F2-BF92-BBFC313A1A0F}" srcOrd="15" destOrd="0" presId="urn:microsoft.com/office/officeart/2005/8/layout/default"/>
    <dgm:cxn modelId="{5584C3D2-5145-4585-ADCB-2B3D56D66FF6}" type="presParOf" srcId="{6A9F2298-0BB5-4E33-837C-0E60AFDFEA2C}" destId="{4BEB6CDD-936E-4098-B78D-76F5B1AF1DA5}" srcOrd="1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07C95-939B-4BB2-9250-A8B16E8500FE}">
      <dsp:nvSpPr>
        <dsp:cNvPr id="0" name=""/>
        <dsp:cNvSpPr/>
      </dsp:nvSpPr>
      <dsp:spPr>
        <a:xfrm>
          <a:off x="4375824" y="64712"/>
          <a:ext cx="2415564" cy="157011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HEFCE Collaborative</a:t>
          </a:r>
        </a:p>
        <a:p>
          <a:pPr lvl="0" algn="ctr" defTabSz="889000">
            <a:lnSpc>
              <a:spcPct val="90000"/>
            </a:lnSpc>
            <a:spcBef>
              <a:spcPct val="0"/>
            </a:spcBef>
            <a:spcAft>
              <a:spcPct val="35000"/>
            </a:spcAft>
          </a:pPr>
          <a:r>
            <a:rPr lang="en-GB" sz="2000" kern="1200" dirty="0"/>
            <a:t>Project (Value added data)</a:t>
          </a:r>
        </a:p>
      </dsp:txBody>
      <dsp:txXfrm>
        <a:off x="4452471" y="141359"/>
        <a:ext cx="2262270" cy="1416822"/>
      </dsp:txXfrm>
    </dsp:sp>
    <dsp:sp modelId="{71251642-8E04-4300-8C6D-514EFF05E4D3}">
      <dsp:nvSpPr>
        <dsp:cNvPr id="0" name=""/>
        <dsp:cNvSpPr/>
      </dsp:nvSpPr>
      <dsp:spPr>
        <a:xfrm>
          <a:off x="2581115" y="907541"/>
          <a:ext cx="6274612" cy="6274612"/>
        </a:xfrm>
        <a:custGeom>
          <a:avLst/>
          <a:gdLst/>
          <a:ahLst/>
          <a:cxnLst/>
          <a:rect l="0" t="0" r="0" b="0"/>
          <a:pathLst>
            <a:path>
              <a:moveTo>
                <a:pt x="4226449" y="195120"/>
              </a:moveTo>
              <a:arcTo wR="3137306" hR="3137306" stAng="17418818" swAng="1875030"/>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E472223-2ACA-473F-8B94-151D6F72AFCB}">
      <dsp:nvSpPr>
        <dsp:cNvPr id="0" name=""/>
        <dsp:cNvSpPr/>
      </dsp:nvSpPr>
      <dsp:spPr>
        <a:xfrm>
          <a:off x="7378239" y="2108105"/>
          <a:ext cx="2415564" cy="157011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LFHE for Programme Leader Project</a:t>
          </a:r>
        </a:p>
      </dsp:txBody>
      <dsp:txXfrm>
        <a:off x="7454886" y="2184752"/>
        <a:ext cx="2262270" cy="1416822"/>
      </dsp:txXfrm>
    </dsp:sp>
    <dsp:sp modelId="{8229AD7F-1EAE-4F9D-9ED7-A04AB280D489}">
      <dsp:nvSpPr>
        <dsp:cNvPr id="0" name=""/>
        <dsp:cNvSpPr/>
      </dsp:nvSpPr>
      <dsp:spPr>
        <a:xfrm>
          <a:off x="2480857" y="739181"/>
          <a:ext cx="6274612" cy="6274612"/>
        </a:xfrm>
        <a:custGeom>
          <a:avLst/>
          <a:gdLst/>
          <a:ahLst/>
          <a:cxnLst/>
          <a:rect l="0" t="0" r="0" b="0"/>
          <a:pathLst>
            <a:path>
              <a:moveTo>
                <a:pt x="6269587" y="2959797"/>
              </a:moveTo>
              <a:arcTo wR="3137306" hR="3137306" stAng="21405388" swAng="227693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FB8E7A-ECE5-4ACE-AEAC-3F96BB16C1C2}">
      <dsp:nvSpPr>
        <dsp:cNvPr id="0" name=""/>
        <dsp:cNvSpPr/>
      </dsp:nvSpPr>
      <dsp:spPr>
        <a:xfrm>
          <a:off x="6219887" y="5679791"/>
          <a:ext cx="2415564" cy="157011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BME Student Advocates</a:t>
          </a:r>
        </a:p>
      </dsp:txBody>
      <dsp:txXfrm>
        <a:off x="6296534" y="5756438"/>
        <a:ext cx="2262270" cy="1416822"/>
      </dsp:txXfrm>
    </dsp:sp>
    <dsp:sp modelId="{C0E009BF-4F35-4E6A-BE40-D1A4803ACED6}">
      <dsp:nvSpPr>
        <dsp:cNvPr id="0" name=""/>
        <dsp:cNvSpPr/>
      </dsp:nvSpPr>
      <dsp:spPr>
        <a:xfrm>
          <a:off x="2446300" y="789409"/>
          <a:ext cx="6274612" cy="6274612"/>
        </a:xfrm>
        <a:custGeom>
          <a:avLst/>
          <a:gdLst/>
          <a:ahLst/>
          <a:cxnLst/>
          <a:rect l="0" t="0" r="0" b="0"/>
          <a:pathLst>
            <a:path>
              <a:moveTo>
                <a:pt x="3761120" y="6211968"/>
              </a:moveTo>
              <a:arcTo wR="3137306" hR="3137306" stAng="4711861" swAng="1376278"/>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C6EE70-04C9-4E67-9C72-8971D90F3AA0}">
      <dsp:nvSpPr>
        <dsp:cNvPr id="0" name=""/>
        <dsp:cNvSpPr/>
      </dsp:nvSpPr>
      <dsp:spPr>
        <a:xfrm>
          <a:off x="2531762" y="5679791"/>
          <a:ext cx="2415564" cy="157011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Close relationship with HSU</a:t>
          </a:r>
        </a:p>
      </dsp:txBody>
      <dsp:txXfrm>
        <a:off x="2608409" y="5756438"/>
        <a:ext cx="2262270" cy="1416822"/>
      </dsp:txXfrm>
    </dsp:sp>
    <dsp:sp modelId="{D489F68F-76B4-4DD6-943F-C8529191EC3E}">
      <dsp:nvSpPr>
        <dsp:cNvPr id="0" name=""/>
        <dsp:cNvSpPr/>
      </dsp:nvSpPr>
      <dsp:spPr>
        <a:xfrm>
          <a:off x="2446300" y="789409"/>
          <a:ext cx="6274612" cy="6274612"/>
        </a:xfrm>
        <a:custGeom>
          <a:avLst/>
          <a:gdLst/>
          <a:ahLst/>
          <a:cxnLst/>
          <a:rect l="0" t="0" r="0" b="0"/>
          <a:pathLst>
            <a:path>
              <a:moveTo>
                <a:pt x="524325" y="4873688"/>
              </a:moveTo>
              <a:arcTo wR="3137306" hR="3137306" stAng="8783707" swAng="219648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E8A5A2-8DDC-419C-9600-2825B2B62B69}">
      <dsp:nvSpPr>
        <dsp:cNvPr id="0" name=""/>
        <dsp:cNvSpPr/>
      </dsp:nvSpPr>
      <dsp:spPr>
        <a:xfrm>
          <a:off x="1392069" y="2172176"/>
          <a:ext cx="2415564" cy="157011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a:t>BME Staff Network</a:t>
          </a:r>
        </a:p>
      </dsp:txBody>
      <dsp:txXfrm>
        <a:off x="1468716" y="2248823"/>
        <a:ext cx="2262270" cy="1416822"/>
      </dsp:txXfrm>
    </dsp:sp>
    <dsp:sp modelId="{9399797B-19CF-478E-A755-9E1AB5D4E9E5}">
      <dsp:nvSpPr>
        <dsp:cNvPr id="0" name=""/>
        <dsp:cNvSpPr/>
      </dsp:nvSpPr>
      <dsp:spPr>
        <a:xfrm>
          <a:off x="2382237" y="880821"/>
          <a:ext cx="6274612" cy="6274612"/>
        </a:xfrm>
        <a:custGeom>
          <a:avLst/>
          <a:gdLst/>
          <a:ahLst/>
          <a:cxnLst/>
          <a:rect l="0" t="0" r="0" b="0"/>
          <a:pathLst>
            <a:path>
              <a:moveTo>
                <a:pt x="610940" y="1277154"/>
              </a:moveTo>
              <a:arcTo wR="3137306" hR="3137306" stAng="12981843" swAng="1916062"/>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CC0F0-2DF1-4B4E-8690-544C79D0A57A}">
      <dsp:nvSpPr>
        <dsp:cNvPr id="0" name=""/>
        <dsp:cNvSpPr/>
      </dsp:nvSpPr>
      <dsp:spPr>
        <a:xfrm>
          <a:off x="1024167" y="0"/>
          <a:ext cx="11607229" cy="674586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3C890-919A-47F7-9E3E-37899CCE183E}">
      <dsp:nvSpPr>
        <dsp:cNvPr id="0" name=""/>
        <dsp:cNvSpPr/>
      </dsp:nvSpPr>
      <dsp:spPr>
        <a:xfrm>
          <a:off x="6000" y="2023759"/>
          <a:ext cx="2623761" cy="2698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Interviewed 30 programme leaders</a:t>
          </a:r>
          <a:endParaRPr lang="en-GB" sz="2600" kern="1200" dirty="0"/>
        </a:p>
      </dsp:txBody>
      <dsp:txXfrm>
        <a:off x="134081" y="2151840"/>
        <a:ext cx="2367599" cy="2442184"/>
      </dsp:txXfrm>
    </dsp:sp>
    <dsp:sp modelId="{293F877C-23C6-4EE9-AC8C-CEF16F93D475}">
      <dsp:nvSpPr>
        <dsp:cNvPr id="0" name=""/>
        <dsp:cNvSpPr/>
      </dsp:nvSpPr>
      <dsp:spPr>
        <a:xfrm>
          <a:off x="2760951" y="2023759"/>
          <a:ext cx="2623761" cy="269834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Transcribed the interviews and analysed the data</a:t>
          </a:r>
          <a:endParaRPr lang="en-GB" sz="2600" kern="1200" dirty="0"/>
        </a:p>
      </dsp:txBody>
      <dsp:txXfrm>
        <a:off x="2889032" y="2151840"/>
        <a:ext cx="2367599" cy="2442184"/>
      </dsp:txXfrm>
    </dsp:sp>
    <dsp:sp modelId="{AB519109-BA8B-461E-A2C4-877B070D7F4B}">
      <dsp:nvSpPr>
        <dsp:cNvPr id="0" name=""/>
        <dsp:cNvSpPr/>
      </dsp:nvSpPr>
      <dsp:spPr>
        <a:xfrm>
          <a:off x="5515901" y="2023759"/>
          <a:ext cx="2623761" cy="269834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Reviewed AMER actions plans to look for actions to reduce the BME attainment gap</a:t>
          </a:r>
          <a:endParaRPr lang="en-GB" sz="2600" kern="1200" dirty="0"/>
        </a:p>
      </dsp:txBody>
      <dsp:txXfrm>
        <a:off x="5643982" y="2151840"/>
        <a:ext cx="2367599" cy="2442184"/>
      </dsp:txXfrm>
    </dsp:sp>
    <dsp:sp modelId="{5C32FFE2-11AC-4221-AC5B-E7298A9F2569}">
      <dsp:nvSpPr>
        <dsp:cNvPr id="0" name=""/>
        <dsp:cNvSpPr/>
      </dsp:nvSpPr>
      <dsp:spPr>
        <a:xfrm>
          <a:off x="8270851" y="2023759"/>
          <a:ext cx="2623761" cy="269834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Follow up phone interviews  </a:t>
          </a:r>
          <a:endParaRPr lang="en-GB" sz="2600" kern="1200" dirty="0"/>
        </a:p>
      </dsp:txBody>
      <dsp:txXfrm>
        <a:off x="8398932" y="2151840"/>
        <a:ext cx="2367599" cy="2442184"/>
      </dsp:txXfrm>
    </dsp:sp>
    <dsp:sp modelId="{F8D368AB-FCA3-4073-A47D-B2A9D8556FDE}">
      <dsp:nvSpPr>
        <dsp:cNvPr id="0" name=""/>
        <dsp:cNvSpPr/>
      </dsp:nvSpPr>
      <dsp:spPr>
        <a:xfrm>
          <a:off x="11025801" y="2023759"/>
          <a:ext cx="2623761" cy="269834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Development of 11 case  studies from a range of programmes</a:t>
          </a:r>
          <a:endParaRPr lang="en-GB" sz="2600" kern="1200" dirty="0"/>
        </a:p>
      </dsp:txBody>
      <dsp:txXfrm>
        <a:off x="11153882" y="2151840"/>
        <a:ext cx="2367599" cy="2442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7F36C-EE1D-48E8-9027-3BD067F5ED4D}">
      <dsp:nvSpPr>
        <dsp:cNvPr id="0" name=""/>
        <dsp:cNvSpPr/>
      </dsp:nvSpPr>
      <dsp:spPr>
        <a:xfrm>
          <a:off x="3712" y="189618"/>
          <a:ext cx="3619681" cy="94541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Effecting programme level change</a:t>
          </a:r>
          <a:endParaRPr lang="en-GB" sz="2600" kern="1200" dirty="0"/>
        </a:p>
      </dsp:txBody>
      <dsp:txXfrm>
        <a:off x="3712" y="189618"/>
        <a:ext cx="3619681" cy="945414"/>
      </dsp:txXfrm>
    </dsp:sp>
    <dsp:sp modelId="{FC1EBE0F-78B3-41EE-A65A-E62EAA31CB59}">
      <dsp:nvSpPr>
        <dsp:cNvPr id="0" name=""/>
        <dsp:cNvSpPr/>
      </dsp:nvSpPr>
      <dsp:spPr>
        <a:xfrm>
          <a:off x="3712" y="1135032"/>
          <a:ext cx="3619681" cy="627163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In depth understanding of challenges</a:t>
          </a:r>
          <a:endParaRPr lang="en-GB" sz="2600" kern="1200" dirty="0"/>
        </a:p>
        <a:p>
          <a:pPr marL="228600" lvl="1" indent="-228600" algn="l" defTabSz="1155700">
            <a:lnSpc>
              <a:spcPct val="90000"/>
            </a:lnSpc>
            <a:spcBef>
              <a:spcPct val="0"/>
            </a:spcBef>
            <a:spcAft>
              <a:spcPct val="15000"/>
            </a:spcAft>
            <a:buChar char="••"/>
          </a:pPr>
          <a:r>
            <a:rPr lang="en-GB" sz="2600" kern="1200" dirty="0" smtClean="0"/>
            <a:t>Previous engagement in training and awareness of national / local / discipline specific data</a:t>
          </a:r>
          <a:endParaRPr lang="en-GB" sz="2600" kern="1200" dirty="0"/>
        </a:p>
        <a:p>
          <a:pPr marL="228600" lvl="1" indent="-228600" algn="l" defTabSz="1155700">
            <a:lnSpc>
              <a:spcPct val="90000"/>
            </a:lnSpc>
            <a:spcBef>
              <a:spcPct val="0"/>
            </a:spcBef>
            <a:spcAft>
              <a:spcPct val="15000"/>
            </a:spcAft>
            <a:buChar char="••"/>
          </a:pPr>
          <a:r>
            <a:rPr lang="en-GB" sz="2600" kern="1200" dirty="0" smtClean="0"/>
            <a:t>Changes to own practice</a:t>
          </a:r>
          <a:endParaRPr lang="en-GB" sz="2600" kern="1200" dirty="0"/>
        </a:p>
        <a:p>
          <a:pPr marL="228600" lvl="1" indent="-228600" algn="l" defTabSz="1155700">
            <a:lnSpc>
              <a:spcPct val="90000"/>
            </a:lnSpc>
            <a:spcBef>
              <a:spcPct val="0"/>
            </a:spcBef>
            <a:spcAft>
              <a:spcPct val="15000"/>
            </a:spcAft>
            <a:buChar char="••"/>
          </a:pPr>
          <a:r>
            <a:rPr lang="en-GB" sz="2600" kern="1200" dirty="0" smtClean="0"/>
            <a:t>Identified clear actions to influence change across the programme </a:t>
          </a:r>
          <a:endParaRPr lang="en-GB" sz="2600" kern="1200" dirty="0"/>
        </a:p>
      </dsp:txBody>
      <dsp:txXfrm>
        <a:off x="3712" y="1135032"/>
        <a:ext cx="3619681" cy="6271638"/>
      </dsp:txXfrm>
    </dsp:sp>
    <dsp:sp modelId="{61677931-5632-4BA4-8BDA-41A94F84CBB7}">
      <dsp:nvSpPr>
        <dsp:cNvPr id="0" name=""/>
        <dsp:cNvSpPr/>
      </dsp:nvSpPr>
      <dsp:spPr>
        <a:xfrm>
          <a:off x="4130149" y="189618"/>
          <a:ext cx="3619681" cy="94541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Personal commitment to inclusivity</a:t>
          </a:r>
          <a:endParaRPr lang="en-GB" sz="2600" kern="1200" dirty="0"/>
        </a:p>
      </dsp:txBody>
      <dsp:txXfrm>
        <a:off x="4130149" y="189618"/>
        <a:ext cx="3619681" cy="945414"/>
      </dsp:txXfrm>
    </dsp:sp>
    <dsp:sp modelId="{E7BF6068-24A8-4BB3-BAFA-974C6C7C754B}">
      <dsp:nvSpPr>
        <dsp:cNvPr id="0" name=""/>
        <dsp:cNvSpPr/>
      </dsp:nvSpPr>
      <dsp:spPr>
        <a:xfrm>
          <a:off x="4130149" y="1135032"/>
          <a:ext cx="3619681" cy="627163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Workshop stimulated personal change in own practice (e.g. in interactions with students, in own teaching, within their module)</a:t>
          </a:r>
          <a:endParaRPr lang="en-GB" sz="2600" kern="1200" dirty="0"/>
        </a:p>
        <a:p>
          <a:pPr marL="228600" lvl="1" indent="-228600" algn="l" defTabSz="1155700">
            <a:lnSpc>
              <a:spcPct val="90000"/>
            </a:lnSpc>
            <a:spcBef>
              <a:spcPct val="0"/>
            </a:spcBef>
            <a:spcAft>
              <a:spcPct val="15000"/>
            </a:spcAft>
            <a:buChar char="••"/>
          </a:pPr>
          <a:r>
            <a:rPr lang="en-GB" sz="2600" kern="1200" dirty="0" smtClean="0"/>
            <a:t>Identified needs for enhancements</a:t>
          </a:r>
          <a:endParaRPr lang="en-GB" sz="2600" kern="1200" dirty="0"/>
        </a:p>
        <a:p>
          <a:pPr marL="228600" lvl="1" indent="-228600" algn="l" defTabSz="1155700">
            <a:lnSpc>
              <a:spcPct val="90000"/>
            </a:lnSpc>
            <a:spcBef>
              <a:spcPct val="0"/>
            </a:spcBef>
            <a:spcAft>
              <a:spcPct val="15000"/>
            </a:spcAft>
            <a:buChar char="••"/>
          </a:pPr>
          <a:r>
            <a:rPr lang="en-GB" sz="2600" kern="1200" dirty="0" smtClean="0"/>
            <a:t>Difficulties in influencing wider team (e.g. challenge of leading without line management responsibility and time pressures)</a:t>
          </a:r>
          <a:endParaRPr lang="en-GB" sz="2600" kern="1200" dirty="0"/>
        </a:p>
      </dsp:txBody>
      <dsp:txXfrm>
        <a:off x="4130149" y="1135032"/>
        <a:ext cx="3619681" cy="6271638"/>
      </dsp:txXfrm>
    </dsp:sp>
    <dsp:sp modelId="{B9BB17CF-EC56-4D0F-BC7F-589B74927206}">
      <dsp:nvSpPr>
        <dsp:cNvPr id="0" name=""/>
        <dsp:cNvSpPr/>
      </dsp:nvSpPr>
      <dsp:spPr>
        <a:xfrm>
          <a:off x="8256586" y="189618"/>
          <a:ext cx="3619681" cy="945414"/>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Limited actions</a:t>
          </a:r>
          <a:endParaRPr lang="en-GB" sz="2600" kern="1200" dirty="0"/>
        </a:p>
      </dsp:txBody>
      <dsp:txXfrm>
        <a:off x="8256586" y="189618"/>
        <a:ext cx="3619681" cy="945414"/>
      </dsp:txXfrm>
    </dsp:sp>
    <dsp:sp modelId="{22C83B99-AE46-4247-A150-B4E2A8D52616}">
      <dsp:nvSpPr>
        <dsp:cNvPr id="0" name=""/>
        <dsp:cNvSpPr/>
      </dsp:nvSpPr>
      <dsp:spPr>
        <a:xfrm>
          <a:off x="8256586" y="1135032"/>
          <a:ext cx="3619681" cy="627163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New to discussions of race and lack of awareness of data</a:t>
          </a:r>
          <a:endParaRPr lang="en-GB" sz="2600" kern="1200" dirty="0"/>
        </a:p>
        <a:p>
          <a:pPr marL="228600" lvl="1" indent="-228600" algn="l" defTabSz="1155700">
            <a:lnSpc>
              <a:spcPct val="90000"/>
            </a:lnSpc>
            <a:spcBef>
              <a:spcPct val="0"/>
            </a:spcBef>
            <a:spcAft>
              <a:spcPct val="15000"/>
            </a:spcAft>
            <a:buChar char="••"/>
          </a:pPr>
          <a:r>
            <a:rPr lang="en-GB" sz="2600" kern="1200" dirty="0" smtClean="0"/>
            <a:t>Distraction / discussion of other issues such as gender equality </a:t>
          </a:r>
          <a:endParaRPr lang="en-GB" sz="2600" kern="1200" dirty="0"/>
        </a:p>
        <a:p>
          <a:pPr marL="228600" lvl="1" indent="-228600" algn="l" defTabSz="1155700">
            <a:lnSpc>
              <a:spcPct val="90000"/>
            </a:lnSpc>
            <a:spcBef>
              <a:spcPct val="0"/>
            </a:spcBef>
            <a:spcAft>
              <a:spcPct val="15000"/>
            </a:spcAft>
            <a:buChar char="••"/>
          </a:pPr>
          <a:r>
            <a:rPr lang="en-GB" sz="2600" kern="1200" dirty="0" smtClean="0"/>
            <a:t>Deficit approaches which solely focus on student support</a:t>
          </a:r>
          <a:endParaRPr lang="en-GB" sz="2600" kern="1200" dirty="0"/>
        </a:p>
        <a:p>
          <a:pPr marL="228600" lvl="1" indent="-228600" algn="l" defTabSz="1155700">
            <a:lnSpc>
              <a:spcPct val="90000"/>
            </a:lnSpc>
            <a:spcBef>
              <a:spcPct val="0"/>
            </a:spcBef>
            <a:spcAft>
              <a:spcPct val="15000"/>
            </a:spcAft>
            <a:buChar char="••"/>
          </a:pPr>
          <a:r>
            <a:rPr lang="en-GB" sz="2600" kern="1200" dirty="0" smtClean="0"/>
            <a:t>Worried and not knowing really where to start</a:t>
          </a:r>
          <a:endParaRPr lang="en-GB" sz="2600" kern="1200" dirty="0"/>
        </a:p>
        <a:p>
          <a:pPr marL="228600" lvl="1" indent="-228600" algn="l" defTabSz="1155700">
            <a:lnSpc>
              <a:spcPct val="90000"/>
            </a:lnSpc>
            <a:spcBef>
              <a:spcPct val="0"/>
            </a:spcBef>
            <a:spcAft>
              <a:spcPct val="15000"/>
            </a:spcAft>
            <a:buChar char="••"/>
          </a:pPr>
          <a:endParaRPr lang="en-GB" sz="2600" kern="1200" dirty="0"/>
        </a:p>
        <a:p>
          <a:pPr marL="228600" lvl="1" indent="-228600" algn="l" defTabSz="1155700">
            <a:lnSpc>
              <a:spcPct val="90000"/>
            </a:lnSpc>
            <a:spcBef>
              <a:spcPct val="0"/>
            </a:spcBef>
            <a:spcAft>
              <a:spcPct val="15000"/>
            </a:spcAft>
            <a:buChar char="••"/>
          </a:pPr>
          <a:endParaRPr lang="en-GB" sz="2600" kern="1200" dirty="0"/>
        </a:p>
      </dsp:txBody>
      <dsp:txXfrm>
        <a:off x="8256586" y="1135032"/>
        <a:ext cx="3619681" cy="62716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F15A2-C741-456C-8C45-59C91299B1BC}">
      <dsp:nvSpPr>
        <dsp:cNvPr id="0" name=""/>
        <dsp:cNvSpPr/>
      </dsp:nvSpPr>
      <dsp:spPr>
        <a:xfrm>
          <a:off x="1073661" y="2984"/>
          <a:ext cx="3096195" cy="185771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Arranging whole team meetings which focused on presentations and discussions on BAME attainment </a:t>
          </a:r>
          <a:endParaRPr lang="en-GB" sz="2000" kern="1200" dirty="0"/>
        </a:p>
      </dsp:txBody>
      <dsp:txXfrm>
        <a:off x="1073661" y="2984"/>
        <a:ext cx="3096195" cy="1857717"/>
      </dsp:txXfrm>
    </dsp:sp>
    <dsp:sp modelId="{42E7FB35-F482-4AD5-89DF-2EB51631C7D1}">
      <dsp:nvSpPr>
        <dsp:cNvPr id="0" name=""/>
        <dsp:cNvSpPr/>
      </dsp:nvSpPr>
      <dsp:spPr>
        <a:xfrm>
          <a:off x="4479476" y="2984"/>
          <a:ext cx="3096195" cy="1857717"/>
        </a:xfrm>
        <a:prstGeom prst="rect">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Challenging module leaders to review their module reading lists to include more BAME authors</a:t>
          </a:r>
          <a:endParaRPr lang="en-GB" sz="2000" kern="1200" dirty="0"/>
        </a:p>
      </dsp:txBody>
      <dsp:txXfrm>
        <a:off x="4479476" y="2984"/>
        <a:ext cx="3096195" cy="1857717"/>
      </dsp:txXfrm>
    </dsp:sp>
    <dsp:sp modelId="{F7A9F364-EDBB-4B25-86B5-065C965220D8}">
      <dsp:nvSpPr>
        <dsp:cNvPr id="0" name=""/>
        <dsp:cNvSpPr/>
      </dsp:nvSpPr>
      <dsp:spPr>
        <a:xfrm>
          <a:off x="7885291" y="2984"/>
          <a:ext cx="3096195" cy="1857717"/>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The inclusion of BAME role models within the teaching materials/and or the inclusion of guest lecturers from BAME backgrounds </a:t>
          </a:r>
          <a:endParaRPr lang="en-GB" sz="2000" kern="1200" dirty="0"/>
        </a:p>
      </dsp:txBody>
      <dsp:txXfrm>
        <a:off x="7885291" y="2984"/>
        <a:ext cx="3096195" cy="1857717"/>
      </dsp:txXfrm>
    </dsp:sp>
    <dsp:sp modelId="{228F88E4-E89B-4D63-887D-20714234BBBF}">
      <dsp:nvSpPr>
        <dsp:cNvPr id="0" name=""/>
        <dsp:cNvSpPr/>
      </dsp:nvSpPr>
      <dsp:spPr>
        <a:xfrm>
          <a:off x="1073661" y="2170321"/>
          <a:ext cx="3096195" cy="1857717"/>
        </a:xfrm>
        <a:prstGeom prst="rect">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Promotion of diversity and leadership schemes to students</a:t>
          </a:r>
          <a:endParaRPr lang="en-GB" sz="2000" kern="1200" dirty="0"/>
        </a:p>
      </dsp:txBody>
      <dsp:txXfrm>
        <a:off x="1073661" y="2170321"/>
        <a:ext cx="3096195" cy="1857717"/>
      </dsp:txXfrm>
    </dsp:sp>
    <dsp:sp modelId="{5EC595AB-23EA-413D-9EA8-8E1D5923B2B8}">
      <dsp:nvSpPr>
        <dsp:cNvPr id="0" name=""/>
        <dsp:cNvSpPr/>
      </dsp:nvSpPr>
      <dsp:spPr>
        <a:xfrm>
          <a:off x="4479476" y="2170321"/>
          <a:ext cx="3096195" cy="1857717"/>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The communication to all students of a belief in their abilities and the promotion of self efficacy</a:t>
          </a:r>
          <a:endParaRPr lang="en-GB" sz="2000" kern="1200" dirty="0"/>
        </a:p>
      </dsp:txBody>
      <dsp:txXfrm>
        <a:off x="4479476" y="2170321"/>
        <a:ext cx="3096195" cy="1857717"/>
      </dsp:txXfrm>
    </dsp:sp>
    <dsp:sp modelId="{2650C903-D131-4463-B44D-519DCEFA92E4}">
      <dsp:nvSpPr>
        <dsp:cNvPr id="0" name=""/>
        <dsp:cNvSpPr/>
      </dsp:nvSpPr>
      <dsp:spPr>
        <a:xfrm>
          <a:off x="7885291" y="2170321"/>
          <a:ext cx="3096195" cy="1857717"/>
        </a:xfrm>
        <a:prstGeom prst="rect">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Discussing critical race theory within their own teaching, including recognising their own privilege</a:t>
          </a:r>
          <a:endParaRPr lang="en-GB" sz="2000" kern="1200" dirty="0"/>
        </a:p>
      </dsp:txBody>
      <dsp:txXfrm>
        <a:off x="7885291" y="2170321"/>
        <a:ext cx="3096195" cy="1857717"/>
      </dsp:txXfrm>
    </dsp:sp>
    <dsp:sp modelId="{89378F9B-E605-4861-963A-AAB16C3C7EFE}">
      <dsp:nvSpPr>
        <dsp:cNvPr id="0" name=""/>
        <dsp:cNvSpPr/>
      </dsp:nvSpPr>
      <dsp:spPr>
        <a:xfrm>
          <a:off x="1073661" y="4337658"/>
          <a:ext cx="3096195" cy="1857717"/>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Developing a better understanding of barriers for BAME students through working with BAME student advocates</a:t>
          </a:r>
          <a:endParaRPr lang="en-GB" sz="2000" kern="1200" dirty="0"/>
        </a:p>
      </dsp:txBody>
      <dsp:txXfrm>
        <a:off x="1073661" y="4337658"/>
        <a:ext cx="3096195" cy="1857717"/>
      </dsp:txXfrm>
    </dsp:sp>
    <dsp:sp modelId="{E6A6C198-981F-4CB4-9063-A10038BE5225}">
      <dsp:nvSpPr>
        <dsp:cNvPr id="0" name=""/>
        <dsp:cNvSpPr/>
      </dsp:nvSpPr>
      <dsp:spPr>
        <a:xfrm>
          <a:off x="4479476" y="4337658"/>
          <a:ext cx="3096195" cy="1857717"/>
        </a:xfrm>
        <a:prstGeom prst="rect">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Developing the confidence of programme team members to enable them to talk explicitly about race within the context of their disciplines</a:t>
          </a:r>
          <a:endParaRPr lang="en-GB" sz="2000" kern="1200" dirty="0"/>
        </a:p>
      </dsp:txBody>
      <dsp:txXfrm>
        <a:off x="4479476" y="4337658"/>
        <a:ext cx="3096195" cy="1857717"/>
      </dsp:txXfrm>
    </dsp:sp>
    <dsp:sp modelId="{4BEB6CDD-936E-4098-B78D-76F5B1AF1DA5}">
      <dsp:nvSpPr>
        <dsp:cNvPr id="0" name=""/>
        <dsp:cNvSpPr/>
      </dsp:nvSpPr>
      <dsp:spPr>
        <a:xfrm>
          <a:off x="7885291" y="4337658"/>
          <a:ext cx="3096195" cy="1857717"/>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smtClean="0"/>
            <a:t>Promotion of unconscious </a:t>
          </a:r>
          <a:r>
            <a:rPr lang="en-GB" sz="2000" kern="1200" dirty="0" smtClean="0"/>
            <a:t>bias workshops for staff teaching on the programme and subsequent open discussions about race </a:t>
          </a:r>
          <a:endParaRPr lang="en-GB" sz="2000" kern="1200" dirty="0"/>
        </a:p>
      </dsp:txBody>
      <dsp:txXfrm>
        <a:off x="7885291" y="4337658"/>
        <a:ext cx="3096195" cy="185771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smtClean="0"/>
            </a:lvl1pPr>
          </a:lstStyle>
          <a:p>
            <a:pPr>
              <a:defRPr/>
            </a:pPr>
            <a:fld id="{EA8BBABF-3406-43CA-9F76-A18D31E55927}" type="datetimeFigureOut">
              <a:rPr lang="en-GB"/>
              <a:pPr>
                <a:defRPr/>
              </a:pPr>
              <a:t>02/07/2018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smtClean="0"/>
            </a:lvl1pPr>
          </a:lstStyle>
          <a:p>
            <a:pPr>
              <a:defRPr/>
            </a:pPr>
            <a:fld id="{6856DEF4-E178-47CA-9D7F-058F66DEA127}" type="slidenum">
              <a:rPr lang="en-GB"/>
              <a:pPr>
                <a:defRPr/>
              </a:pPr>
              <a:t>‹#›</a:t>
            </a:fld>
            <a:endParaRPr lang="en-GB"/>
          </a:p>
        </p:txBody>
      </p:sp>
    </p:spTree>
    <p:extLst>
      <p:ext uri="{BB962C8B-B14F-4D97-AF65-F5344CB8AC3E}">
        <p14:creationId xmlns:p14="http://schemas.microsoft.com/office/powerpoint/2010/main" val="4231965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smtClean="0"/>
            </a:lvl1pPr>
          </a:lstStyle>
          <a:p>
            <a:pPr>
              <a:defRPr/>
            </a:pPr>
            <a:fld id="{8CA1F54B-6BAB-4C49-95D6-37306A25AA90}" type="datetimeFigureOut">
              <a:rPr lang="en-GB"/>
              <a:pPr>
                <a:defRPr/>
              </a:pPr>
              <a:t>02/07/2018</a:t>
            </a:fld>
            <a:endParaRPr lang="en-GB"/>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smtClean="0"/>
            </a:lvl1pPr>
          </a:lstStyle>
          <a:p>
            <a:pPr>
              <a:defRPr/>
            </a:pPr>
            <a:fld id="{14224B2D-7189-433B-B690-257C69956AF7}" type="slidenum">
              <a:rPr lang="en-GB"/>
              <a:pPr>
                <a:defRPr/>
              </a:pPr>
              <a:t>‹#›</a:t>
            </a:fld>
            <a:endParaRPr lang="en-GB"/>
          </a:p>
        </p:txBody>
      </p:sp>
    </p:spTree>
    <p:extLst>
      <p:ext uri="{BB962C8B-B14F-4D97-AF65-F5344CB8AC3E}">
        <p14:creationId xmlns:p14="http://schemas.microsoft.com/office/powerpoint/2010/main" val="38153400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Helen</a:t>
            </a:r>
            <a:endParaRPr lang="en-GB" dirty="0"/>
          </a:p>
        </p:txBody>
      </p:sp>
      <p:sp>
        <p:nvSpPr>
          <p:cNvPr id="4" name="Slide Number Placeholder 3"/>
          <p:cNvSpPr>
            <a:spLocks noGrp="1"/>
          </p:cNvSpPr>
          <p:nvPr>
            <p:ph type="sldNum" sz="quarter" idx="10"/>
          </p:nvPr>
        </p:nvSpPr>
        <p:spPr/>
        <p:txBody>
          <a:bodyPr/>
          <a:lstStyle/>
          <a:p>
            <a:fld id="{B773E85D-7E15-4068-A5B6-029A3872DD7D}" type="slidenum">
              <a:rPr lang="en-GB" smtClean="0"/>
              <a:pPr/>
              <a:t>1</a:t>
            </a:fld>
            <a:endParaRPr lang="en-GB" dirty="0"/>
          </a:p>
        </p:txBody>
      </p:sp>
    </p:spTree>
    <p:extLst>
      <p:ext uri="{BB962C8B-B14F-4D97-AF65-F5344CB8AC3E}">
        <p14:creationId xmlns:p14="http://schemas.microsoft.com/office/powerpoint/2010/main" val="85532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Nathan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10</a:t>
            </a:fld>
            <a:endParaRPr lang="en-GB"/>
          </a:p>
        </p:txBody>
      </p:sp>
    </p:spTree>
    <p:extLst>
      <p:ext uri="{BB962C8B-B14F-4D97-AF65-F5344CB8AC3E}">
        <p14:creationId xmlns:p14="http://schemas.microsoft.com/office/powerpoint/2010/main" val="2774488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Nathan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11</a:t>
            </a:fld>
            <a:endParaRPr lang="en-GB"/>
          </a:p>
        </p:txBody>
      </p:sp>
    </p:spTree>
    <p:extLst>
      <p:ext uri="{BB962C8B-B14F-4D97-AF65-F5344CB8AC3E}">
        <p14:creationId xmlns:p14="http://schemas.microsoft.com/office/powerpoint/2010/main" val="852499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Nathan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12</a:t>
            </a:fld>
            <a:endParaRPr lang="en-GB"/>
          </a:p>
        </p:txBody>
      </p:sp>
    </p:spTree>
    <p:extLst>
      <p:ext uri="{BB962C8B-B14F-4D97-AF65-F5344CB8AC3E}">
        <p14:creationId xmlns:p14="http://schemas.microsoft.com/office/powerpoint/2010/main" val="376264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Nathan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13</a:t>
            </a:fld>
            <a:endParaRPr lang="en-GB"/>
          </a:p>
        </p:txBody>
      </p:sp>
    </p:spTree>
    <p:extLst>
      <p:ext uri="{BB962C8B-B14F-4D97-AF65-F5344CB8AC3E}">
        <p14:creationId xmlns:p14="http://schemas.microsoft.com/office/powerpoint/2010/main" val="332542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Nathan</a:t>
            </a:r>
          </a:p>
          <a:p>
            <a:r>
              <a:rPr lang="en-GB" dirty="0" smtClean="0"/>
              <a:t>Helen</a:t>
            </a:r>
            <a:endParaRPr lang="en-GB" dirty="0"/>
          </a:p>
        </p:txBody>
      </p:sp>
      <p:sp>
        <p:nvSpPr>
          <p:cNvPr id="4" name="Slide Number Placeholder 3"/>
          <p:cNvSpPr>
            <a:spLocks noGrp="1"/>
          </p:cNvSpPr>
          <p:nvPr>
            <p:ph type="sldNum" sz="quarter" idx="10"/>
          </p:nvPr>
        </p:nvSpPr>
        <p:spPr/>
        <p:txBody>
          <a:bodyPr/>
          <a:lstStyle/>
          <a:p>
            <a:fld id="{7A188377-3231-4BA3-AE32-AAE24CDF2F36}" type="slidenum">
              <a:rPr lang="en-GB" smtClean="0"/>
              <a:t>14</a:t>
            </a:fld>
            <a:endParaRPr lang="en-GB"/>
          </a:p>
        </p:txBody>
      </p:sp>
    </p:spTree>
    <p:extLst>
      <p:ext uri="{BB962C8B-B14F-4D97-AF65-F5344CB8AC3E}">
        <p14:creationId xmlns:p14="http://schemas.microsoft.com/office/powerpoint/2010/main" val="254858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Helen</a:t>
            </a:r>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15</a:t>
            </a:fld>
            <a:endParaRPr lang="en-GB"/>
          </a:p>
        </p:txBody>
      </p:sp>
    </p:spTree>
    <p:extLst>
      <p:ext uri="{BB962C8B-B14F-4D97-AF65-F5344CB8AC3E}">
        <p14:creationId xmlns:p14="http://schemas.microsoft.com/office/powerpoint/2010/main" val="410650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Helen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16</a:t>
            </a:fld>
            <a:endParaRPr lang="en-GB"/>
          </a:p>
        </p:txBody>
      </p:sp>
    </p:spTree>
    <p:extLst>
      <p:ext uri="{BB962C8B-B14F-4D97-AF65-F5344CB8AC3E}">
        <p14:creationId xmlns:p14="http://schemas.microsoft.com/office/powerpoint/2010/main" val="1480743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Helen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17</a:t>
            </a:fld>
            <a:endParaRPr lang="en-GB"/>
          </a:p>
        </p:txBody>
      </p:sp>
    </p:spTree>
    <p:extLst>
      <p:ext uri="{BB962C8B-B14F-4D97-AF65-F5344CB8AC3E}">
        <p14:creationId xmlns:p14="http://schemas.microsoft.com/office/powerpoint/2010/main" val="12490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Helen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18</a:t>
            </a:fld>
            <a:endParaRPr lang="en-GB"/>
          </a:p>
        </p:txBody>
      </p:sp>
    </p:spTree>
    <p:extLst>
      <p:ext uri="{BB962C8B-B14F-4D97-AF65-F5344CB8AC3E}">
        <p14:creationId xmlns:p14="http://schemas.microsoft.com/office/powerpoint/2010/main" val="3516882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Nathan</a:t>
            </a:r>
            <a:endParaRPr lang="en-GB" dirty="0"/>
          </a:p>
        </p:txBody>
      </p:sp>
      <p:sp>
        <p:nvSpPr>
          <p:cNvPr id="4" name="Slide Number Placeholder 3"/>
          <p:cNvSpPr>
            <a:spLocks noGrp="1"/>
          </p:cNvSpPr>
          <p:nvPr>
            <p:ph type="sldNum" sz="quarter" idx="10"/>
          </p:nvPr>
        </p:nvSpPr>
        <p:spPr/>
        <p:txBody>
          <a:bodyPr/>
          <a:lstStyle/>
          <a:p>
            <a:fld id="{7A188377-3231-4BA3-AE32-AAE24CDF2F36}" type="slidenum">
              <a:rPr lang="en-GB" smtClean="0"/>
              <a:t>19</a:t>
            </a:fld>
            <a:endParaRPr lang="en-GB"/>
          </a:p>
        </p:txBody>
      </p:sp>
    </p:spTree>
    <p:extLst>
      <p:ext uri="{BB962C8B-B14F-4D97-AF65-F5344CB8AC3E}">
        <p14:creationId xmlns:p14="http://schemas.microsoft.com/office/powerpoint/2010/main" val="47179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Helen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2</a:t>
            </a:fld>
            <a:endParaRPr lang="en-GB"/>
          </a:p>
        </p:txBody>
      </p:sp>
    </p:spTree>
    <p:extLst>
      <p:ext uri="{BB962C8B-B14F-4D97-AF65-F5344CB8AC3E}">
        <p14:creationId xmlns:p14="http://schemas.microsoft.com/office/powerpoint/2010/main" val="149925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Nathan</a:t>
            </a:r>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20</a:t>
            </a:fld>
            <a:endParaRPr lang="en-GB"/>
          </a:p>
        </p:txBody>
      </p:sp>
    </p:spTree>
    <p:extLst>
      <p:ext uri="{BB962C8B-B14F-4D97-AF65-F5344CB8AC3E}">
        <p14:creationId xmlns:p14="http://schemas.microsoft.com/office/powerpoint/2010/main" val="236477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Nathan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21</a:t>
            </a:fld>
            <a:endParaRPr lang="en-GB"/>
          </a:p>
        </p:txBody>
      </p:sp>
    </p:spTree>
    <p:extLst>
      <p:ext uri="{BB962C8B-B14F-4D97-AF65-F5344CB8AC3E}">
        <p14:creationId xmlns:p14="http://schemas.microsoft.com/office/powerpoint/2010/main" val="743140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Nathan</a:t>
            </a:r>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22</a:t>
            </a:fld>
            <a:endParaRPr lang="en-GB"/>
          </a:p>
        </p:txBody>
      </p:sp>
    </p:spTree>
    <p:extLst>
      <p:ext uri="{BB962C8B-B14F-4D97-AF65-F5344CB8AC3E}">
        <p14:creationId xmlns:p14="http://schemas.microsoft.com/office/powerpoint/2010/main" val="1223523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188377-3231-4BA3-AE32-AAE24CDF2F36}" type="slidenum">
              <a:rPr lang="en-GB" smtClean="0"/>
              <a:t>23</a:t>
            </a:fld>
            <a:endParaRPr lang="en-GB"/>
          </a:p>
        </p:txBody>
      </p:sp>
    </p:spTree>
    <p:extLst>
      <p:ext uri="{BB962C8B-B14F-4D97-AF65-F5344CB8AC3E}">
        <p14:creationId xmlns:p14="http://schemas.microsoft.com/office/powerpoint/2010/main" val="2528638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mtClean="0"/>
              <a:t>Nathan</a:t>
            </a:r>
          </a:p>
          <a:p>
            <a:endParaRPr lang="en-GB"/>
          </a:p>
        </p:txBody>
      </p:sp>
      <p:sp>
        <p:nvSpPr>
          <p:cNvPr id="4" name="Slide Number Placeholder 3"/>
          <p:cNvSpPr>
            <a:spLocks noGrp="1"/>
          </p:cNvSpPr>
          <p:nvPr>
            <p:ph type="sldNum" sz="quarter" idx="10"/>
          </p:nvPr>
        </p:nvSpPr>
        <p:spPr/>
        <p:txBody>
          <a:bodyPr/>
          <a:lstStyle/>
          <a:p>
            <a:fld id="{7A188377-3231-4BA3-AE32-AAE24CDF2F36}" type="slidenum">
              <a:rPr lang="en-GB" smtClean="0"/>
              <a:t>24</a:t>
            </a:fld>
            <a:endParaRPr lang="en-GB"/>
          </a:p>
        </p:txBody>
      </p:sp>
    </p:spTree>
    <p:extLst>
      <p:ext uri="{BB962C8B-B14F-4D97-AF65-F5344CB8AC3E}">
        <p14:creationId xmlns:p14="http://schemas.microsoft.com/office/powerpoint/2010/main" val="76270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Helen</a:t>
            </a:r>
          </a:p>
          <a:p>
            <a:pPr marL="285750" indent="-285750">
              <a:buFont typeface="Arial" panose="020B0604020202020204" pitchFamily="34" charset="0"/>
              <a:buChar char="•"/>
            </a:pPr>
            <a:r>
              <a:rPr lang="en-GB" sz="1200" dirty="0" smtClean="0"/>
              <a:t>OVC commitment</a:t>
            </a:r>
          </a:p>
          <a:p>
            <a:pPr marL="285750" indent="-285750">
              <a:buFont typeface="Arial" panose="020B0604020202020204" pitchFamily="34" charset="0"/>
              <a:buChar char="•"/>
            </a:pPr>
            <a:r>
              <a:rPr lang="en-GB" sz="1200" dirty="0" smtClean="0"/>
              <a:t>Equality Objectives 2012 Reduce/Increase</a:t>
            </a:r>
          </a:p>
          <a:p>
            <a:pPr marL="285750" indent="-285750">
              <a:buFont typeface="Arial" panose="020B0604020202020204" pitchFamily="34" charset="0"/>
              <a:buChar char="•"/>
            </a:pPr>
            <a:r>
              <a:rPr lang="en-GB" sz="1200" dirty="0" smtClean="0"/>
              <a:t>700 staff attended unconscious bias workshop </a:t>
            </a:r>
          </a:p>
          <a:p>
            <a:pPr marL="285750" indent="-285750">
              <a:buFont typeface="Arial" panose="020B0604020202020204" pitchFamily="34" charset="0"/>
              <a:buChar char="•"/>
            </a:pPr>
            <a:r>
              <a:rPr lang="en-GB" sz="1200" dirty="0" smtClean="0"/>
              <a:t>Schools given access to their data</a:t>
            </a:r>
          </a:p>
          <a:p>
            <a:pPr marL="285750" indent="-285750">
              <a:buFont typeface="Arial" panose="020B0604020202020204" pitchFamily="34" charset="0"/>
              <a:buChar char="•"/>
            </a:pPr>
            <a:r>
              <a:rPr lang="en-GB" sz="1200" dirty="0" smtClean="0"/>
              <a:t>Race Equality Chartermark Bronze award</a:t>
            </a:r>
          </a:p>
          <a:p>
            <a:pPr marL="285750" indent="-285750">
              <a:buFont typeface="Arial" panose="020B0604020202020204" pitchFamily="34" charset="0"/>
              <a:buChar char="•"/>
            </a:pPr>
            <a:r>
              <a:rPr lang="en-GB" sz="1200" dirty="0" smtClean="0"/>
              <a:t>BME Success Working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Over last 5 years have reduced gap by 10%</a:t>
            </a:r>
          </a:p>
          <a:p>
            <a:endParaRPr lang="en-GB" dirty="0"/>
          </a:p>
        </p:txBody>
      </p:sp>
      <p:sp>
        <p:nvSpPr>
          <p:cNvPr id="4" name="Slide Number Placeholder 3"/>
          <p:cNvSpPr>
            <a:spLocks noGrp="1"/>
          </p:cNvSpPr>
          <p:nvPr>
            <p:ph type="sldNum" sz="quarter" idx="10"/>
          </p:nvPr>
        </p:nvSpPr>
        <p:spPr/>
        <p:txBody>
          <a:bodyPr/>
          <a:lstStyle/>
          <a:p>
            <a:fld id="{7A188377-3231-4BA3-AE32-AAE24CDF2F36}" type="slidenum">
              <a:rPr lang="en-GB" smtClean="0"/>
              <a:t>3</a:t>
            </a:fld>
            <a:endParaRPr lang="en-GB"/>
          </a:p>
        </p:txBody>
      </p:sp>
    </p:spTree>
    <p:extLst>
      <p:ext uri="{BB962C8B-B14F-4D97-AF65-F5344CB8AC3E}">
        <p14:creationId xmlns:p14="http://schemas.microsoft.com/office/powerpoint/2010/main" val="2928431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Helen</a:t>
            </a:r>
          </a:p>
          <a:p>
            <a:endParaRPr lang="en-GB" dirty="0" smtClean="0"/>
          </a:p>
          <a:p>
            <a:r>
              <a:rPr lang="en-GB" dirty="0" smtClean="0"/>
              <a:t>Gap in 2016/17</a:t>
            </a:r>
          </a:p>
          <a:p>
            <a:r>
              <a:rPr lang="en-GB" dirty="0" smtClean="0"/>
              <a:t>White = 74</a:t>
            </a:r>
          </a:p>
          <a:p>
            <a:r>
              <a:rPr lang="en-GB" dirty="0" smtClean="0"/>
              <a:t>BAME = 57</a:t>
            </a:r>
          </a:p>
          <a:p>
            <a:r>
              <a:rPr lang="en-GB" dirty="0" smtClean="0"/>
              <a:t>Gap of 17%</a:t>
            </a:r>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4</a:t>
            </a:fld>
            <a:endParaRPr lang="en-GB"/>
          </a:p>
        </p:txBody>
      </p:sp>
    </p:spTree>
    <p:extLst>
      <p:ext uri="{BB962C8B-B14F-4D97-AF65-F5344CB8AC3E}">
        <p14:creationId xmlns:p14="http://schemas.microsoft.com/office/powerpoint/2010/main" val="323015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Helen</a:t>
            </a:r>
            <a:endParaRPr lang="en-GB" dirty="0"/>
          </a:p>
        </p:txBody>
      </p:sp>
      <p:sp>
        <p:nvSpPr>
          <p:cNvPr id="4" name="Slide Number Placeholder 3"/>
          <p:cNvSpPr>
            <a:spLocks noGrp="1"/>
          </p:cNvSpPr>
          <p:nvPr>
            <p:ph type="sldNum" sz="quarter" idx="10"/>
          </p:nvPr>
        </p:nvSpPr>
        <p:spPr/>
        <p:txBody>
          <a:bodyPr/>
          <a:lstStyle/>
          <a:p>
            <a:fld id="{7A188377-3231-4BA3-AE32-AAE24CDF2F36}" type="slidenum">
              <a:rPr lang="en-GB" smtClean="0"/>
              <a:t>5</a:t>
            </a:fld>
            <a:endParaRPr lang="en-GB"/>
          </a:p>
        </p:txBody>
      </p:sp>
    </p:spTree>
    <p:extLst>
      <p:ext uri="{BB962C8B-B14F-4D97-AF65-F5344CB8AC3E}">
        <p14:creationId xmlns:p14="http://schemas.microsoft.com/office/powerpoint/2010/main" val="171397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Helen</a:t>
            </a:r>
          </a:p>
        </p:txBody>
      </p:sp>
      <p:sp>
        <p:nvSpPr>
          <p:cNvPr id="4" name="Slide Number Placeholder 3"/>
          <p:cNvSpPr>
            <a:spLocks noGrp="1"/>
          </p:cNvSpPr>
          <p:nvPr>
            <p:ph type="sldNum" sz="quarter" idx="10"/>
          </p:nvPr>
        </p:nvSpPr>
        <p:spPr/>
        <p:txBody>
          <a:bodyPr/>
          <a:lstStyle/>
          <a:p>
            <a:fld id="{7A188377-3231-4BA3-AE32-AAE24CDF2F36}" type="slidenum">
              <a:rPr lang="en-GB" smtClean="0"/>
              <a:t>6</a:t>
            </a:fld>
            <a:endParaRPr lang="en-GB"/>
          </a:p>
        </p:txBody>
      </p:sp>
    </p:spTree>
    <p:extLst>
      <p:ext uri="{BB962C8B-B14F-4D97-AF65-F5344CB8AC3E}">
        <p14:creationId xmlns:p14="http://schemas.microsoft.com/office/powerpoint/2010/main" val="284982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Nathan</a:t>
            </a:r>
            <a:endParaRPr lang="en-GB" dirty="0"/>
          </a:p>
        </p:txBody>
      </p:sp>
      <p:sp>
        <p:nvSpPr>
          <p:cNvPr id="4" name="Slide Number Placeholder 3"/>
          <p:cNvSpPr>
            <a:spLocks noGrp="1"/>
          </p:cNvSpPr>
          <p:nvPr>
            <p:ph type="sldNum" sz="quarter" idx="10"/>
          </p:nvPr>
        </p:nvSpPr>
        <p:spPr/>
        <p:txBody>
          <a:bodyPr/>
          <a:lstStyle/>
          <a:p>
            <a:fld id="{7A188377-3231-4BA3-AE32-AAE24CDF2F36}" type="slidenum">
              <a:rPr lang="en-GB" smtClean="0"/>
              <a:t>7</a:t>
            </a:fld>
            <a:endParaRPr lang="en-GB"/>
          </a:p>
        </p:txBody>
      </p:sp>
    </p:spTree>
    <p:extLst>
      <p:ext uri="{BB962C8B-B14F-4D97-AF65-F5344CB8AC3E}">
        <p14:creationId xmlns:p14="http://schemas.microsoft.com/office/powerpoint/2010/main" val="393820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Nathan</a:t>
            </a:r>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8</a:t>
            </a:fld>
            <a:endParaRPr lang="en-GB"/>
          </a:p>
        </p:txBody>
      </p:sp>
    </p:spTree>
    <p:extLst>
      <p:ext uri="{BB962C8B-B14F-4D97-AF65-F5344CB8AC3E}">
        <p14:creationId xmlns:p14="http://schemas.microsoft.com/office/powerpoint/2010/main" val="1706219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smtClean="0"/>
              <a:t>Nathan</a:t>
            </a:r>
          </a:p>
          <a:p>
            <a:endParaRPr lang="en-GB" dirty="0"/>
          </a:p>
        </p:txBody>
      </p:sp>
      <p:sp>
        <p:nvSpPr>
          <p:cNvPr id="4" name="Slide Number Placeholder 3"/>
          <p:cNvSpPr>
            <a:spLocks noGrp="1"/>
          </p:cNvSpPr>
          <p:nvPr>
            <p:ph type="sldNum" sz="quarter" idx="10"/>
          </p:nvPr>
        </p:nvSpPr>
        <p:spPr/>
        <p:txBody>
          <a:bodyPr/>
          <a:lstStyle/>
          <a:p>
            <a:pPr>
              <a:defRPr/>
            </a:pPr>
            <a:fld id="{14224B2D-7189-433B-B690-257C69956AF7}" type="slidenum">
              <a:rPr lang="en-GB" smtClean="0"/>
              <a:pPr>
                <a:defRPr/>
              </a:pPr>
              <a:t>9</a:t>
            </a:fld>
            <a:endParaRPr lang="en-GB"/>
          </a:p>
        </p:txBody>
      </p:sp>
    </p:spTree>
    <p:extLst>
      <p:ext uri="{BB962C8B-B14F-4D97-AF65-F5344CB8AC3E}">
        <p14:creationId xmlns:p14="http://schemas.microsoft.com/office/powerpoint/2010/main" val="1442991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1" descr="4.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15119350"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EF gold and GT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3" y="9234488"/>
            <a:ext cx="5870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34309" y="3320407"/>
            <a:ext cx="12855496" cy="2291129"/>
          </a:xfrm>
        </p:spPr>
        <p:txBody>
          <a:bodyPr/>
          <a:lstStyle/>
          <a:p>
            <a:r>
              <a:rPr lang="en-GB" smtClean="0"/>
              <a:t>Click to edit Master title style</a:t>
            </a:r>
            <a:endParaRPr lang="en-US"/>
          </a:p>
        </p:txBody>
      </p:sp>
      <p:sp>
        <p:nvSpPr>
          <p:cNvPr id="3" name="Subtitle 2"/>
          <p:cNvSpPr>
            <a:spLocks noGrp="1"/>
          </p:cNvSpPr>
          <p:nvPr>
            <p:ph type="subTitle" idx="1"/>
          </p:nvPr>
        </p:nvSpPr>
        <p:spPr>
          <a:xfrm>
            <a:off x="2268617" y="6056895"/>
            <a:ext cx="10586879" cy="2731541"/>
          </a:xfrm>
        </p:spPr>
        <p:txBody>
          <a:bodyPr/>
          <a:lstStyle>
            <a:lvl1pPr marL="0" indent="0" algn="ctr">
              <a:buNone/>
              <a:defRPr>
                <a:solidFill>
                  <a:schemeClr val="tx1">
                    <a:tint val="75000"/>
                  </a:schemeClr>
                </a:solidFill>
              </a:defRPr>
            </a:lvl1pPr>
            <a:lvl2pPr marL="737464" indent="0" algn="ctr">
              <a:buNone/>
              <a:defRPr>
                <a:solidFill>
                  <a:schemeClr val="tx1">
                    <a:tint val="75000"/>
                  </a:schemeClr>
                </a:solidFill>
              </a:defRPr>
            </a:lvl2pPr>
            <a:lvl3pPr marL="1474927" indent="0" algn="ctr">
              <a:buNone/>
              <a:defRPr>
                <a:solidFill>
                  <a:schemeClr val="tx1">
                    <a:tint val="75000"/>
                  </a:schemeClr>
                </a:solidFill>
              </a:defRPr>
            </a:lvl3pPr>
            <a:lvl4pPr marL="2212391" indent="0" algn="ctr">
              <a:buNone/>
              <a:defRPr>
                <a:solidFill>
                  <a:schemeClr val="tx1">
                    <a:tint val="75000"/>
                  </a:schemeClr>
                </a:solidFill>
              </a:defRPr>
            </a:lvl4pPr>
            <a:lvl5pPr marL="2949854" indent="0" algn="ctr">
              <a:buNone/>
              <a:defRPr>
                <a:solidFill>
                  <a:schemeClr val="tx1">
                    <a:tint val="75000"/>
                  </a:schemeClr>
                </a:solidFill>
              </a:defRPr>
            </a:lvl5pPr>
            <a:lvl6pPr marL="3687318" indent="0" algn="ctr">
              <a:buNone/>
              <a:defRPr>
                <a:solidFill>
                  <a:schemeClr val="tx1">
                    <a:tint val="75000"/>
                  </a:schemeClr>
                </a:solidFill>
              </a:defRPr>
            </a:lvl6pPr>
            <a:lvl7pPr marL="4424782" indent="0" algn="ctr">
              <a:buNone/>
              <a:defRPr>
                <a:solidFill>
                  <a:schemeClr val="tx1">
                    <a:tint val="75000"/>
                  </a:schemeClr>
                </a:solidFill>
              </a:defRPr>
            </a:lvl7pPr>
            <a:lvl8pPr marL="5162245" indent="0" algn="ctr">
              <a:buNone/>
              <a:defRPr>
                <a:solidFill>
                  <a:schemeClr val="tx1">
                    <a:tint val="75000"/>
                  </a:schemeClr>
                </a:solidFill>
              </a:defRPr>
            </a:lvl8pPr>
            <a:lvl9pPr marL="5899709" indent="0" algn="ctr">
              <a:buNone/>
              <a:defRPr>
                <a:solidFill>
                  <a:schemeClr val="tx1">
                    <a:tint val="75000"/>
                  </a:schemeClr>
                </a:solidFill>
              </a:defRPr>
            </a:lvl9pPr>
          </a:lstStyle>
          <a:p>
            <a:r>
              <a:rPr lang="en-GB" smtClean="0"/>
              <a:t>Click to edit Master subtitle style</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11" name="TextBox 10"/>
          <p:cNvSpPr txBox="1">
            <a:spLocks noChangeArrowheads="1"/>
          </p:cNvSpPr>
          <p:nvPr userDrawn="1"/>
        </p:nvSpPr>
        <p:spPr bwMode="auto">
          <a:xfrm>
            <a:off x="8831263" y="571500"/>
            <a:ext cx="5788025" cy="1200150"/>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737464" eaLnBrk="1" fontAlgn="auto" hangingPunct="1">
              <a:spcBef>
                <a:spcPts val="0"/>
              </a:spcBef>
              <a:spcAft>
                <a:spcPts val="0"/>
              </a:spcAft>
              <a:defRPr/>
            </a:pPr>
            <a:r>
              <a:rPr lang="en-US" sz="3600" b="1" dirty="0" smtClean="0">
                <a:solidFill>
                  <a:schemeClr val="bg1"/>
                </a:solidFill>
                <a:latin typeface="+mn-lt"/>
                <a:cs typeface="Helvetica" panose="020B0604020202020204" pitchFamily="34" charset="0"/>
              </a:rPr>
              <a:t>Learning and Teaching Innovation Centre</a:t>
            </a:r>
          </a:p>
        </p:txBody>
      </p:sp>
    </p:spTree>
    <p:extLst>
      <p:ext uri="{BB962C8B-B14F-4D97-AF65-F5344CB8AC3E}">
        <p14:creationId xmlns:p14="http://schemas.microsoft.com/office/powerpoint/2010/main" val="170260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D136B9-7499-45B0-B7AB-D395B8B5BC86}" type="datetimeFigureOut">
              <a:rPr lang="en-US" altLang="en-US"/>
              <a:pPr>
                <a:defRPr/>
              </a:pPr>
              <a:t>7/2/2018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93BB46-2F74-49F7-9EA7-52C36708A2F0}" type="slidenum">
              <a:rPr lang="en-US" altLang="en-US"/>
              <a:pPr>
                <a:defRPr/>
              </a:pPr>
              <a:t>‹#›</a:t>
            </a:fld>
            <a:endParaRPr lang="en-US" altLang="en-US"/>
          </a:p>
        </p:txBody>
      </p:sp>
    </p:spTree>
    <p:extLst>
      <p:ext uri="{BB962C8B-B14F-4D97-AF65-F5344CB8AC3E}">
        <p14:creationId xmlns:p14="http://schemas.microsoft.com/office/powerpoint/2010/main" val="567620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138434" y="668040"/>
            <a:ext cx="5626906" cy="1421440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249840" y="668040"/>
            <a:ext cx="16636524" cy="1421440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89E8AB-2551-4534-8BFB-B1F875ECF558}" type="datetimeFigureOut">
              <a:rPr lang="en-US" altLang="en-US"/>
              <a:pPr>
                <a:defRPr/>
              </a:pPr>
              <a:t>7/2/2018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BB7405-D73A-4A3C-924A-9E21A600A082}" type="slidenum">
              <a:rPr lang="en-US" altLang="en-US"/>
              <a:pPr>
                <a:defRPr/>
              </a:pPr>
              <a:t>‹#›</a:t>
            </a:fld>
            <a:endParaRPr lang="en-US" altLang="en-US"/>
          </a:p>
        </p:txBody>
      </p:sp>
    </p:spTree>
    <p:extLst>
      <p:ext uri="{BB962C8B-B14F-4D97-AF65-F5344CB8AC3E}">
        <p14:creationId xmlns:p14="http://schemas.microsoft.com/office/powerpoint/2010/main" val="305805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0ABBD8-AEB4-474F-BB04-9F60962275E9}" type="datetimeFigureOut">
              <a:rPr lang="en-GB">
                <a:solidFill>
                  <a:prstClr val="black">
                    <a:tint val="75000"/>
                  </a:prstClr>
                </a:solidFill>
              </a:rPr>
              <a:pPr/>
              <a:t>02/07/2018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AE64B0F-A2D7-4E01-9EE3-D1FB7642BE90}" type="slidenum">
              <a:rPr lang="en-GB">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328602" y="289485"/>
            <a:ext cx="4469196" cy="905665"/>
          </a:xfrm>
          <a:prstGeom prst="rect">
            <a:avLst/>
          </a:prstGeom>
        </p:spPr>
      </p:pic>
    </p:spTree>
    <p:extLst>
      <p:ext uri="{BB962C8B-B14F-4D97-AF65-F5344CB8AC3E}">
        <p14:creationId xmlns:p14="http://schemas.microsoft.com/office/powerpoint/2010/main" val="2389029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0" name="Picture 1" descr="4.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4" y="0"/>
            <a:ext cx="15119349"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8831264" y="571502"/>
            <a:ext cx="5788025" cy="974369"/>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586951" eaLnBrk="1" fontAlgn="auto" hangingPunct="1">
              <a:spcBef>
                <a:spcPts val="0"/>
              </a:spcBef>
              <a:spcAft>
                <a:spcPts val="0"/>
              </a:spcAft>
              <a:defRPr/>
            </a:pPr>
            <a:r>
              <a:rPr lang="en-US" sz="2866" b="1" dirty="0" smtClean="0">
                <a:solidFill>
                  <a:schemeClr val="bg1"/>
                </a:solidFill>
                <a:latin typeface="+mn-lt"/>
                <a:cs typeface="Helvetica" panose="020B0604020202020204" pitchFamily="34" charset="0"/>
              </a:rPr>
              <a:t>Learning and Teaching Innovation Centre</a:t>
            </a:r>
          </a:p>
        </p:txBody>
      </p:sp>
      <p:pic>
        <p:nvPicPr>
          <p:cNvPr id="6" name="Picture 8" descr="TEF gold and GT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4" y="9234487"/>
            <a:ext cx="5870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755651" y="9906001"/>
            <a:ext cx="3529013" cy="569913"/>
          </a:xfrm>
          <a:prstGeom prst="rect">
            <a:avLst/>
          </a:prstGeom>
        </p:spPr>
        <p:txBody>
          <a:bodyPr/>
          <a:lstStyle>
            <a:lvl1pPr>
              <a:defRPr/>
            </a:lvl1pPr>
          </a:lstStyle>
          <a:p>
            <a:pPr>
              <a:defRPr/>
            </a:pPr>
            <a:fld id="{31739352-B92F-4A8B-88CB-4DE0F27441C4}" type="datetimeFigureOut">
              <a:rPr lang="en-US" altLang="en-US"/>
              <a:pPr>
                <a:defRPr/>
              </a:pPr>
              <a:t>7/2/2018</a:t>
            </a:fld>
            <a:endParaRPr lang="en-US" altLang="en-US"/>
          </a:p>
        </p:txBody>
      </p:sp>
      <p:sp>
        <p:nvSpPr>
          <p:cNvPr id="8" name="Footer Placeholder 4"/>
          <p:cNvSpPr>
            <a:spLocks noGrp="1"/>
          </p:cNvSpPr>
          <p:nvPr>
            <p:ph type="ftr" sz="quarter" idx="11"/>
          </p:nvPr>
        </p:nvSpPr>
        <p:spPr>
          <a:xfrm>
            <a:off x="5167314" y="9906001"/>
            <a:ext cx="4789487" cy="569913"/>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10839451" y="9906001"/>
            <a:ext cx="3529013" cy="569913"/>
          </a:xfrm>
          <a:prstGeom prst="rect">
            <a:avLst/>
          </a:prstGeom>
        </p:spPr>
        <p:txBody>
          <a:bodyPr/>
          <a:lstStyle>
            <a:lvl1pPr>
              <a:defRPr/>
            </a:lvl1pPr>
          </a:lstStyle>
          <a:p>
            <a:pPr>
              <a:defRPr/>
            </a:pPr>
            <a:fld id="{2078335D-B2E0-4F49-96E4-1C50AA2ABCCE}" type="slidenum">
              <a:rPr lang="en-US" altLang="en-US"/>
              <a:pPr>
                <a:defRPr/>
              </a:pPr>
              <a:t>‹#›</a:t>
            </a:fld>
            <a:endParaRPr lang="en-US" altLang="en-US"/>
          </a:p>
        </p:txBody>
      </p:sp>
    </p:spTree>
    <p:extLst>
      <p:ext uri="{BB962C8B-B14F-4D97-AF65-F5344CB8AC3E}">
        <p14:creationId xmlns:p14="http://schemas.microsoft.com/office/powerpoint/2010/main" val="20493399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0" name="Picture 1" descr="4.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4" y="0"/>
            <a:ext cx="15119349"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8831264" y="571502"/>
            <a:ext cx="5788025" cy="974369"/>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586951" eaLnBrk="1" fontAlgn="auto" hangingPunct="1">
              <a:spcBef>
                <a:spcPts val="0"/>
              </a:spcBef>
              <a:spcAft>
                <a:spcPts val="0"/>
              </a:spcAft>
              <a:defRPr/>
            </a:pPr>
            <a:r>
              <a:rPr lang="en-US" sz="2866" b="1" dirty="0" smtClean="0">
                <a:solidFill>
                  <a:schemeClr val="bg1"/>
                </a:solidFill>
                <a:latin typeface="+mn-lt"/>
                <a:cs typeface="Helvetica" panose="020B0604020202020204" pitchFamily="34" charset="0"/>
              </a:rPr>
              <a:t>Learning and Teaching Innovation Centre</a:t>
            </a:r>
          </a:p>
        </p:txBody>
      </p:sp>
      <p:pic>
        <p:nvPicPr>
          <p:cNvPr id="6" name="Picture 8" descr="TEF gold and GT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4" y="9234487"/>
            <a:ext cx="5870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755651" y="9906001"/>
            <a:ext cx="3529013" cy="569913"/>
          </a:xfrm>
          <a:prstGeom prst="rect">
            <a:avLst/>
          </a:prstGeom>
        </p:spPr>
        <p:txBody>
          <a:bodyPr/>
          <a:lstStyle>
            <a:lvl1pPr>
              <a:defRPr/>
            </a:lvl1pPr>
          </a:lstStyle>
          <a:p>
            <a:pPr>
              <a:defRPr/>
            </a:pPr>
            <a:fld id="{31739352-B92F-4A8B-88CB-4DE0F27441C4}" type="datetimeFigureOut">
              <a:rPr lang="en-US" altLang="en-US"/>
              <a:pPr>
                <a:defRPr/>
              </a:pPr>
              <a:t>7/2/2018</a:t>
            </a:fld>
            <a:endParaRPr lang="en-US" altLang="en-US"/>
          </a:p>
        </p:txBody>
      </p:sp>
      <p:sp>
        <p:nvSpPr>
          <p:cNvPr id="8" name="Footer Placeholder 4"/>
          <p:cNvSpPr>
            <a:spLocks noGrp="1"/>
          </p:cNvSpPr>
          <p:nvPr>
            <p:ph type="ftr" sz="quarter" idx="11"/>
          </p:nvPr>
        </p:nvSpPr>
        <p:spPr>
          <a:xfrm>
            <a:off x="5167314" y="9906001"/>
            <a:ext cx="4789487" cy="569913"/>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10839451" y="9906001"/>
            <a:ext cx="3529013" cy="569913"/>
          </a:xfrm>
          <a:prstGeom prst="rect">
            <a:avLst/>
          </a:prstGeom>
        </p:spPr>
        <p:txBody>
          <a:bodyPr/>
          <a:lstStyle>
            <a:lvl1pPr>
              <a:defRPr/>
            </a:lvl1pPr>
          </a:lstStyle>
          <a:p>
            <a:pPr>
              <a:defRPr/>
            </a:pPr>
            <a:fld id="{2078335D-B2E0-4F49-96E4-1C50AA2ABCCE}" type="slidenum">
              <a:rPr lang="en-US" altLang="en-US"/>
              <a:pPr>
                <a:defRPr/>
              </a:pPr>
              <a:t>‹#›</a:t>
            </a:fld>
            <a:endParaRPr lang="en-US" altLang="en-US"/>
          </a:p>
        </p:txBody>
      </p:sp>
    </p:spTree>
    <p:extLst>
      <p:ext uri="{BB962C8B-B14F-4D97-AF65-F5344CB8AC3E}">
        <p14:creationId xmlns:p14="http://schemas.microsoft.com/office/powerpoint/2010/main" val="14904475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0" name="Picture 1" descr="4.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4" y="0"/>
            <a:ext cx="15119349"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8831264" y="571502"/>
            <a:ext cx="5788025" cy="974369"/>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586951" eaLnBrk="1" fontAlgn="auto" hangingPunct="1">
              <a:spcBef>
                <a:spcPts val="0"/>
              </a:spcBef>
              <a:spcAft>
                <a:spcPts val="0"/>
              </a:spcAft>
              <a:defRPr/>
            </a:pPr>
            <a:r>
              <a:rPr lang="en-US" sz="2866" b="1" dirty="0" smtClean="0">
                <a:solidFill>
                  <a:schemeClr val="bg1"/>
                </a:solidFill>
                <a:latin typeface="+mn-lt"/>
                <a:cs typeface="Helvetica" panose="020B0604020202020204" pitchFamily="34" charset="0"/>
              </a:rPr>
              <a:t>Learning and Teaching Innovation Centre</a:t>
            </a:r>
          </a:p>
        </p:txBody>
      </p:sp>
      <p:pic>
        <p:nvPicPr>
          <p:cNvPr id="6" name="Picture 8" descr="TEF gold and GT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4" y="9234487"/>
            <a:ext cx="5870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755651" y="9906001"/>
            <a:ext cx="3529013" cy="569913"/>
          </a:xfrm>
          <a:prstGeom prst="rect">
            <a:avLst/>
          </a:prstGeom>
        </p:spPr>
        <p:txBody>
          <a:bodyPr/>
          <a:lstStyle>
            <a:lvl1pPr>
              <a:defRPr/>
            </a:lvl1pPr>
          </a:lstStyle>
          <a:p>
            <a:pPr>
              <a:defRPr/>
            </a:pPr>
            <a:fld id="{31739352-B92F-4A8B-88CB-4DE0F27441C4}" type="datetimeFigureOut">
              <a:rPr lang="en-US" altLang="en-US"/>
              <a:pPr>
                <a:defRPr/>
              </a:pPr>
              <a:t>7/2/2018</a:t>
            </a:fld>
            <a:endParaRPr lang="en-US" altLang="en-US"/>
          </a:p>
        </p:txBody>
      </p:sp>
      <p:sp>
        <p:nvSpPr>
          <p:cNvPr id="8" name="Footer Placeholder 4"/>
          <p:cNvSpPr>
            <a:spLocks noGrp="1"/>
          </p:cNvSpPr>
          <p:nvPr>
            <p:ph type="ftr" sz="quarter" idx="11"/>
          </p:nvPr>
        </p:nvSpPr>
        <p:spPr>
          <a:xfrm>
            <a:off x="5167314" y="9906001"/>
            <a:ext cx="4789487" cy="569913"/>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10839451" y="9906001"/>
            <a:ext cx="3529013" cy="569913"/>
          </a:xfrm>
          <a:prstGeom prst="rect">
            <a:avLst/>
          </a:prstGeom>
        </p:spPr>
        <p:txBody>
          <a:bodyPr/>
          <a:lstStyle>
            <a:lvl1pPr>
              <a:defRPr/>
            </a:lvl1pPr>
          </a:lstStyle>
          <a:p>
            <a:pPr>
              <a:defRPr/>
            </a:pPr>
            <a:fld id="{2078335D-B2E0-4F49-96E4-1C50AA2ABCCE}" type="slidenum">
              <a:rPr lang="en-US" altLang="en-US"/>
              <a:pPr>
                <a:defRPr/>
              </a:pPr>
              <a:t>‹#›</a:t>
            </a:fld>
            <a:endParaRPr lang="en-US" altLang="en-US"/>
          </a:p>
        </p:txBody>
      </p:sp>
    </p:spTree>
    <p:extLst>
      <p:ext uri="{BB962C8B-B14F-4D97-AF65-F5344CB8AC3E}">
        <p14:creationId xmlns:p14="http://schemas.microsoft.com/office/powerpoint/2010/main" val="7498865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0" name="Picture 1" descr="4.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4" y="0"/>
            <a:ext cx="15119349"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8831264" y="571502"/>
            <a:ext cx="5788025" cy="974369"/>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586951" eaLnBrk="1" fontAlgn="auto" hangingPunct="1">
              <a:spcBef>
                <a:spcPts val="0"/>
              </a:spcBef>
              <a:spcAft>
                <a:spcPts val="0"/>
              </a:spcAft>
              <a:defRPr/>
            </a:pPr>
            <a:r>
              <a:rPr lang="en-US" sz="2866" b="1" dirty="0" smtClean="0">
                <a:solidFill>
                  <a:schemeClr val="bg1"/>
                </a:solidFill>
                <a:latin typeface="+mn-lt"/>
                <a:cs typeface="Helvetica" panose="020B0604020202020204" pitchFamily="34" charset="0"/>
              </a:rPr>
              <a:t>Learning and Teaching Innovation Centre</a:t>
            </a:r>
          </a:p>
        </p:txBody>
      </p:sp>
      <p:pic>
        <p:nvPicPr>
          <p:cNvPr id="6" name="Picture 8" descr="TEF gold and GT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4" y="9234487"/>
            <a:ext cx="5870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755651" y="9906001"/>
            <a:ext cx="3529013" cy="569913"/>
          </a:xfrm>
          <a:prstGeom prst="rect">
            <a:avLst/>
          </a:prstGeom>
        </p:spPr>
        <p:txBody>
          <a:bodyPr/>
          <a:lstStyle>
            <a:lvl1pPr>
              <a:defRPr/>
            </a:lvl1pPr>
          </a:lstStyle>
          <a:p>
            <a:pPr>
              <a:defRPr/>
            </a:pPr>
            <a:fld id="{31739352-B92F-4A8B-88CB-4DE0F27441C4}" type="datetimeFigureOut">
              <a:rPr lang="en-US" altLang="en-US"/>
              <a:pPr>
                <a:defRPr/>
              </a:pPr>
              <a:t>7/2/2018</a:t>
            </a:fld>
            <a:endParaRPr lang="en-US" altLang="en-US"/>
          </a:p>
        </p:txBody>
      </p:sp>
      <p:sp>
        <p:nvSpPr>
          <p:cNvPr id="8" name="Footer Placeholder 4"/>
          <p:cNvSpPr>
            <a:spLocks noGrp="1"/>
          </p:cNvSpPr>
          <p:nvPr>
            <p:ph type="ftr" sz="quarter" idx="11"/>
          </p:nvPr>
        </p:nvSpPr>
        <p:spPr>
          <a:xfrm>
            <a:off x="5167314" y="9906001"/>
            <a:ext cx="4789487" cy="569913"/>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10839451" y="9906001"/>
            <a:ext cx="3529013" cy="569913"/>
          </a:xfrm>
          <a:prstGeom prst="rect">
            <a:avLst/>
          </a:prstGeom>
        </p:spPr>
        <p:txBody>
          <a:bodyPr/>
          <a:lstStyle>
            <a:lvl1pPr>
              <a:defRPr/>
            </a:lvl1pPr>
          </a:lstStyle>
          <a:p>
            <a:pPr>
              <a:defRPr/>
            </a:pPr>
            <a:fld id="{2078335D-B2E0-4F49-96E4-1C50AA2ABCCE}" type="slidenum">
              <a:rPr lang="en-US" altLang="en-US"/>
              <a:pPr>
                <a:defRPr/>
              </a:pPr>
              <a:t>‹#›</a:t>
            </a:fld>
            <a:endParaRPr lang="en-US" altLang="en-US"/>
          </a:p>
        </p:txBody>
      </p:sp>
    </p:spTree>
    <p:extLst>
      <p:ext uri="{BB962C8B-B14F-4D97-AF65-F5344CB8AC3E}">
        <p14:creationId xmlns:p14="http://schemas.microsoft.com/office/powerpoint/2010/main" val="22201775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0" name="Picture 1" descr="4.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4" y="0"/>
            <a:ext cx="15119349"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8831264" y="571502"/>
            <a:ext cx="5788025" cy="974369"/>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586951" eaLnBrk="1" fontAlgn="auto" hangingPunct="1">
              <a:spcBef>
                <a:spcPts val="0"/>
              </a:spcBef>
              <a:spcAft>
                <a:spcPts val="0"/>
              </a:spcAft>
              <a:defRPr/>
            </a:pPr>
            <a:r>
              <a:rPr lang="en-US" sz="2866" b="1" dirty="0" smtClean="0">
                <a:solidFill>
                  <a:schemeClr val="bg1"/>
                </a:solidFill>
                <a:latin typeface="+mn-lt"/>
                <a:cs typeface="Helvetica" panose="020B0604020202020204" pitchFamily="34" charset="0"/>
              </a:rPr>
              <a:t>Learning and Teaching Innovation Centre</a:t>
            </a:r>
          </a:p>
        </p:txBody>
      </p:sp>
      <p:pic>
        <p:nvPicPr>
          <p:cNvPr id="6" name="Picture 8" descr="TEF gold and GT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4" y="9234487"/>
            <a:ext cx="5870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755651" y="9906001"/>
            <a:ext cx="3529013" cy="569913"/>
          </a:xfrm>
          <a:prstGeom prst="rect">
            <a:avLst/>
          </a:prstGeom>
        </p:spPr>
        <p:txBody>
          <a:bodyPr/>
          <a:lstStyle>
            <a:lvl1pPr>
              <a:defRPr/>
            </a:lvl1pPr>
          </a:lstStyle>
          <a:p>
            <a:pPr>
              <a:defRPr/>
            </a:pPr>
            <a:fld id="{31739352-B92F-4A8B-88CB-4DE0F27441C4}" type="datetimeFigureOut">
              <a:rPr lang="en-US" altLang="en-US"/>
              <a:pPr>
                <a:defRPr/>
              </a:pPr>
              <a:t>7/2/2018</a:t>
            </a:fld>
            <a:endParaRPr lang="en-US" altLang="en-US"/>
          </a:p>
        </p:txBody>
      </p:sp>
      <p:sp>
        <p:nvSpPr>
          <p:cNvPr id="8" name="Footer Placeholder 4"/>
          <p:cNvSpPr>
            <a:spLocks noGrp="1"/>
          </p:cNvSpPr>
          <p:nvPr>
            <p:ph type="ftr" sz="quarter" idx="11"/>
          </p:nvPr>
        </p:nvSpPr>
        <p:spPr>
          <a:xfrm>
            <a:off x="5167314" y="9906001"/>
            <a:ext cx="4789487" cy="569913"/>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10839451" y="9906001"/>
            <a:ext cx="3529013" cy="569913"/>
          </a:xfrm>
          <a:prstGeom prst="rect">
            <a:avLst/>
          </a:prstGeom>
        </p:spPr>
        <p:txBody>
          <a:bodyPr/>
          <a:lstStyle>
            <a:lvl1pPr>
              <a:defRPr/>
            </a:lvl1pPr>
          </a:lstStyle>
          <a:p>
            <a:pPr>
              <a:defRPr/>
            </a:pPr>
            <a:fld id="{2078335D-B2E0-4F49-96E4-1C50AA2ABCCE}" type="slidenum">
              <a:rPr lang="en-US" altLang="en-US"/>
              <a:pPr>
                <a:defRPr/>
              </a:pPr>
              <a:t>‹#›</a:t>
            </a:fld>
            <a:endParaRPr lang="en-US" altLang="en-US"/>
          </a:p>
        </p:txBody>
      </p:sp>
    </p:spTree>
    <p:extLst>
      <p:ext uri="{BB962C8B-B14F-4D97-AF65-F5344CB8AC3E}">
        <p14:creationId xmlns:p14="http://schemas.microsoft.com/office/powerpoint/2010/main" val="23879691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1" descr="4.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4" y="0"/>
            <a:ext cx="15119349"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8831264" y="571502"/>
            <a:ext cx="5788025" cy="974369"/>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586951" eaLnBrk="1" fontAlgn="auto" hangingPunct="1">
              <a:spcBef>
                <a:spcPts val="0"/>
              </a:spcBef>
              <a:spcAft>
                <a:spcPts val="0"/>
              </a:spcAft>
              <a:defRPr/>
            </a:pPr>
            <a:r>
              <a:rPr lang="en-US" sz="2866" b="1" dirty="0" smtClean="0">
                <a:solidFill>
                  <a:schemeClr val="bg1"/>
                </a:solidFill>
                <a:latin typeface="+mn-lt"/>
                <a:cs typeface="Helvetica" panose="020B0604020202020204" pitchFamily="34" charset="0"/>
              </a:rPr>
              <a:t>Learning and Teaching Innovation Centre</a:t>
            </a:r>
          </a:p>
        </p:txBody>
      </p:sp>
      <p:pic>
        <p:nvPicPr>
          <p:cNvPr id="6" name="Picture 8" descr="TEF gold and GT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4" y="9234487"/>
            <a:ext cx="5870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a:xfrm>
            <a:off x="755651" y="9906001"/>
            <a:ext cx="3529013" cy="569913"/>
          </a:xfrm>
          <a:prstGeom prst="rect">
            <a:avLst/>
          </a:prstGeom>
        </p:spPr>
        <p:txBody>
          <a:bodyPr/>
          <a:lstStyle>
            <a:lvl1pPr>
              <a:defRPr/>
            </a:lvl1pPr>
          </a:lstStyle>
          <a:p>
            <a:pPr>
              <a:defRPr/>
            </a:pPr>
            <a:fld id="{31739352-B92F-4A8B-88CB-4DE0F27441C4}" type="datetimeFigureOut">
              <a:rPr lang="en-US" altLang="en-US"/>
              <a:pPr>
                <a:defRPr/>
              </a:pPr>
              <a:t>7/2/2018</a:t>
            </a:fld>
            <a:endParaRPr lang="en-US" altLang="en-US"/>
          </a:p>
        </p:txBody>
      </p:sp>
      <p:sp>
        <p:nvSpPr>
          <p:cNvPr id="8" name="Footer Placeholder 4"/>
          <p:cNvSpPr>
            <a:spLocks noGrp="1"/>
          </p:cNvSpPr>
          <p:nvPr>
            <p:ph type="ftr" sz="quarter" idx="11"/>
          </p:nvPr>
        </p:nvSpPr>
        <p:spPr>
          <a:xfrm>
            <a:off x="5167314" y="9906001"/>
            <a:ext cx="4789487" cy="569913"/>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10839451" y="9906001"/>
            <a:ext cx="3529013" cy="569913"/>
          </a:xfrm>
          <a:prstGeom prst="rect">
            <a:avLst/>
          </a:prstGeom>
        </p:spPr>
        <p:txBody>
          <a:bodyPr/>
          <a:lstStyle>
            <a:lvl1pPr>
              <a:defRPr/>
            </a:lvl1pPr>
          </a:lstStyle>
          <a:p>
            <a:pPr>
              <a:defRPr/>
            </a:pPr>
            <a:fld id="{2078335D-B2E0-4F49-96E4-1C50AA2ABCCE}" type="slidenum">
              <a:rPr lang="en-US" altLang="en-US"/>
              <a:pPr>
                <a:defRPr/>
              </a:pPr>
              <a:t>‹#›</a:t>
            </a:fld>
            <a:endParaRPr lang="en-US" altLang="en-US"/>
          </a:p>
        </p:txBody>
      </p:sp>
    </p:spTree>
    <p:extLst>
      <p:ext uri="{BB962C8B-B14F-4D97-AF65-F5344CB8AC3E}">
        <p14:creationId xmlns:p14="http://schemas.microsoft.com/office/powerpoint/2010/main" val="3196674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1" descr="4.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15119350"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8831263" y="571500"/>
            <a:ext cx="5788025" cy="1200150"/>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737464" eaLnBrk="1" fontAlgn="auto" hangingPunct="1">
              <a:spcBef>
                <a:spcPts val="0"/>
              </a:spcBef>
              <a:spcAft>
                <a:spcPts val="0"/>
              </a:spcAft>
              <a:defRPr/>
            </a:pPr>
            <a:r>
              <a:rPr lang="en-US" sz="3600" b="1" dirty="0" smtClean="0">
                <a:solidFill>
                  <a:schemeClr val="bg1"/>
                </a:solidFill>
                <a:latin typeface="+mn-lt"/>
                <a:cs typeface="Helvetica" panose="020B0604020202020204" pitchFamily="34" charset="0"/>
              </a:rPr>
              <a:t>Learning and Teaching Innovation Centre</a:t>
            </a:r>
          </a:p>
        </p:txBody>
      </p:sp>
      <p:pic>
        <p:nvPicPr>
          <p:cNvPr id="6" name="Picture 8" descr="TEF gold and GT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48713" y="9234488"/>
            <a:ext cx="5870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739352-B92F-4A8B-88CB-4DE0F27441C4}" type="datetimeFigureOut">
              <a:rPr lang="en-US" altLang="en-US"/>
              <a:pPr>
                <a:defRPr/>
              </a:pPr>
              <a:t>7/2/2018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78335D-B2E0-4F49-96E4-1C50AA2ABCCE}" type="slidenum">
              <a:rPr lang="en-US" altLang="en-US"/>
              <a:pPr>
                <a:defRPr/>
              </a:pPr>
              <a:t>‹#›</a:t>
            </a:fld>
            <a:endParaRPr lang="en-US" altLang="en-US"/>
          </a:p>
        </p:txBody>
      </p:sp>
    </p:spTree>
    <p:extLst>
      <p:ext uri="{BB962C8B-B14F-4D97-AF65-F5344CB8AC3E}">
        <p14:creationId xmlns:p14="http://schemas.microsoft.com/office/powerpoint/2010/main" val="3470483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4701" y="6868441"/>
            <a:ext cx="12855496" cy="2122882"/>
          </a:xfrm>
        </p:spPr>
        <p:txBody>
          <a:bodyPr anchor="t"/>
          <a:lstStyle>
            <a:lvl1pPr algn="l">
              <a:defRPr sz="6500" b="1" cap="all"/>
            </a:lvl1pPr>
          </a:lstStyle>
          <a:p>
            <a:r>
              <a:rPr lang="en-GB" smtClean="0"/>
              <a:t>Click to edit Master title style</a:t>
            </a:r>
            <a:endParaRPr lang="en-US"/>
          </a:p>
        </p:txBody>
      </p:sp>
      <p:sp>
        <p:nvSpPr>
          <p:cNvPr id="3" name="Text Placeholder 2"/>
          <p:cNvSpPr>
            <a:spLocks noGrp="1"/>
          </p:cNvSpPr>
          <p:nvPr>
            <p:ph type="body" idx="1"/>
          </p:nvPr>
        </p:nvSpPr>
        <p:spPr>
          <a:xfrm>
            <a:off x="1194701" y="4530301"/>
            <a:ext cx="12855496" cy="2338139"/>
          </a:xfrm>
        </p:spPr>
        <p:txBody>
          <a:bodyPr anchor="b"/>
          <a:lstStyle>
            <a:lvl1pPr marL="0" indent="0">
              <a:buNone/>
              <a:defRPr sz="3200">
                <a:solidFill>
                  <a:schemeClr val="tx1">
                    <a:tint val="75000"/>
                  </a:schemeClr>
                </a:solidFill>
              </a:defRPr>
            </a:lvl1pPr>
            <a:lvl2pPr marL="737464" indent="0">
              <a:buNone/>
              <a:defRPr sz="2900">
                <a:solidFill>
                  <a:schemeClr val="tx1">
                    <a:tint val="75000"/>
                  </a:schemeClr>
                </a:solidFill>
              </a:defRPr>
            </a:lvl2pPr>
            <a:lvl3pPr marL="1474927" indent="0">
              <a:buNone/>
              <a:defRPr sz="2600">
                <a:solidFill>
                  <a:schemeClr val="tx1">
                    <a:tint val="75000"/>
                  </a:schemeClr>
                </a:solidFill>
              </a:defRPr>
            </a:lvl3pPr>
            <a:lvl4pPr marL="2212391" indent="0">
              <a:buNone/>
              <a:defRPr sz="2300">
                <a:solidFill>
                  <a:schemeClr val="tx1">
                    <a:tint val="75000"/>
                  </a:schemeClr>
                </a:solidFill>
              </a:defRPr>
            </a:lvl4pPr>
            <a:lvl5pPr marL="2949854" indent="0">
              <a:buNone/>
              <a:defRPr sz="2300">
                <a:solidFill>
                  <a:schemeClr val="tx1">
                    <a:tint val="75000"/>
                  </a:schemeClr>
                </a:solidFill>
              </a:defRPr>
            </a:lvl5pPr>
            <a:lvl6pPr marL="3687318" indent="0">
              <a:buNone/>
              <a:defRPr sz="2300">
                <a:solidFill>
                  <a:schemeClr val="tx1">
                    <a:tint val="75000"/>
                  </a:schemeClr>
                </a:solidFill>
              </a:defRPr>
            </a:lvl6pPr>
            <a:lvl7pPr marL="4424782" indent="0">
              <a:buNone/>
              <a:defRPr sz="2300">
                <a:solidFill>
                  <a:schemeClr val="tx1">
                    <a:tint val="75000"/>
                  </a:schemeClr>
                </a:solidFill>
              </a:defRPr>
            </a:lvl7pPr>
            <a:lvl8pPr marL="5162245" indent="0">
              <a:buNone/>
              <a:defRPr sz="2300">
                <a:solidFill>
                  <a:schemeClr val="tx1">
                    <a:tint val="75000"/>
                  </a:schemeClr>
                </a:solidFill>
              </a:defRPr>
            </a:lvl8pPr>
            <a:lvl9pPr marL="5899709" indent="0">
              <a:buNone/>
              <a:defRPr sz="23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A30853-3EED-4D82-A963-E32C942508F4}" type="datetimeFigureOut">
              <a:rPr lang="en-US" altLang="en-US"/>
              <a:pPr>
                <a:defRPr/>
              </a:pPr>
              <a:t>7/2/2018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4CFB84-3368-4121-88BD-5669CA007296}" type="slidenum">
              <a:rPr lang="en-US" altLang="en-US"/>
              <a:pPr>
                <a:defRPr/>
              </a:pPr>
              <a:t>‹#›</a:t>
            </a:fld>
            <a:endParaRPr lang="en-US" altLang="en-US"/>
          </a:p>
        </p:txBody>
      </p:sp>
    </p:spTree>
    <p:extLst>
      <p:ext uri="{BB962C8B-B14F-4D97-AF65-F5344CB8AC3E}">
        <p14:creationId xmlns:p14="http://schemas.microsoft.com/office/powerpoint/2010/main" val="230703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249841" y="3887003"/>
            <a:ext cx="11130403" cy="10995441"/>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12632311" y="3887003"/>
            <a:ext cx="11133028" cy="10995441"/>
          </a:xfrm>
        </p:spPr>
        <p:txBody>
          <a:bodyPr/>
          <a:lstStyle>
            <a:lvl1pPr>
              <a:defRPr sz="4500"/>
            </a:lvl1pPr>
            <a:lvl2pPr>
              <a:defRPr sz="39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D1BE1B-0416-4CF6-9350-3EE3D4E40294}" type="datetimeFigureOut">
              <a:rPr lang="en-US" altLang="en-US"/>
              <a:pPr>
                <a:defRPr/>
              </a:pPr>
              <a:t>7/2/2018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74A8D5-8292-49FC-AED0-C7A895FA92D0}" type="slidenum">
              <a:rPr lang="en-US" altLang="en-US"/>
              <a:pPr>
                <a:defRPr/>
              </a:pPr>
              <a:t>‹#›</a:t>
            </a:fld>
            <a:endParaRPr lang="en-US" altLang="en-US"/>
          </a:p>
        </p:txBody>
      </p:sp>
    </p:spTree>
    <p:extLst>
      <p:ext uri="{BB962C8B-B14F-4D97-AF65-F5344CB8AC3E}">
        <p14:creationId xmlns:p14="http://schemas.microsoft.com/office/powerpoint/2010/main" val="273651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06" y="428041"/>
            <a:ext cx="13611702" cy="178144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756206" y="2392573"/>
            <a:ext cx="6682443"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en-GB" smtClean="0"/>
              <a:t>Click to edit Master text styles</a:t>
            </a:r>
          </a:p>
        </p:txBody>
      </p:sp>
      <p:sp>
        <p:nvSpPr>
          <p:cNvPr id="4" name="Content Placeholder 3"/>
          <p:cNvSpPr>
            <a:spLocks noGrp="1"/>
          </p:cNvSpPr>
          <p:nvPr>
            <p:ph sz="half" idx="2"/>
          </p:nvPr>
        </p:nvSpPr>
        <p:spPr>
          <a:xfrm>
            <a:off x="756206" y="3389684"/>
            <a:ext cx="6682443"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7682840" y="2392573"/>
            <a:ext cx="6685068" cy="997111"/>
          </a:xfrm>
        </p:spPr>
        <p:txBody>
          <a:bodyPr anchor="b"/>
          <a:lstStyle>
            <a:lvl1pPr marL="0" indent="0">
              <a:buNone/>
              <a:defRPr sz="3900" b="1"/>
            </a:lvl1pPr>
            <a:lvl2pPr marL="737464" indent="0">
              <a:buNone/>
              <a:defRPr sz="3200" b="1"/>
            </a:lvl2pPr>
            <a:lvl3pPr marL="1474927" indent="0">
              <a:buNone/>
              <a:defRPr sz="2900" b="1"/>
            </a:lvl3pPr>
            <a:lvl4pPr marL="2212391" indent="0">
              <a:buNone/>
              <a:defRPr sz="2600" b="1"/>
            </a:lvl4pPr>
            <a:lvl5pPr marL="2949854" indent="0">
              <a:buNone/>
              <a:defRPr sz="2600" b="1"/>
            </a:lvl5pPr>
            <a:lvl6pPr marL="3687318" indent="0">
              <a:buNone/>
              <a:defRPr sz="2600" b="1"/>
            </a:lvl6pPr>
            <a:lvl7pPr marL="4424782" indent="0">
              <a:buNone/>
              <a:defRPr sz="2600" b="1"/>
            </a:lvl7pPr>
            <a:lvl8pPr marL="5162245" indent="0">
              <a:buNone/>
              <a:defRPr sz="2600" b="1"/>
            </a:lvl8pPr>
            <a:lvl9pPr marL="5899709" indent="0">
              <a:buNone/>
              <a:defRPr sz="2600" b="1"/>
            </a:lvl9pPr>
          </a:lstStyle>
          <a:p>
            <a:pPr lvl="0"/>
            <a:r>
              <a:rPr lang="en-GB" smtClean="0"/>
              <a:t>Click to edit Master text styles</a:t>
            </a:r>
          </a:p>
        </p:txBody>
      </p:sp>
      <p:sp>
        <p:nvSpPr>
          <p:cNvPr id="6" name="Content Placeholder 5"/>
          <p:cNvSpPr>
            <a:spLocks noGrp="1"/>
          </p:cNvSpPr>
          <p:nvPr>
            <p:ph sz="quarter" idx="4"/>
          </p:nvPr>
        </p:nvSpPr>
        <p:spPr>
          <a:xfrm>
            <a:off x="7682840" y="3389684"/>
            <a:ext cx="6685068" cy="6158339"/>
          </a:xfrm>
        </p:spPr>
        <p:txBody>
          <a:bodyPr/>
          <a:lstStyle>
            <a:lvl1pPr>
              <a:defRPr sz="39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703864-F48B-4B67-9862-0553643FBD97}" type="datetimeFigureOut">
              <a:rPr lang="en-US" altLang="en-US"/>
              <a:pPr>
                <a:defRPr/>
              </a:pPr>
              <a:t>7/2/2018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081F6A-5005-4F2F-AC8E-8F64B62E0EDC}" type="slidenum">
              <a:rPr lang="en-US" altLang="en-US"/>
              <a:pPr>
                <a:defRPr/>
              </a:pPr>
              <a:t>‹#›</a:t>
            </a:fld>
            <a:endParaRPr lang="en-US" altLang="en-US"/>
          </a:p>
        </p:txBody>
      </p:sp>
    </p:spTree>
    <p:extLst>
      <p:ext uri="{BB962C8B-B14F-4D97-AF65-F5344CB8AC3E}">
        <p14:creationId xmlns:p14="http://schemas.microsoft.com/office/powerpoint/2010/main" val="81833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F10F43-7CE8-41E5-9285-6F6533CD545B}" type="datetimeFigureOut">
              <a:rPr lang="en-US" altLang="en-US"/>
              <a:pPr>
                <a:defRPr/>
              </a:pPr>
              <a:t>7/2/2018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8AE94E-2688-4A98-A4FB-5EEF5EF53176}" type="slidenum">
              <a:rPr lang="en-US" altLang="en-US"/>
              <a:pPr>
                <a:defRPr/>
              </a:pPr>
              <a:t>‹#›</a:t>
            </a:fld>
            <a:endParaRPr lang="en-US" altLang="en-US"/>
          </a:p>
        </p:txBody>
      </p:sp>
    </p:spTree>
    <p:extLst>
      <p:ext uri="{BB962C8B-B14F-4D97-AF65-F5344CB8AC3E}">
        <p14:creationId xmlns:p14="http://schemas.microsoft.com/office/powerpoint/2010/main" val="325873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1F3B66-BEB2-4E01-AD85-0CF21EA75827}" type="datetimeFigureOut">
              <a:rPr lang="en-US" altLang="en-US"/>
              <a:pPr>
                <a:defRPr/>
              </a:pPr>
              <a:t>7/2/2018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7739543-64DC-490C-B933-E9C3D2CCC418}" type="slidenum">
              <a:rPr lang="en-US" altLang="en-US"/>
              <a:pPr>
                <a:defRPr/>
              </a:pPr>
              <a:t>‹#›</a:t>
            </a:fld>
            <a:endParaRPr lang="en-US" altLang="en-US"/>
          </a:p>
        </p:txBody>
      </p:sp>
      <p:pic>
        <p:nvPicPr>
          <p:cNvPr id="5" name="Picture 1" descr="4.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0"/>
            <a:ext cx="15119350"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8831263" y="571500"/>
            <a:ext cx="5788025" cy="1200150"/>
          </a:xfrm>
          <a:prstGeom prst="rect">
            <a:avLst/>
          </a:prstGeom>
          <a:noFill/>
          <a:ln>
            <a:noFill/>
          </a:ln>
          <a:extLst>
            <a:ext uri="{909E8E84-426E-40dd-AFC4-6F175D3DCCD1}"/>
            <a:ext uri="{91240B29-F687-4f45-9708-019B960494DF}"/>
          </a:extLst>
        </p:spPr>
        <p:txBody>
          <a:bodyPr>
            <a:spAutoFit/>
          </a:bodyPr>
          <a:lstStyle>
            <a:lvl1pPr eaLnBrk="0" hangingPunct="0">
              <a:defRPr sz="2900">
                <a:solidFill>
                  <a:schemeClr val="tx1"/>
                </a:solidFill>
                <a:latin typeface="Calibri" charset="0"/>
                <a:ea typeface="ＭＳ Ｐゴシック" charset="0"/>
                <a:cs typeface="ＭＳ Ｐゴシック" charset="0"/>
              </a:defRPr>
            </a:lvl1pPr>
            <a:lvl2pPr marL="742950" indent="-285750" eaLnBrk="0" hangingPunct="0">
              <a:defRPr sz="2900">
                <a:solidFill>
                  <a:schemeClr val="tx1"/>
                </a:solidFill>
                <a:latin typeface="Calibri" charset="0"/>
                <a:ea typeface="ＭＳ Ｐゴシック" charset="0"/>
              </a:defRPr>
            </a:lvl2pPr>
            <a:lvl3pPr marL="1143000" indent="-228600" eaLnBrk="0" hangingPunct="0">
              <a:defRPr sz="2900">
                <a:solidFill>
                  <a:schemeClr val="tx1"/>
                </a:solidFill>
                <a:latin typeface="Calibri" charset="0"/>
                <a:ea typeface="ＭＳ Ｐゴシック" charset="0"/>
              </a:defRPr>
            </a:lvl3pPr>
            <a:lvl4pPr marL="1600200" indent="-228600" eaLnBrk="0" hangingPunct="0">
              <a:defRPr sz="2900">
                <a:solidFill>
                  <a:schemeClr val="tx1"/>
                </a:solidFill>
                <a:latin typeface="Calibri" charset="0"/>
                <a:ea typeface="ＭＳ Ｐゴシック" charset="0"/>
              </a:defRPr>
            </a:lvl4pPr>
            <a:lvl5pPr marL="2057400" indent="-228600" eaLnBrk="0" hangingPunct="0">
              <a:defRPr sz="2900">
                <a:solidFill>
                  <a:schemeClr val="tx1"/>
                </a:solidFill>
                <a:latin typeface="Calibri" charset="0"/>
                <a:ea typeface="ＭＳ Ｐゴシック" charset="0"/>
              </a:defRPr>
            </a:lvl5pPr>
            <a:lvl6pPr marL="2514600" indent="-228600" defTabSz="736600" eaLnBrk="0" fontAlgn="base" hangingPunct="0">
              <a:spcBef>
                <a:spcPct val="0"/>
              </a:spcBef>
              <a:spcAft>
                <a:spcPct val="0"/>
              </a:spcAft>
              <a:defRPr sz="2900">
                <a:solidFill>
                  <a:schemeClr val="tx1"/>
                </a:solidFill>
                <a:latin typeface="Calibri" charset="0"/>
                <a:ea typeface="ＭＳ Ｐゴシック" charset="0"/>
              </a:defRPr>
            </a:lvl6pPr>
            <a:lvl7pPr marL="2971800" indent="-228600" defTabSz="736600" eaLnBrk="0" fontAlgn="base" hangingPunct="0">
              <a:spcBef>
                <a:spcPct val="0"/>
              </a:spcBef>
              <a:spcAft>
                <a:spcPct val="0"/>
              </a:spcAft>
              <a:defRPr sz="2900">
                <a:solidFill>
                  <a:schemeClr val="tx1"/>
                </a:solidFill>
                <a:latin typeface="Calibri" charset="0"/>
                <a:ea typeface="ＭＳ Ｐゴシック" charset="0"/>
              </a:defRPr>
            </a:lvl7pPr>
            <a:lvl8pPr marL="3429000" indent="-228600" defTabSz="736600" eaLnBrk="0" fontAlgn="base" hangingPunct="0">
              <a:spcBef>
                <a:spcPct val="0"/>
              </a:spcBef>
              <a:spcAft>
                <a:spcPct val="0"/>
              </a:spcAft>
              <a:defRPr sz="2900">
                <a:solidFill>
                  <a:schemeClr val="tx1"/>
                </a:solidFill>
                <a:latin typeface="Calibri" charset="0"/>
                <a:ea typeface="ＭＳ Ｐゴシック" charset="0"/>
              </a:defRPr>
            </a:lvl8pPr>
            <a:lvl9pPr marL="3886200" indent="-228600" defTabSz="736600" eaLnBrk="0" fontAlgn="base" hangingPunct="0">
              <a:spcBef>
                <a:spcPct val="0"/>
              </a:spcBef>
              <a:spcAft>
                <a:spcPct val="0"/>
              </a:spcAft>
              <a:defRPr sz="2900">
                <a:solidFill>
                  <a:schemeClr val="tx1"/>
                </a:solidFill>
                <a:latin typeface="Calibri" charset="0"/>
                <a:ea typeface="ＭＳ Ｐゴシック" charset="0"/>
              </a:defRPr>
            </a:lvl9pPr>
          </a:lstStyle>
          <a:p>
            <a:pPr algn="r" defTabSz="737464" eaLnBrk="1" fontAlgn="auto" hangingPunct="1">
              <a:spcBef>
                <a:spcPts val="0"/>
              </a:spcBef>
              <a:spcAft>
                <a:spcPts val="0"/>
              </a:spcAft>
              <a:defRPr/>
            </a:pPr>
            <a:r>
              <a:rPr lang="en-US" sz="3600" b="1" dirty="0" smtClean="0">
                <a:solidFill>
                  <a:schemeClr val="bg1"/>
                </a:solidFill>
                <a:latin typeface="+mn-lt"/>
                <a:cs typeface="Helvetica" panose="020B0604020202020204" pitchFamily="34" charset="0"/>
              </a:rPr>
              <a:t>Learning and Teaching Innovation Centre</a:t>
            </a:r>
          </a:p>
        </p:txBody>
      </p:sp>
    </p:spTree>
    <p:extLst>
      <p:ext uri="{BB962C8B-B14F-4D97-AF65-F5344CB8AC3E}">
        <p14:creationId xmlns:p14="http://schemas.microsoft.com/office/powerpoint/2010/main" val="1623696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06" y="425566"/>
            <a:ext cx="4975729" cy="1811130"/>
          </a:xfrm>
        </p:spPr>
        <p:txBody>
          <a:bodyPr anchor="b"/>
          <a:lstStyle>
            <a:lvl1pPr algn="l">
              <a:defRPr sz="3200" b="1"/>
            </a:lvl1pPr>
          </a:lstStyle>
          <a:p>
            <a:r>
              <a:rPr lang="en-GB" smtClean="0"/>
              <a:t>Click to edit Master title style</a:t>
            </a:r>
            <a:endParaRPr lang="en-US"/>
          </a:p>
        </p:txBody>
      </p:sp>
      <p:sp>
        <p:nvSpPr>
          <p:cNvPr id="3" name="Content Placeholder 2"/>
          <p:cNvSpPr>
            <a:spLocks noGrp="1"/>
          </p:cNvSpPr>
          <p:nvPr>
            <p:ph idx="1"/>
          </p:nvPr>
        </p:nvSpPr>
        <p:spPr>
          <a:xfrm>
            <a:off x="5913108" y="425567"/>
            <a:ext cx="8454799" cy="9122456"/>
          </a:xfrm>
        </p:spPr>
        <p:txBody>
          <a:bodyPr/>
          <a:lstStyle>
            <a:lvl1pPr>
              <a:defRPr sz="5200"/>
            </a:lvl1pPr>
            <a:lvl2pPr>
              <a:defRPr sz="4500"/>
            </a:lvl2pPr>
            <a:lvl3pPr>
              <a:defRPr sz="3900"/>
            </a:lvl3pPr>
            <a:lvl4pPr>
              <a:defRPr sz="3200"/>
            </a:lvl4pPr>
            <a:lvl5pPr>
              <a:defRPr sz="3200"/>
            </a:lvl5pPr>
            <a:lvl6pPr>
              <a:defRPr sz="3200"/>
            </a:lvl6pPr>
            <a:lvl7pPr>
              <a:defRPr sz="3200"/>
            </a:lvl7pPr>
            <a:lvl8pPr>
              <a:defRPr sz="3200"/>
            </a:lvl8pPr>
            <a:lvl9pPr>
              <a:defRPr sz="32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756206" y="2236697"/>
            <a:ext cx="4975729" cy="7311326"/>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8DE7DD-D509-4EBF-A296-B0D1E7D4B8F7}" type="datetimeFigureOut">
              <a:rPr lang="en-US" altLang="en-US"/>
              <a:pPr>
                <a:defRPr/>
              </a:pPr>
              <a:t>7/2/2018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D5B05F-5964-4D04-B938-4CEB3F1E5B8C}" type="slidenum">
              <a:rPr lang="en-US" altLang="en-US"/>
              <a:pPr>
                <a:defRPr/>
              </a:pPr>
              <a:t>‹#›</a:t>
            </a:fld>
            <a:endParaRPr lang="en-US" altLang="en-US"/>
          </a:p>
        </p:txBody>
      </p:sp>
    </p:spTree>
    <p:extLst>
      <p:ext uri="{BB962C8B-B14F-4D97-AF65-F5344CB8AC3E}">
        <p14:creationId xmlns:p14="http://schemas.microsoft.com/office/powerpoint/2010/main" val="79015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64432" y="7482047"/>
            <a:ext cx="9074468" cy="883298"/>
          </a:xfrm>
        </p:spPr>
        <p:txBody>
          <a:bodyPr anchor="b"/>
          <a:lstStyle>
            <a:lvl1pPr algn="l">
              <a:defRPr sz="3200" b="1"/>
            </a:lvl1pPr>
          </a:lstStyle>
          <a:p>
            <a:r>
              <a:rPr lang="en-GB" smtClean="0"/>
              <a:t>Click to edit Master title style</a:t>
            </a:r>
            <a:endParaRPr lang="en-US"/>
          </a:p>
        </p:txBody>
      </p:sp>
      <p:sp>
        <p:nvSpPr>
          <p:cNvPr id="3" name="Picture Placeholder 2"/>
          <p:cNvSpPr>
            <a:spLocks noGrp="1"/>
          </p:cNvSpPr>
          <p:nvPr>
            <p:ph type="pic" idx="1"/>
          </p:nvPr>
        </p:nvSpPr>
        <p:spPr>
          <a:xfrm>
            <a:off x="2964432" y="955049"/>
            <a:ext cx="9074468" cy="6413183"/>
          </a:xfrm>
        </p:spPr>
        <p:txBody>
          <a:bodyPr rtlCol="0">
            <a:normAutofit/>
          </a:bodyPr>
          <a:lstStyle>
            <a:lvl1pPr marL="0" indent="0">
              <a:buNone/>
              <a:defRPr sz="5200"/>
            </a:lvl1pPr>
            <a:lvl2pPr marL="737464" indent="0">
              <a:buNone/>
              <a:defRPr sz="4500"/>
            </a:lvl2pPr>
            <a:lvl3pPr marL="1474927" indent="0">
              <a:buNone/>
              <a:defRPr sz="3900"/>
            </a:lvl3pPr>
            <a:lvl4pPr marL="2212391" indent="0">
              <a:buNone/>
              <a:defRPr sz="3200"/>
            </a:lvl4pPr>
            <a:lvl5pPr marL="2949854" indent="0">
              <a:buNone/>
              <a:defRPr sz="3200"/>
            </a:lvl5pPr>
            <a:lvl6pPr marL="3687318" indent="0">
              <a:buNone/>
              <a:defRPr sz="3200"/>
            </a:lvl6pPr>
            <a:lvl7pPr marL="4424782" indent="0">
              <a:buNone/>
              <a:defRPr sz="3200"/>
            </a:lvl7pPr>
            <a:lvl8pPr marL="5162245" indent="0">
              <a:buNone/>
              <a:defRPr sz="3200"/>
            </a:lvl8pPr>
            <a:lvl9pPr marL="5899709" indent="0">
              <a:buNone/>
              <a:defRPr sz="3200"/>
            </a:lvl9pPr>
          </a:lstStyle>
          <a:p>
            <a:pPr lvl="0"/>
            <a:endParaRPr lang="en-US" noProof="0" smtClean="0"/>
          </a:p>
        </p:txBody>
      </p:sp>
      <p:sp>
        <p:nvSpPr>
          <p:cNvPr id="4" name="Text Placeholder 3"/>
          <p:cNvSpPr>
            <a:spLocks noGrp="1"/>
          </p:cNvSpPr>
          <p:nvPr>
            <p:ph type="body" sz="half" idx="2"/>
          </p:nvPr>
        </p:nvSpPr>
        <p:spPr>
          <a:xfrm>
            <a:off x="2964432" y="8365344"/>
            <a:ext cx="9074468" cy="1254430"/>
          </a:xfrm>
        </p:spPr>
        <p:txBody>
          <a:bodyPr/>
          <a:lstStyle>
            <a:lvl1pPr marL="0" indent="0">
              <a:buNone/>
              <a:defRPr sz="2300"/>
            </a:lvl1pPr>
            <a:lvl2pPr marL="737464" indent="0">
              <a:buNone/>
              <a:defRPr sz="1900"/>
            </a:lvl2pPr>
            <a:lvl3pPr marL="1474927" indent="0">
              <a:buNone/>
              <a:defRPr sz="1600"/>
            </a:lvl3pPr>
            <a:lvl4pPr marL="2212391" indent="0">
              <a:buNone/>
              <a:defRPr sz="1500"/>
            </a:lvl4pPr>
            <a:lvl5pPr marL="2949854" indent="0">
              <a:buNone/>
              <a:defRPr sz="1500"/>
            </a:lvl5pPr>
            <a:lvl6pPr marL="3687318" indent="0">
              <a:buNone/>
              <a:defRPr sz="1500"/>
            </a:lvl6pPr>
            <a:lvl7pPr marL="4424782" indent="0">
              <a:buNone/>
              <a:defRPr sz="1500"/>
            </a:lvl7pPr>
            <a:lvl8pPr marL="5162245" indent="0">
              <a:buNone/>
              <a:defRPr sz="1500"/>
            </a:lvl8pPr>
            <a:lvl9pPr marL="5899709" indent="0">
              <a:buNone/>
              <a:defRPr sz="15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60A2F3-C87C-4FA2-8D23-197129E19666}" type="datetimeFigureOut">
              <a:rPr lang="en-US" altLang="en-US"/>
              <a:pPr>
                <a:defRPr/>
              </a:pPr>
              <a:t>7/2/2018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C690E7-7C55-462F-A5DC-90C58388BCD1}" type="slidenum">
              <a:rPr lang="en-US" altLang="en-US"/>
              <a:pPr>
                <a:defRPr/>
              </a:pPr>
              <a:t>‹#›</a:t>
            </a:fld>
            <a:endParaRPr lang="en-US" altLang="en-US"/>
          </a:p>
        </p:txBody>
      </p:sp>
    </p:spTree>
    <p:extLst>
      <p:ext uri="{BB962C8B-B14F-4D97-AF65-F5344CB8AC3E}">
        <p14:creationId xmlns:p14="http://schemas.microsoft.com/office/powerpoint/2010/main" val="354003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55650" y="428625"/>
            <a:ext cx="136128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93" tIns="73746" rIns="147493" bIns="73746"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755650" y="2493963"/>
            <a:ext cx="13612813" cy="70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7493" tIns="73746" rIns="147493" bIns="73746"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755650" y="9906000"/>
            <a:ext cx="3529013" cy="569913"/>
          </a:xfrm>
          <a:prstGeom prst="rect">
            <a:avLst/>
          </a:prstGeom>
        </p:spPr>
        <p:txBody>
          <a:bodyPr vert="horz" wrap="square" lIns="147493" tIns="73746" rIns="147493" bIns="73746" numCol="1" anchor="ctr" anchorCtr="0" compatLnSpc="1">
            <a:prstTxWarp prst="textNoShape">
              <a:avLst/>
            </a:prstTxWarp>
          </a:bodyPr>
          <a:lstStyle>
            <a:lvl1pPr eaLnBrk="1" hangingPunct="1">
              <a:defRPr sz="1900">
                <a:solidFill>
                  <a:srgbClr val="898989"/>
                </a:solidFill>
              </a:defRPr>
            </a:lvl1pPr>
          </a:lstStyle>
          <a:p>
            <a:pPr>
              <a:defRPr/>
            </a:pPr>
            <a:fld id="{67859B0B-3BFF-4A9B-BFAA-A0BF40D951B9}" type="datetimeFigureOut">
              <a:rPr lang="en-US" altLang="en-US"/>
              <a:pPr>
                <a:defRPr/>
              </a:pPr>
              <a:t>7/2/2018</a:t>
            </a:fld>
            <a:endParaRPr lang="en-US" altLang="en-US"/>
          </a:p>
        </p:txBody>
      </p:sp>
      <p:sp>
        <p:nvSpPr>
          <p:cNvPr id="5" name="Footer Placeholder 4"/>
          <p:cNvSpPr>
            <a:spLocks noGrp="1"/>
          </p:cNvSpPr>
          <p:nvPr>
            <p:ph type="ftr" sz="quarter" idx="3"/>
          </p:nvPr>
        </p:nvSpPr>
        <p:spPr>
          <a:xfrm>
            <a:off x="5167313" y="9906000"/>
            <a:ext cx="4789487" cy="569913"/>
          </a:xfrm>
          <a:prstGeom prst="rect">
            <a:avLst/>
          </a:prstGeom>
        </p:spPr>
        <p:txBody>
          <a:bodyPr vert="horz" lIns="147493" tIns="73746" rIns="147493" bIns="73746" rtlCol="0" anchor="ctr"/>
          <a:lstStyle>
            <a:lvl1pPr algn="ctr" defTabSz="737464" eaLnBrk="1" fontAlgn="auto" hangingPunct="1">
              <a:spcBef>
                <a:spcPts val="0"/>
              </a:spcBef>
              <a:spcAft>
                <a:spcPts val="0"/>
              </a:spcAft>
              <a:defRPr sz="19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0839450" y="9906000"/>
            <a:ext cx="3529013" cy="569913"/>
          </a:xfrm>
          <a:prstGeom prst="rect">
            <a:avLst/>
          </a:prstGeom>
        </p:spPr>
        <p:txBody>
          <a:bodyPr vert="horz" wrap="square" lIns="147493" tIns="73746" rIns="147493" bIns="73746" numCol="1" anchor="ctr" anchorCtr="0" compatLnSpc="1">
            <a:prstTxWarp prst="textNoShape">
              <a:avLst/>
            </a:prstTxWarp>
          </a:bodyPr>
          <a:lstStyle>
            <a:lvl1pPr algn="r" eaLnBrk="1" hangingPunct="1">
              <a:defRPr sz="1900">
                <a:solidFill>
                  <a:srgbClr val="898989"/>
                </a:solidFill>
              </a:defRPr>
            </a:lvl1pPr>
          </a:lstStyle>
          <a:p>
            <a:pPr>
              <a:defRPr/>
            </a:pPr>
            <a:fld id="{63940913-273B-4878-8520-1010AF2652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736600" rtl="0" eaLnBrk="0" fontAlgn="base" hangingPunct="0">
        <a:spcBef>
          <a:spcPct val="0"/>
        </a:spcBef>
        <a:spcAft>
          <a:spcPct val="0"/>
        </a:spcAft>
        <a:defRPr sz="7100" kern="1200">
          <a:solidFill>
            <a:schemeClr val="tx1"/>
          </a:solidFill>
          <a:latin typeface="+mj-lt"/>
          <a:ea typeface="MS PGothic" panose="020B0600070205080204" pitchFamily="34" charset="-128"/>
          <a:cs typeface="ＭＳ Ｐゴシック" charset="0"/>
        </a:defRPr>
      </a:lvl1pPr>
      <a:lvl2pPr algn="ctr" defTabSz="736600" rtl="0" eaLnBrk="0" fontAlgn="base" hangingPunct="0">
        <a:spcBef>
          <a:spcPct val="0"/>
        </a:spcBef>
        <a:spcAft>
          <a:spcPct val="0"/>
        </a:spcAft>
        <a:defRPr sz="7100">
          <a:solidFill>
            <a:schemeClr val="tx1"/>
          </a:solidFill>
          <a:latin typeface="Calibri" charset="0"/>
          <a:ea typeface="MS PGothic" panose="020B0600070205080204" pitchFamily="34" charset="-128"/>
          <a:cs typeface="ＭＳ Ｐゴシック" charset="0"/>
        </a:defRPr>
      </a:lvl2pPr>
      <a:lvl3pPr algn="ctr" defTabSz="736600" rtl="0" eaLnBrk="0" fontAlgn="base" hangingPunct="0">
        <a:spcBef>
          <a:spcPct val="0"/>
        </a:spcBef>
        <a:spcAft>
          <a:spcPct val="0"/>
        </a:spcAft>
        <a:defRPr sz="7100">
          <a:solidFill>
            <a:schemeClr val="tx1"/>
          </a:solidFill>
          <a:latin typeface="Calibri" charset="0"/>
          <a:ea typeface="MS PGothic" panose="020B0600070205080204" pitchFamily="34" charset="-128"/>
          <a:cs typeface="ＭＳ Ｐゴシック" charset="0"/>
        </a:defRPr>
      </a:lvl3pPr>
      <a:lvl4pPr algn="ctr" defTabSz="736600" rtl="0" eaLnBrk="0" fontAlgn="base" hangingPunct="0">
        <a:spcBef>
          <a:spcPct val="0"/>
        </a:spcBef>
        <a:spcAft>
          <a:spcPct val="0"/>
        </a:spcAft>
        <a:defRPr sz="7100">
          <a:solidFill>
            <a:schemeClr val="tx1"/>
          </a:solidFill>
          <a:latin typeface="Calibri" charset="0"/>
          <a:ea typeface="MS PGothic" panose="020B0600070205080204" pitchFamily="34" charset="-128"/>
          <a:cs typeface="ＭＳ Ｐゴシック" charset="0"/>
        </a:defRPr>
      </a:lvl4pPr>
      <a:lvl5pPr algn="ctr" defTabSz="736600" rtl="0" eaLnBrk="0" fontAlgn="base" hangingPunct="0">
        <a:spcBef>
          <a:spcPct val="0"/>
        </a:spcBef>
        <a:spcAft>
          <a:spcPct val="0"/>
        </a:spcAft>
        <a:defRPr sz="7100">
          <a:solidFill>
            <a:schemeClr val="tx1"/>
          </a:solidFill>
          <a:latin typeface="Calibri" charset="0"/>
          <a:ea typeface="MS PGothic" panose="020B0600070205080204" pitchFamily="34" charset="-128"/>
          <a:cs typeface="ＭＳ Ｐゴシック" charset="0"/>
        </a:defRPr>
      </a:lvl5pPr>
      <a:lvl6pPr marL="457200" algn="ctr" defTabSz="736600" rtl="0" fontAlgn="base">
        <a:spcBef>
          <a:spcPct val="0"/>
        </a:spcBef>
        <a:spcAft>
          <a:spcPct val="0"/>
        </a:spcAft>
        <a:defRPr sz="7100">
          <a:solidFill>
            <a:schemeClr val="tx1"/>
          </a:solidFill>
          <a:latin typeface="Calibri" charset="0"/>
          <a:ea typeface="ＭＳ Ｐゴシック" charset="0"/>
          <a:cs typeface="ＭＳ Ｐゴシック" charset="0"/>
        </a:defRPr>
      </a:lvl6pPr>
      <a:lvl7pPr marL="914400" algn="ctr" defTabSz="736600" rtl="0" fontAlgn="base">
        <a:spcBef>
          <a:spcPct val="0"/>
        </a:spcBef>
        <a:spcAft>
          <a:spcPct val="0"/>
        </a:spcAft>
        <a:defRPr sz="7100">
          <a:solidFill>
            <a:schemeClr val="tx1"/>
          </a:solidFill>
          <a:latin typeface="Calibri" charset="0"/>
          <a:ea typeface="ＭＳ Ｐゴシック" charset="0"/>
          <a:cs typeface="ＭＳ Ｐゴシック" charset="0"/>
        </a:defRPr>
      </a:lvl7pPr>
      <a:lvl8pPr marL="1371600" algn="ctr" defTabSz="736600" rtl="0" fontAlgn="base">
        <a:spcBef>
          <a:spcPct val="0"/>
        </a:spcBef>
        <a:spcAft>
          <a:spcPct val="0"/>
        </a:spcAft>
        <a:defRPr sz="7100">
          <a:solidFill>
            <a:schemeClr val="tx1"/>
          </a:solidFill>
          <a:latin typeface="Calibri" charset="0"/>
          <a:ea typeface="ＭＳ Ｐゴシック" charset="0"/>
          <a:cs typeface="ＭＳ Ｐゴシック" charset="0"/>
        </a:defRPr>
      </a:lvl8pPr>
      <a:lvl9pPr marL="1828800" algn="ctr" defTabSz="736600" rtl="0" fontAlgn="base">
        <a:spcBef>
          <a:spcPct val="0"/>
        </a:spcBef>
        <a:spcAft>
          <a:spcPct val="0"/>
        </a:spcAft>
        <a:defRPr sz="7100">
          <a:solidFill>
            <a:schemeClr val="tx1"/>
          </a:solidFill>
          <a:latin typeface="Calibri" charset="0"/>
          <a:ea typeface="ＭＳ Ｐゴシック" charset="0"/>
          <a:cs typeface="ＭＳ Ｐゴシック" charset="0"/>
        </a:defRPr>
      </a:lvl9pPr>
    </p:titleStyle>
    <p:bodyStyle>
      <a:lvl1pPr marL="552450" indent="-552450" algn="l" defTabSz="736600" rtl="0" eaLnBrk="0" fontAlgn="base" hangingPunct="0">
        <a:spcBef>
          <a:spcPct val="20000"/>
        </a:spcBef>
        <a:spcAft>
          <a:spcPct val="0"/>
        </a:spcAft>
        <a:buFont typeface="Arial" panose="020B0604020202020204" pitchFamily="34" charset="0"/>
        <a:buChar char="•"/>
        <a:defRPr sz="5200" kern="1200">
          <a:solidFill>
            <a:schemeClr val="tx1"/>
          </a:solidFill>
          <a:latin typeface="+mn-lt"/>
          <a:ea typeface="MS PGothic" panose="020B0600070205080204" pitchFamily="34" charset="-128"/>
          <a:cs typeface="ＭＳ Ｐゴシック" charset="0"/>
        </a:defRPr>
      </a:lvl1pPr>
      <a:lvl2pPr marL="1196975" indent="-460375" algn="l" defTabSz="736600"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S PGothic" panose="020B0600070205080204" pitchFamily="34" charset="-128"/>
          <a:cs typeface="+mn-cs"/>
        </a:defRPr>
      </a:lvl2pPr>
      <a:lvl3pPr marL="1843088" indent="-368300" algn="l" defTabSz="7366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S PGothic" panose="020B0600070205080204" pitchFamily="34" charset="-128"/>
          <a:cs typeface="+mn-cs"/>
        </a:defRPr>
      </a:lvl3pPr>
      <a:lvl4pPr marL="2579688" indent="-368300" algn="l" defTabSz="7366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4pPr>
      <a:lvl5pPr marL="3317875" indent="-368300" algn="l" defTabSz="7366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5pPr>
      <a:lvl6pPr marL="4056050" indent="-368732" algn="l" defTabSz="737464" rtl="0" eaLnBrk="1" latinLnBrk="0" hangingPunct="1">
        <a:spcBef>
          <a:spcPct val="20000"/>
        </a:spcBef>
        <a:buFont typeface="Arial"/>
        <a:buChar char="•"/>
        <a:defRPr sz="3200" kern="1200">
          <a:solidFill>
            <a:schemeClr val="tx1"/>
          </a:solidFill>
          <a:latin typeface="+mn-lt"/>
          <a:ea typeface="+mn-ea"/>
          <a:cs typeface="+mn-cs"/>
        </a:defRPr>
      </a:lvl6pPr>
      <a:lvl7pPr marL="4793513" indent="-368732" algn="l" defTabSz="737464" rtl="0" eaLnBrk="1" latinLnBrk="0" hangingPunct="1">
        <a:spcBef>
          <a:spcPct val="20000"/>
        </a:spcBef>
        <a:buFont typeface="Arial"/>
        <a:buChar char="•"/>
        <a:defRPr sz="3200" kern="1200">
          <a:solidFill>
            <a:schemeClr val="tx1"/>
          </a:solidFill>
          <a:latin typeface="+mn-lt"/>
          <a:ea typeface="+mn-ea"/>
          <a:cs typeface="+mn-cs"/>
        </a:defRPr>
      </a:lvl7pPr>
      <a:lvl8pPr marL="5530977" indent="-368732" algn="l" defTabSz="737464" rtl="0" eaLnBrk="1" latinLnBrk="0" hangingPunct="1">
        <a:spcBef>
          <a:spcPct val="20000"/>
        </a:spcBef>
        <a:buFont typeface="Arial"/>
        <a:buChar char="•"/>
        <a:defRPr sz="3200" kern="1200">
          <a:solidFill>
            <a:schemeClr val="tx1"/>
          </a:solidFill>
          <a:latin typeface="+mn-lt"/>
          <a:ea typeface="+mn-ea"/>
          <a:cs typeface="+mn-cs"/>
        </a:defRPr>
      </a:lvl8pPr>
      <a:lvl9pPr marL="6268441" indent="-368732" algn="l" defTabSz="737464" rtl="0" eaLnBrk="1" latinLnBrk="0" hangingPunct="1">
        <a:spcBef>
          <a:spcPct val="20000"/>
        </a:spcBef>
        <a:buFont typeface="Arial"/>
        <a:buChar char="•"/>
        <a:defRPr sz="3200" kern="1200">
          <a:solidFill>
            <a:schemeClr val="tx1"/>
          </a:solidFill>
          <a:latin typeface="+mn-lt"/>
          <a:ea typeface="+mn-ea"/>
          <a:cs typeface="+mn-cs"/>
        </a:defRPr>
      </a:lvl9pPr>
    </p:bodyStyle>
    <p:otherStyle>
      <a:defPPr>
        <a:defRPr lang="en-US"/>
      </a:defPPr>
      <a:lvl1pPr marL="0" algn="l" defTabSz="737464" rtl="0" eaLnBrk="1" latinLnBrk="0" hangingPunct="1">
        <a:defRPr sz="2900" kern="1200">
          <a:solidFill>
            <a:schemeClr val="tx1"/>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hyperlink" Target="mailto:h.barefoot@herts.ac.uk" TargetMode="External"/><Relationship Id="rId10" Type="http://schemas.openxmlformats.org/officeDocument/2006/relationships/image" Target="../media/image10.jpeg"/><Relationship Id="rId4" Type="http://schemas.openxmlformats.org/officeDocument/2006/relationships/hyperlink" Target="mailto:n.1.ghann@herts.ac.uk" TargetMode="External"/><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1.pn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1.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6.png"/><Relationship Id="rId7" Type="http://schemas.openxmlformats.org/officeDocument/2006/relationships/diagramLayout" Target="../diagrams/layout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8.png"/><Relationship Id="rId10" Type="http://schemas.microsoft.com/office/2007/relationships/diagramDrawing" Target="../diagrams/drawing4.xml"/><Relationship Id="rId4" Type="http://schemas.openxmlformats.org/officeDocument/2006/relationships/image" Target="../media/image27.png"/><Relationship Id="rId9"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vimeopro.com/user36612354/bm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officeforstudents.org.uk/data-and-analysis/differences-in-student-outcomes/ethnicit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698" y="5097332"/>
            <a:ext cx="6167799" cy="1866121"/>
          </a:xfrm>
        </p:spPr>
        <p:txBody>
          <a:bodyPr>
            <a:noAutofit/>
          </a:bodyPr>
          <a:lstStyle/>
          <a:p>
            <a:pPr algn="l"/>
            <a:r>
              <a:rPr lang="en-GB" sz="4400" dirty="0">
                <a:latin typeface="+mn-lt"/>
              </a:rPr>
              <a:t/>
            </a:r>
            <a:br>
              <a:rPr lang="en-GB" sz="4400" dirty="0">
                <a:latin typeface="+mn-lt"/>
              </a:rPr>
            </a:br>
            <a:r>
              <a:rPr lang="en-GB" sz="4400" dirty="0">
                <a:latin typeface="+mn-lt"/>
              </a:rPr>
              <a:t/>
            </a:r>
            <a:br>
              <a:rPr lang="en-GB" sz="4400" dirty="0">
                <a:latin typeface="+mn-lt"/>
              </a:rPr>
            </a:br>
            <a:r>
              <a:rPr lang="en-GB" sz="4400" dirty="0" smtClean="0">
                <a:latin typeface="+mn-lt"/>
                <a:cs typeface="Arial" panose="020B0604020202020204" pitchFamily="34" charset="0"/>
              </a:rPr>
              <a:t>"</a:t>
            </a:r>
            <a:r>
              <a:rPr lang="en-GB" sz="4400" b="1" dirty="0">
                <a:latin typeface="+mn-lt"/>
              </a:rPr>
              <a:t>No one can do everything, but everyone can do </a:t>
            </a:r>
            <a:r>
              <a:rPr lang="en-GB" sz="4400" b="1" dirty="0" smtClean="0">
                <a:latin typeface="+mn-lt"/>
              </a:rPr>
              <a:t>something” </a:t>
            </a:r>
            <a:r>
              <a:rPr lang="en-GB" sz="4400" b="1" dirty="0">
                <a:latin typeface="+mn-lt"/>
              </a:rPr>
              <a:t>– the journey to closing the attainment </a:t>
            </a:r>
            <a:r>
              <a:rPr lang="en-GB" sz="4400" b="1" dirty="0" smtClean="0">
                <a:latin typeface="+mn-lt"/>
              </a:rPr>
              <a:t>gap</a:t>
            </a:r>
            <a:r>
              <a:rPr lang="en-GB" sz="4400" dirty="0" smtClean="0">
                <a:latin typeface="+mn-lt"/>
              </a:rPr>
              <a:t> </a:t>
            </a:r>
            <a:r>
              <a:rPr lang="en-GB" sz="4400" dirty="0">
                <a:latin typeface="+mn-lt"/>
              </a:rPr>
              <a:t/>
            </a:r>
            <a:br>
              <a:rPr lang="en-GB" sz="4400" dirty="0">
                <a:latin typeface="+mn-lt"/>
              </a:rPr>
            </a:br>
            <a:r>
              <a:rPr lang="en-GB" sz="4400" dirty="0">
                <a:latin typeface="+mn-lt"/>
              </a:rPr>
              <a:t/>
            </a:r>
            <a:br>
              <a:rPr lang="en-GB" sz="4400" dirty="0">
                <a:latin typeface="+mn-lt"/>
              </a:rPr>
            </a:br>
            <a:r>
              <a:rPr lang="en-GB" sz="4400" dirty="0" smtClean="0">
                <a:solidFill>
                  <a:schemeClr val="bg1">
                    <a:lumMod val="50000"/>
                  </a:schemeClr>
                </a:solidFill>
                <a:latin typeface="+mn-lt"/>
              </a:rPr>
              <a:t>     </a:t>
            </a:r>
            <a:r>
              <a:rPr lang="en-GB" sz="4400" dirty="0">
                <a:latin typeface="+mn-lt"/>
              </a:rPr>
              <a:t/>
            </a:r>
            <a:br>
              <a:rPr lang="en-GB" sz="4400" dirty="0">
                <a:latin typeface="+mn-lt"/>
              </a:rPr>
            </a:br>
            <a:r>
              <a:rPr lang="en-GB" sz="4400" dirty="0">
                <a:solidFill>
                  <a:schemeClr val="bg1">
                    <a:lumMod val="75000"/>
                  </a:schemeClr>
                </a:solidFill>
                <a:latin typeface="+mn-lt"/>
              </a:rPr>
              <a:t/>
            </a:r>
            <a:br>
              <a:rPr lang="en-GB" sz="4400" dirty="0">
                <a:solidFill>
                  <a:schemeClr val="bg1">
                    <a:lumMod val="75000"/>
                  </a:schemeClr>
                </a:solidFill>
                <a:latin typeface="+mn-lt"/>
              </a:rPr>
            </a:br>
            <a:r>
              <a:rPr lang="en-GB" sz="4400" dirty="0">
                <a:solidFill>
                  <a:schemeClr val="bg1">
                    <a:lumMod val="50000"/>
                  </a:schemeClr>
                </a:solidFill>
                <a:latin typeface="+mn-lt"/>
              </a:rPr>
              <a:t>		</a:t>
            </a:r>
          </a:p>
        </p:txBody>
      </p:sp>
      <p:pic>
        <p:nvPicPr>
          <p:cNvPr id="1026" name="Picture 2" descr="4E2D6DB2-7FE7-4295-9B41-985811322F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475" y="8327840"/>
            <a:ext cx="458044" cy="4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a:spLocks noGrp="1"/>
          </p:cNvSpPr>
          <p:nvPr>
            <p:ph type="subTitle" idx="1"/>
          </p:nvPr>
        </p:nvSpPr>
        <p:spPr>
          <a:xfrm>
            <a:off x="583718" y="8004110"/>
            <a:ext cx="10610836" cy="982581"/>
          </a:xfrm>
        </p:spPr>
        <p:txBody>
          <a:bodyPr>
            <a:noAutofit/>
          </a:bodyPr>
          <a:lstStyle/>
          <a:p>
            <a:pPr algn="l"/>
            <a:r>
              <a:rPr lang="en-GB" sz="2400" dirty="0"/>
              <a:t>Nathan Ghann, </a:t>
            </a:r>
            <a:r>
              <a:rPr lang="en-GB" sz="2400" dirty="0">
                <a:hlinkClick r:id="rId4"/>
              </a:rPr>
              <a:t>n.1.ghann@herts.ac.uk</a:t>
            </a:r>
            <a:r>
              <a:rPr lang="en-GB" sz="2400" dirty="0"/>
              <a:t>                      @</a:t>
            </a:r>
            <a:r>
              <a:rPr lang="en-GB" sz="2400" dirty="0" err="1"/>
              <a:t>nathanghann</a:t>
            </a:r>
            <a:endParaRPr lang="en-GB" sz="2400" dirty="0"/>
          </a:p>
          <a:p>
            <a:pPr algn="l"/>
            <a:r>
              <a:rPr lang="en-GB" sz="2400" dirty="0"/>
              <a:t>Helen Barefoot, </a:t>
            </a:r>
            <a:r>
              <a:rPr lang="en-GB" sz="2400" dirty="0">
                <a:hlinkClick r:id="rId5"/>
              </a:rPr>
              <a:t>h.barefoot@herts.ac.uk</a:t>
            </a:r>
            <a:r>
              <a:rPr lang="en-GB" sz="2400" dirty="0"/>
              <a:t>                    @</a:t>
            </a:r>
            <a:r>
              <a:rPr lang="en-GB" sz="2400" dirty="0" err="1"/>
              <a:t>helenbarefoot</a:t>
            </a:r>
            <a:r>
              <a:rPr lang="en-GB" sz="2400" dirty="0"/>
              <a:t>   #</a:t>
            </a:r>
            <a:r>
              <a:rPr lang="en-GB" sz="2400" dirty="0" err="1"/>
              <a:t>BMESuccess</a:t>
            </a:r>
            <a:endParaRPr lang="en-GB" sz="2400" dirty="0"/>
          </a:p>
          <a:p>
            <a:pPr algn="l"/>
            <a:endParaRPr lang="en-GB" sz="2400" dirty="0"/>
          </a:p>
        </p:txBody>
      </p:sp>
      <p:grpSp>
        <p:nvGrpSpPr>
          <p:cNvPr id="8" name="Group 7">
            <a:extLst>
              <a:ext uri="{FF2B5EF4-FFF2-40B4-BE49-F238E27FC236}">
                <a16:creationId xmlns="" xmlns:a16="http://schemas.microsoft.com/office/drawing/2014/main" id="{EE3EFAAD-0433-4ABA-BD9A-8E789E8BC3A7}"/>
              </a:ext>
            </a:extLst>
          </p:cNvPr>
          <p:cNvGrpSpPr/>
          <p:nvPr/>
        </p:nvGrpSpPr>
        <p:grpSpPr>
          <a:xfrm>
            <a:off x="7213115" y="2983874"/>
            <a:ext cx="6552311" cy="4924846"/>
            <a:chOff x="0" y="61109"/>
            <a:chExt cx="7349119" cy="2768412"/>
          </a:xfrm>
        </p:grpSpPr>
        <p:pic>
          <p:nvPicPr>
            <p:cNvPr id="9" name="Picture 8">
              <a:extLst>
                <a:ext uri="{FF2B5EF4-FFF2-40B4-BE49-F238E27FC236}">
                  <a16:creationId xmlns="" xmlns:a16="http://schemas.microsoft.com/office/drawing/2014/main" id="{F3B7E07C-8CEC-4625-9968-C9A444D22E63}"/>
                </a:ext>
              </a:extLst>
            </p:cNvPr>
            <p:cNvPicPr>
              <a:picLocks noChangeAspect="1"/>
            </p:cNvPicPr>
            <p:nvPr/>
          </p:nvPicPr>
          <p:blipFill rotWithShape="1">
            <a:blip r:embed="rId6">
              <a:extLst>
                <a:ext uri="{28A0092B-C50C-407E-A947-70E740481C1C}">
                  <a14:useLocalDpi xmlns:a14="http://schemas.microsoft.com/office/drawing/2010/main" val="0"/>
                </a:ext>
              </a:extLst>
            </a:blip>
            <a:srcRect t="8094" b="6646"/>
            <a:stretch/>
          </p:blipFill>
          <p:spPr>
            <a:xfrm>
              <a:off x="0" y="61109"/>
              <a:ext cx="7349119" cy="2768412"/>
            </a:xfrm>
            <a:prstGeom prst="rect">
              <a:avLst/>
            </a:prstGeom>
            <a:ln>
              <a:noFill/>
            </a:ln>
          </p:spPr>
        </p:pic>
        <p:pic>
          <p:nvPicPr>
            <p:cNvPr id="10" name="Picture 9" descr="http://4.bp.blogspot.com/-v4Gx5mX9EMU/TyGAn1IWFtI/AAAAAAAAA2k/xYTnII-1TZ4/s1600/BlindSpot+final+cvr.jpg">
              <a:extLst>
                <a:ext uri="{FF2B5EF4-FFF2-40B4-BE49-F238E27FC236}">
                  <a16:creationId xmlns="" xmlns:a16="http://schemas.microsoft.com/office/drawing/2014/main" id="{405B7AC8-AAF4-4FB9-975B-90D0657F233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8555"/>
            <a:stretch/>
          </p:blipFill>
          <p:spPr bwMode="auto">
            <a:xfrm>
              <a:off x="3405017" y="1830112"/>
              <a:ext cx="700553" cy="752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Content Placeholder 10" descr="Caroline gp 2.jpg">
              <a:extLst>
                <a:ext uri="{FF2B5EF4-FFF2-40B4-BE49-F238E27FC236}">
                  <a16:creationId xmlns="" xmlns:a16="http://schemas.microsoft.com/office/drawing/2014/main" id="{AF2ECB1B-3455-4BC6-B329-56A659BC3348}"/>
                </a:ext>
              </a:extLst>
            </p:cNvPr>
            <p:cNvPicPr>
              <a:picLocks noChangeAspect="1"/>
            </p:cNvPicPr>
            <p:nvPr/>
          </p:nvPicPr>
          <p:blipFill>
            <a:blip r:embed="rId8" cstate="print">
              <a:lum bright="14000"/>
            </a:blip>
            <a:stretch>
              <a:fillRect/>
            </a:stretch>
          </p:blipFill>
          <p:spPr>
            <a:xfrm>
              <a:off x="4465610" y="1309409"/>
              <a:ext cx="804820" cy="452711"/>
            </a:xfrm>
            <a:prstGeom prst="rect">
              <a:avLst/>
            </a:prstGeom>
            <a:ln>
              <a:noFill/>
            </a:ln>
            <a:effectLst>
              <a:outerShdw blurRad="292100" dist="139700" dir="2700000" algn="tl" rotWithShape="0">
                <a:srgbClr val="333333">
                  <a:alpha val="65000"/>
                </a:srgbClr>
              </a:outerShdw>
            </a:effectLst>
          </p:spPr>
        </p:pic>
        <p:grpSp>
          <p:nvGrpSpPr>
            <p:cNvPr id="12" name="Group 11">
              <a:extLst>
                <a:ext uri="{FF2B5EF4-FFF2-40B4-BE49-F238E27FC236}">
                  <a16:creationId xmlns="" xmlns:a16="http://schemas.microsoft.com/office/drawing/2014/main" id="{CEDAE824-0D2F-4448-BDDC-0AB809505214}"/>
                </a:ext>
              </a:extLst>
            </p:cNvPr>
            <p:cNvGrpSpPr/>
            <p:nvPr/>
          </p:nvGrpSpPr>
          <p:grpSpPr>
            <a:xfrm>
              <a:off x="3344274" y="153828"/>
              <a:ext cx="1454619" cy="956064"/>
              <a:chOff x="3344274" y="153828"/>
              <a:chExt cx="3355258" cy="2629433"/>
            </a:xfrm>
          </p:grpSpPr>
          <p:pic>
            <p:nvPicPr>
              <p:cNvPr id="14" name="Picture 13" descr="Afro-Caribbean">
                <a:extLst>
                  <a:ext uri="{FF2B5EF4-FFF2-40B4-BE49-F238E27FC236}">
                    <a16:creationId xmlns="" xmlns:a16="http://schemas.microsoft.com/office/drawing/2014/main" id="{C8F701D0-1D06-4163-86EE-810CB1C86BFD}"/>
                  </a:ext>
                </a:extLst>
              </p:cNvPr>
              <p:cNvPicPr>
                <a:picLocks noChangeAspect="1" noChangeArrowheads="1"/>
              </p:cNvPicPr>
              <p:nvPr/>
            </p:nvPicPr>
            <p:blipFill rotWithShape="1">
              <a:blip r:embed="rId9" cstate="print"/>
              <a:srcRect b="10850"/>
              <a:stretch/>
            </p:blipFill>
            <p:spPr bwMode="auto">
              <a:xfrm>
                <a:off x="3344274" y="153828"/>
                <a:ext cx="3355258" cy="1364125"/>
              </a:xfrm>
              <a:prstGeom prst="rect">
                <a:avLst/>
              </a:prstGeom>
              <a:ln>
                <a:noFill/>
              </a:ln>
              <a:effectLst>
                <a:outerShdw blurRad="292100" dist="139700" dir="2700000" algn="tl" rotWithShape="0">
                  <a:srgbClr val="333333">
                    <a:alpha val="65000"/>
                  </a:srgbClr>
                </a:outerShdw>
              </a:effectLst>
            </p:spPr>
          </p:pic>
          <p:pic>
            <p:nvPicPr>
              <p:cNvPr id="15" name="Picture 14" descr="http://jamesbelmont.com/main/images/UHSU_Logo.jpg">
                <a:extLst>
                  <a:ext uri="{FF2B5EF4-FFF2-40B4-BE49-F238E27FC236}">
                    <a16:creationId xmlns="" xmlns:a16="http://schemas.microsoft.com/office/drawing/2014/main" id="{8A980D59-5A06-4846-8D4D-FF694FF61E9D}"/>
                  </a:ext>
                </a:extLst>
              </p:cNvPr>
              <p:cNvPicPr>
                <a:picLocks noChangeAspect="1" noChangeArrowheads="1"/>
              </p:cNvPicPr>
              <p:nvPr/>
            </p:nvPicPr>
            <p:blipFill>
              <a:blip r:embed="rId10" cstate="print"/>
              <a:srcRect/>
              <a:stretch>
                <a:fillRect/>
              </a:stretch>
            </p:blipFill>
            <p:spPr bwMode="auto">
              <a:xfrm>
                <a:off x="3771038" y="1725491"/>
                <a:ext cx="1042603" cy="1057770"/>
              </a:xfrm>
              <a:prstGeom prst="rect">
                <a:avLst/>
              </a:prstGeom>
              <a:ln>
                <a:noFill/>
              </a:ln>
              <a:effectLst>
                <a:outerShdw blurRad="292100" dist="139700" dir="2700000" algn="tl" rotWithShape="0">
                  <a:srgbClr val="333333">
                    <a:alpha val="65000"/>
                  </a:srgbClr>
                </a:outerShdw>
              </a:effectLst>
            </p:spPr>
          </p:pic>
        </p:grpSp>
        <p:pic>
          <p:nvPicPr>
            <p:cNvPr id="13" name="Picture 12">
              <a:extLst>
                <a:ext uri="{FF2B5EF4-FFF2-40B4-BE49-F238E27FC236}">
                  <a16:creationId xmlns="" xmlns:a16="http://schemas.microsoft.com/office/drawing/2014/main" id="{7D6EF92D-BBEC-4006-9E1C-DCAC411A57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1354" y="1183728"/>
              <a:ext cx="869852" cy="55772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0456215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9218" y="3468836"/>
            <a:ext cx="5358810" cy="5614987"/>
          </a:xfrm>
        </p:spPr>
        <p:txBody>
          <a:bodyPr/>
          <a:lstStyle/>
          <a:p>
            <a:pPr marL="0" indent="0">
              <a:buNone/>
            </a:pPr>
            <a:r>
              <a:rPr lang="en-GB" altLang="en-US" sz="2400" dirty="0"/>
              <a:t>The Value Added score takes into account entry qualifications and subject choice, enabling comparison of statistically expected attainment and actual attainment for White and BME cohorts. The expected value added score is always 1.0 and scores higher than 1.0 suggests performance beyond the expectation, whereas scores below 1.0 suggests performance under what was expected</a:t>
            </a:r>
          </a:p>
        </p:txBody>
      </p:sp>
      <p:pic>
        <p:nvPicPr>
          <p:cNvPr id="4" name="Picture 3"/>
          <p:cNvPicPr>
            <a:picLocks noChangeAspect="1"/>
          </p:cNvPicPr>
          <p:nvPr/>
        </p:nvPicPr>
        <p:blipFill rotWithShape="1">
          <a:blip r:embed="rId3"/>
          <a:srcRect b="22801"/>
          <a:stretch/>
        </p:blipFill>
        <p:spPr>
          <a:xfrm>
            <a:off x="6166884" y="3468836"/>
            <a:ext cx="8424827" cy="5262224"/>
          </a:xfrm>
          <a:prstGeom prst="rect">
            <a:avLst/>
          </a:prstGeom>
          <a:ln>
            <a:solidFill>
              <a:schemeClr val="tx1"/>
            </a:solidFill>
          </a:ln>
        </p:spPr>
      </p:pic>
    </p:spTree>
    <p:extLst>
      <p:ext uri="{BB962C8B-B14F-4D97-AF65-F5344CB8AC3E}">
        <p14:creationId xmlns:p14="http://schemas.microsoft.com/office/powerpoint/2010/main" val="572458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b="11448"/>
          <a:stretch/>
        </p:blipFill>
        <p:spPr>
          <a:xfrm>
            <a:off x="2256520" y="2379847"/>
            <a:ext cx="11241695" cy="6572767"/>
          </a:xfrm>
          <a:prstGeom prst="rect">
            <a:avLst/>
          </a:prstGeom>
          <a:ln>
            <a:solidFill>
              <a:schemeClr val="tx1"/>
            </a:solidFill>
          </a:ln>
        </p:spPr>
      </p:pic>
    </p:spTree>
    <p:extLst>
      <p:ext uri="{BB962C8B-B14F-4D97-AF65-F5344CB8AC3E}">
        <p14:creationId xmlns:p14="http://schemas.microsoft.com/office/powerpoint/2010/main" val="192091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89851" y="2472074"/>
            <a:ext cx="8903675" cy="7230808"/>
          </a:xfrm>
          <a:prstGeom prst="rect">
            <a:avLst/>
          </a:prstGeom>
          <a:ln>
            <a:solidFill>
              <a:schemeClr val="tx1"/>
            </a:solidFill>
          </a:ln>
        </p:spPr>
      </p:pic>
    </p:spTree>
    <p:extLst>
      <p:ext uri="{BB962C8B-B14F-4D97-AF65-F5344CB8AC3E}">
        <p14:creationId xmlns:p14="http://schemas.microsoft.com/office/powerpoint/2010/main" val="2509359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72461099"/>
              </p:ext>
            </p:extLst>
          </p:nvPr>
        </p:nvGraphicFramePr>
        <p:xfrm>
          <a:off x="3211032" y="2743200"/>
          <a:ext cx="8867554" cy="63582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635795" y="1368269"/>
            <a:ext cx="5637890" cy="769441"/>
          </a:xfrm>
          <a:prstGeom prst="rect">
            <a:avLst/>
          </a:prstGeom>
          <a:noFill/>
        </p:spPr>
        <p:txBody>
          <a:bodyPr wrap="none" rtlCol="0">
            <a:spAutoFit/>
          </a:bodyPr>
          <a:lstStyle/>
          <a:p>
            <a:r>
              <a:rPr lang="en-GB" sz="4400" b="1" dirty="0" smtClean="0">
                <a:solidFill>
                  <a:schemeClr val="bg1"/>
                </a:solidFill>
              </a:rPr>
              <a:t>UH Value Added Scores</a:t>
            </a:r>
            <a:endParaRPr lang="en-GB" sz="4400" b="1" dirty="0">
              <a:solidFill>
                <a:schemeClr val="bg1"/>
              </a:solidFill>
            </a:endParaRPr>
          </a:p>
        </p:txBody>
      </p:sp>
      <p:sp>
        <p:nvSpPr>
          <p:cNvPr id="5" name="TextBox 4"/>
          <p:cNvSpPr txBox="1"/>
          <p:nvPr/>
        </p:nvSpPr>
        <p:spPr>
          <a:xfrm>
            <a:off x="3943555" y="2884860"/>
            <a:ext cx="1890261" cy="538609"/>
          </a:xfrm>
          <a:prstGeom prst="rect">
            <a:avLst/>
          </a:prstGeom>
          <a:noFill/>
        </p:spPr>
        <p:txBody>
          <a:bodyPr wrap="none" rtlCol="0">
            <a:spAutoFit/>
          </a:bodyPr>
          <a:lstStyle/>
          <a:p>
            <a:r>
              <a:rPr lang="en-GB" dirty="0" smtClean="0"/>
              <a:t>Gap  = 0.28</a:t>
            </a:r>
            <a:endParaRPr lang="en-GB" dirty="0"/>
          </a:p>
        </p:txBody>
      </p:sp>
      <p:sp>
        <p:nvSpPr>
          <p:cNvPr id="6" name="TextBox 5"/>
          <p:cNvSpPr txBox="1"/>
          <p:nvPr/>
        </p:nvSpPr>
        <p:spPr>
          <a:xfrm>
            <a:off x="6834401" y="2895600"/>
            <a:ext cx="1890261" cy="538609"/>
          </a:xfrm>
          <a:prstGeom prst="rect">
            <a:avLst/>
          </a:prstGeom>
          <a:noFill/>
        </p:spPr>
        <p:txBody>
          <a:bodyPr wrap="none" rtlCol="0">
            <a:spAutoFit/>
          </a:bodyPr>
          <a:lstStyle/>
          <a:p>
            <a:r>
              <a:rPr lang="en-GB" dirty="0" smtClean="0"/>
              <a:t>Gap  = 0.25</a:t>
            </a:r>
            <a:endParaRPr lang="en-GB" dirty="0"/>
          </a:p>
        </p:txBody>
      </p:sp>
      <p:sp>
        <p:nvSpPr>
          <p:cNvPr id="7" name="TextBox 6"/>
          <p:cNvSpPr txBox="1"/>
          <p:nvPr/>
        </p:nvSpPr>
        <p:spPr>
          <a:xfrm>
            <a:off x="9725247" y="2884859"/>
            <a:ext cx="1890261" cy="538609"/>
          </a:xfrm>
          <a:prstGeom prst="rect">
            <a:avLst/>
          </a:prstGeom>
          <a:noFill/>
        </p:spPr>
        <p:txBody>
          <a:bodyPr wrap="none" rtlCol="0">
            <a:spAutoFit/>
          </a:bodyPr>
          <a:lstStyle/>
          <a:p>
            <a:r>
              <a:rPr lang="en-GB" dirty="0" smtClean="0"/>
              <a:t>Gap  = 0.20</a:t>
            </a:r>
            <a:endParaRPr lang="en-GB" dirty="0"/>
          </a:p>
        </p:txBody>
      </p:sp>
    </p:spTree>
    <p:extLst>
      <p:ext uri="{BB962C8B-B14F-4D97-AF65-F5344CB8AC3E}">
        <p14:creationId xmlns:p14="http://schemas.microsoft.com/office/powerpoint/2010/main" val="112715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4233964" y="5581494"/>
            <a:ext cx="545831" cy="3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3431" tIns="56715" rIns="113431" bIns="56715" numCol="1" anchor="ctr" anchorCtr="0" compatLnSpc="1">
            <a:prstTxWarp prst="textNoShape">
              <a:avLst/>
            </a:prstTxWarp>
            <a:spAutoFit/>
          </a:bodyPr>
          <a:lstStyle/>
          <a:p>
            <a:pPr indent="224499" defTabSz="1134313"/>
            <a:r>
              <a:rPr lang="en-GB" altLang="en-US" sz="1241" b="1" dirty="0">
                <a:latin typeface="Arial" panose="020B0604020202020204" pitchFamily="34" charset="0"/>
                <a:ea typeface="Calibri" panose="020F0502020204030204" pitchFamily="34" charset="0"/>
                <a:cs typeface="Arial" panose="020B0604020202020204" pitchFamily="34" charset="0"/>
              </a:rPr>
              <a:t>  </a:t>
            </a:r>
            <a:endParaRPr lang="en-GB" altLang="en-US" sz="2233" dirty="0">
              <a:latin typeface="Arial" panose="020B0604020202020204" pitchFamily="34" charset="0"/>
            </a:endParaRPr>
          </a:p>
        </p:txBody>
      </p:sp>
      <p:sp>
        <p:nvSpPr>
          <p:cNvPr id="3" name="TextBox 2">
            <a:extLst>
              <a:ext uri="{FF2B5EF4-FFF2-40B4-BE49-F238E27FC236}">
                <a16:creationId xmlns="" xmlns:a16="http://schemas.microsoft.com/office/drawing/2014/main" id="{F9A2E132-F56C-41FF-9870-F757CF2B7B15}"/>
              </a:ext>
            </a:extLst>
          </p:cNvPr>
          <p:cNvSpPr txBox="1"/>
          <p:nvPr/>
        </p:nvSpPr>
        <p:spPr>
          <a:xfrm>
            <a:off x="3224149" y="1421135"/>
            <a:ext cx="8690266" cy="769441"/>
          </a:xfrm>
          <a:prstGeom prst="rect">
            <a:avLst/>
          </a:prstGeom>
          <a:noFill/>
        </p:spPr>
        <p:txBody>
          <a:bodyPr wrap="square" rtlCol="0">
            <a:spAutoFit/>
          </a:bodyPr>
          <a:lstStyle/>
          <a:p>
            <a:pPr algn="ctr"/>
            <a:r>
              <a:rPr lang="en-GB" sz="4400" b="1" dirty="0">
                <a:solidFill>
                  <a:schemeClr val="bg1"/>
                </a:solidFill>
                <a:latin typeface="+mn-lt"/>
                <a:cs typeface="Arial" panose="020B0604020202020204" pitchFamily="34" charset="0"/>
              </a:rPr>
              <a:t>Inclusive practice sessions</a:t>
            </a:r>
          </a:p>
        </p:txBody>
      </p:sp>
      <p:sp>
        <p:nvSpPr>
          <p:cNvPr id="7" name="TextBox 6">
            <a:extLst>
              <a:ext uri="{FF2B5EF4-FFF2-40B4-BE49-F238E27FC236}">
                <a16:creationId xmlns="" xmlns:a16="http://schemas.microsoft.com/office/drawing/2014/main" id="{E6795030-9CE6-49A5-9EE0-4D21BA164C37}"/>
              </a:ext>
            </a:extLst>
          </p:cNvPr>
          <p:cNvSpPr txBox="1"/>
          <p:nvPr/>
        </p:nvSpPr>
        <p:spPr>
          <a:xfrm>
            <a:off x="467833" y="2476036"/>
            <a:ext cx="4869711" cy="7109639"/>
          </a:xfrm>
          <a:prstGeom prst="rect">
            <a:avLst/>
          </a:prstGeom>
          <a:noFill/>
        </p:spPr>
        <p:txBody>
          <a:bodyPr wrap="square" rtlCol="0">
            <a:spAutoFit/>
          </a:bodyPr>
          <a:lstStyle/>
          <a:p>
            <a:endParaRPr lang="en-GB" sz="3000" dirty="0"/>
          </a:p>
          <a:p>
            <a:pPr marL="354473" indent="-354473">
              <a:buFont typeface="Arial" panose="020B0604020202020204" pitchFamily="34" charset="0"/>
              <a:buChar char="•"/>
            </a:pPr>
            <a:r>
              <a:rPr lang="en-GB" sz="3000" dirty="0"/>
              <a:t>230 staff both academic and professional service teams</a:t>
            </a:r>
          </a:p>
          <a:p>
            <a:r>
              <a:rPr lang="en-GB" sz="3000" dirty="0"/>
              <a:t> </a:t>
            </a:r>
          </a:p>
          <a:p>
            <a:pPr marL="354473" indent="-354473">
              <a:buFont typeface="Arial" panose="020B0604020202020204" pitchFamily="34" charset="0"/>
              <a:buChar char="•"/>
            </a:pPr>
            <a:r>
              <a:rPr lang="en-GB" sz="3000" dirty="0"/>
              <a:t>37 degree programmes + central professional teams and students</a:t>
            </a:r>
          </a:p>
          <a:p>
            <a:endParaRPr lang="en-GB" sz="3000" dirty="0"/>
          </a:p>
          <a:p>
            <a:pPr marL="354473" indent="-354473">
              <a:buFont typeface="Arial" panose="020B0604020202020204" pitchFamily="34" charset="0"/>
              <a:buChar char="•"/>
            </a:pPr>
            <a:r>
              <a:rPr lang="en-GB" sz="3000" dirty="0"/>
              <a:t>Action plans developed with progress support for each Programme team </a:t>
            </a:r>
          </a:p>
          <a:p>
            <a:pPr marL="354473" indent="-354473">
              <a:buFont typeface="Arial" panose="020B0604020202020204" pitchFamily="34" charset="0"/>
              <a:buChar char="•"/>
            </a:pPr>
            <a:endParaRPr lang="en-GB" sz="3200" dirty="0"/>
          </a:p>
          <a:p>
            <a:endParaRPr lang="en-GB" sz="3200" dirty="0"/>
          </a:p>
          <a:p>
            <a:endParaRPr lang="en-GB" sz="32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21" t="2103" r="34213" b="29894"/>
          <a:stretch/>
        </p:blipFill>
        <p:spPr>
          <a:xfrm>
            <a:off x="5252484" y="2955850"/>
            <a:ext cx="6081823" cy="450820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65269" t="2103" r="151" b="29894"/>
          <a:stretch/>
        </p:blipFill>
        <p:spPr>
          <a:xfrm>
            <a:off x="11334307" y="2955850"/>
            <a:ext cx="3232298" cy="4508205"/>
          </a:xfrm>
          <a:prstGeom prst="rect">
            <a:avLst/>
          </a:prstGeom>
        </p:spPr>
      </p:pic>
    </p:spTree>
    <p:extLst>
      <p:ext uri="{BB962C8B-B14F-4D97-AF65-F5344CB8AC3E}">
        <p14:creationId xmlns:p14="http://schemas.microsoft.com/office/powerpoint/2010/main" val="409640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0"/>
            <a:ext cx="15119350"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1705431" y="562768"/>
            <a:ext cx="2663032" cy="1416785"/>
          </a:xfrm>
          <a:prstGeom prst="rect">
            <a:avLst/>
          </a:prstGeom>
        </p:spPr>
      </p:pic>
      <p:sp>
        <p:nvSpPr>
          <p:cNvPr id="8" name="Text Placeholder 7"/>
          <p:cNvSpPr>
            <a:spLocks noGrp="1"/>
          </p:cNvSpPr>
          <p:nvPr>
            <p:ph idx="1"/>
          </p:nvPr>
        </p:nvSpPr>
        <p:spPr/>
        <p:txBody>
          <a:bodyPr/>
          <a:lstStyle/>
          <a:p>
            <a:pPr marL="0" indent="0">
              <a:buNone/>
            </a:pPr>
            <a:r>
              <a:rPr lang="en-GB" sz="3600" dirty="0" smtClean="0"/>
              <a:t>Aim: To </a:t>
            </a:r>
            <a:r>
              <a:rPr lang="en-GB" sz="3600" dirty="0"/>
              <a:t>support academic leadership at the programme level to enable inclusive curriculum enhancements and subsequent improvements in outcomes for students from Black and Minority Ethnic (BME) </a:t>
            </a:r>
            <a:r>
              <a:rPr lang="en-GB" sz="3600" dirty="0" smtClean="0"/>
              <a:t>backgrounds</a:t>
            </a:r>
            <a:endParaRPr lang="en-GB" sz="3600" dirty="0"/>
          </a:p>
        </p:txBody>
      </p:sp>
      <p:pic>
        <p:nvPicPr>
          <p:cNvPr id="13" name="Picture 12"/>
          <p:cNvPicPr>
            <a:picLocks noChangeAspect="1"/>
          </p:cNvPicPr>
          <p:nvPr/>
        </p:nvPicPr>
        <p:blipFill rotWithShape="1">
          <a:blip r:embed="rId5"/>
          <a:srcRect t="9111" r="11001" b="993"/>
          <a:stretch/>
        </p:blipFill>
        <p:spPr>
          <a:xfrm>
            <a:off x="379413" y="5144210"/>
            <a:ext cx="4587081" cy="3267555"/>
          </a:xfrm>
          <a:prstGeom prst="rect">
            <a:avLst/>
          </a:prstGeom>
          <a:ln>
            <a:solidFill>
              <a:schemeClr val="tx1"/>
            </a:solidFill>
          </a:ln>
        </p:spPr>
      </p:pic>
      <p:pic>
        <p:nvPicPr>
          <p:cNvPr id="16" name="Picture 3"/>
          <p:cNvPicPr>
            <a:picLocks noChangeAspect="1" noChangeArrowheads="1"/>
          </p:cNvPicPr>
          <p:nvPr/>
        </p:nvPicPr>
        <p:blipFill>
          <a:blip r:embed="rId6" cstate="print"/>
          <a:srcRect l="8341" t="11121" r="4084" b="11034"/>
          <a:stretch>
            <a:fillRect/>
          </a:stretch>
        </p:blipFill>
        <p:spPr bwMode="auto">
          <a:xfrm>
            <a:off x="3646134" y="6054416"/>
            <a:ext cx="5241596" cy="3494397"/>
          </a:xfrm>
          <a:prstGeom prst="rect">
            <a:avLst/>
          </a:prstGeom>
          <a:noFill/>
          <a:ln w="9525">
            <a:solidFill>
              <a:schemeClr val="tx1"/>
            </a:solidFill>
            <a:miter lim="800000"/>
            <a:headEnd/>
            <a:tailEnd/>
          </a:ln>
        </p:spPr>
      </p:pic>
      <p:pic>
        <p:nvPicPr>
          <p:cNvPr id="15" name="Picture 14"/>
          <p:cNvPicPr>
            <a:picLocks noChangeAspect="1"/>
          </p:cNvPicPr>
          <p:nvPr/>
        </p:nvPicPr>
        <p:blipFill>
          <a:blip r:embed="rId7"/>
          <a:stretch>
            <a:fillRect/>
          </a:stretch>
        </p:blipFill>
        <p:spPr>
          <a:xfrm>
            <a:off x="9234338" y="5056379"/>
            <a:ext cx="4488279" cy="2625964"/>
          </a:xfrm>
          <a:prstGeom prst="rect">
            <a:avLst/>
          </a:prstGeom>
          <a:ln>
            <a:solidFill>
              <a:schemeClr val="tx1"/>
            </a:solidFill>
          </a:ln>
        </p:spPr>
      </p:pic>
      <p:pic>
        <p:nvPicPr>
          <p:cNvPr id="17" name="Picture 16"/>
          <p:cNvPicPr>
            <a:picLocks noChangeAspect="1"/>
          </p:cNvPicPr>
          <p:nvPr/>
        </p:nvPicPr>
        <p:blipFill>
          <a:blip r:embed="rId8"/>
          <a:stretch>
            <a:fillRect/>
          </a:stretch>
        </p:blipFill>
        <p:spPr>
          <a:xfrm>
            <a:off x="3187265" y="5056379"/>
            <a:ext cx="7055060" cy="4412236"/>
          </a:xfrm>
          <a:prstGeom prst="rect">
            <a:avLst/>
          </a:prstGeom>
          <a:ln>
            <a:solidFill>
              <a:schemeClr val="tx1"/>
            </a:solidFill>
          </a:ln>
        </p:spPr>
      </p:pic>
      <p:sp>
        <p:nvSpPr>
          <p:cNvPr id="3" name="Rectangle 2"/>
          <p:cNvSpPr/>
          <p:nvPr/>
        </p:nvSpPr>
        <p:spPr>
          <a:xfrm>
            <a:off x="3086494" y="1313428"/>
            <a:ext cx="7018075" cy="769441"/>
          </a:xfrm>
          <a:prstGeom prst="rect">
            <a:avLst/>
          </a:prstGeom>
        </p:spPr>
        <p:txBody>
          <a:bodyPr wrap="none">
            <a:spAutoFit/>
          </a:bodyPr>
          <a:lstStyle/>
          <a:p>
            <a:r>
              <a:rPr lang="en-GB" sz="4400" b="1" dirty="0">
                <a:solidFill>
                  <a:schemeClr val="bg1"/>
                </a:solidFill>
              </a:rPr>
              <a:t>Inclusive teaching workshops</a:t>
            </a:r>
          </a:p>
        </p:txBody>
      </p:sp>
    </p:spTree>
    <p:extLst>
      <p:ext uri="{BB962C8B-B14F-4D97-AF65-F5344CB8AC3E}">
        <p14:creationId xmlns:p14="http://schemas.microsoft.com/office/powerpoint/2010/main" val="35507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15119350"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2081668" y="562768"/>
            <a:ext cx="2663032" cy="1416785"/>
          </a:xfrm>
          <a:prstGeom prst="rect">
            <a:avLst/>
          </a:prstGeom>
        </p:spPr>
      </p:pic>
      <p:sp>
        <p:nvSpPr>
          <p:cNvPr id="4" name="Content Placeholder 3"/>
          <p:cNvSpPr>
            <a:spLocks noGrp="1"/>
          </p:cNvSpPr>
          <p:nvPr>
            <p:ph idx="1"/>
          </p:nvPr>
        </p:nvSpPr>
        <p:spPr/>
        <p:txBody>
          <a:bodyPr/>
          <a:lstStyle/>
          <a:p>
            <a:pPr marL="0" indent="0">
              <a:buNone/>
            </a:pPr>
            <a:r>
              <a:rPr lang="en-GB" sz="4000" dirty="0" smtClean="0"/>
              <a:t>Leadership Foundation project work:</a:t>
            </a:r>
            <a:endParaRPr lang="en-GB" sz="4000" dirty="0"/>
          </a:p>
        </p:txBody>
      </p:sp>
      <p:graphicFrame>
        <p:nvGraphicFramePr>
          <p:cNvPr id="5" name="Diagram 4"/>
          <p:cNvGraphicFramePr/>
          <p:nvPr>
            <p:extLst>
              <p:ext uri="{D42A27DB-BD31-4B8C-83A1-F6EECF244321}">
                <p14:modId xmlns:p14="http://schemas.microsoft.com/office/powerpoint/2010/main" val="3488078732"/>
              </p:ext>
            </p:extLst>
          </p:nvPr>
        </p:nvGraphicFramePr>
        <p:xfrm>
          <a:off x="712899" y="3317358"/>
          <a:ext cx="13655564" cy="67458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60797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650" y="0"/>
            <a:ext cx="15119350" cy="106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2081668" y="562768"/>
            <a:ext cx="2663032" cy="1416785"/>
          </a:xfrm>
          <a:prstGeom prst="rect">
            <a:avLst/>
          </a:prstGeom>
        </p:spPr>
      </p:pic>
      <p:graphicFrame>
        <p:nvGraphicFramePr>
          <p:cNvPr id="3" name="Diagram 2"/>
          <p:cNvGraphicFramePr/>
          <p:nvPr>
            <p:extLst/>
          </p:nvPr>
        </p:nvGraphicFramePr>
        <p:xfrm>
          <a:off x="1533204" y="2542320"/>
          <a:ext cx="11879980" cy="7596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16272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35256" y="1359019"/>
            <a:ext cx="3063724" cy="769441"/>
          </a:xfrm>
          <a:prstGeom prst="rect">
            <a:avLst/>
          </a:prstGeom>
          <a:noFill/>
        </p:spPr>
        <p:txBody>
          <a:bodyPr wrap="none" rtlCol="0">
            <a:spAutoFit/>
          </a:bodyPr>
          <a:lstStyle/>
          <a:p>
            <a:r>
              <a:rPr lang="en-GB" sz="4400" b="1" dirty="0" smtClean="0">
                <a:solidFill>
                  <a:schemeClr val="bg1"/>
                </a:solidFill>
              </a:rPr>
              <a:t>Case studies</a:t>
            </a:r>
            <a:endParaRPr lang="en-GB" sz="4400" b="1" dirty="0">
              <a:solidFill>
                <a:schemeClr val="bg1"/>
              </a:solidFill>
            </a:endParaRPr>
          </a:p>
        </p:txBody>
      </p:sp>
      <p:grpSp>
        <p:nvGrpSpPr>
          <p:cNvPr id="6" name="Group 5">
            <a:extLst>
              <a:ext uri="{FF2B5EF4-FFF2-40B4-BE49-F238E27FC236}">
                <a16:creationId xmlns="" xmlns:a16="http://schemas.microsoft.com/office/drawing/2014/main" id="{0BD44E01-99D3-430E-B927-A17EF85470FB}"/>
              </a:ext>
            </a:extLst>
          </p:cNvPr>
          <p:cNvGrpSpPr/>
          <p:nvPr/>
        </p:nvGrpSpPr>
        <p:grpSpPr>
          <a:xfrm>
            <a:off x="1221210" y="2864189"/>
            <a:ext cx="6625617" cy="4704244"/>
            <a:chOff x="5831335" y="838526"/>
            <a:chExt cx="3155030" cy="2185093"/>
          </a:xfrm>
        </p:grpSpPr>
        <p:pic>
          <p:nvPicPr>
            <p:cNvPr id="7" name="Picture 6"/>
            <p:cNvPicPr>
              <a:picLocks noChangeAspect="1"/>
            </p:cNvPicPr>
            <p:nvPr/>
          </p:nvPicPr>
          <p:blipFill>
            <a:blip r:embed="rId3"/>
            <a:stretch>
              <a:fillRect/>
            </a:stretch>
          </p:blipFill>
          <p:spPr>
            <a:xfrm rot="693871">
              <a:off x="7708026" y="908538"/>
              <a:ext cx="1278339" cy="1805004"/>
            </a:xfrm>
            <a:prstGeom prst="rect">
              <a:avLst/>
            </a:prstGeom>
          </p:spPr>
        </p:pic>
        <p:pic>
          <p:nvPicPr>
            <p:cNvPr id="8" name="Picture 7"/>
            <p:cNvPicPr>
              <a:picLocks noChangeAspect="1"/>
            </p:cNvPicPr>
            <p:nvPr/>
          </p:nvPicPr>
          <p:blipFill>
            <a:blip r:embed="rId4"/>
            <a:stretch>
              <a:fillRect/>
            </a:stretch>
          </p:blipFill>
          <p:spPr>
            <a:xfrm rot="21373600">
              <a:off x="6569641" y="838526"/>
              <a:ext cx="1269218" cy="1810319"/>
            </a:xfrm>
            <a:prstGeom prst="rect">
              <a:avLst/>
            </a:prstGeom>
          </p:spPr>
        </p:pic>
        <p:pic>
          <p:nvPicPr>
            <p:cNvPr id="9" name="Picture 8"/>
            <p:cNvPicPr>
              <a:picLocks noChangeAspect="1"/>
            </p:cNvPicPr>
            <p:nvPr/>
          </p:nvPicPr>
          <p:blipFill>
            <a:blip r:embed="rId5"/>
            <a:stretch>
              <a:fillRect/>
            </a:stretch>
          </p:blipFill>
          <p:spPr>
            <a:xfrm rot="19601093">
              <a:off x="5831335" y="1213300"/>
              <a:ext cx="1284500" cy="1810319"/>
            </a:xfrm>
            <a:prstGeom prst="rect">
              <a:avLst/>
            </a:prstGeom>
          </p:spPr>
        </p:pic>
      </p:grpSp>
      <p:graphicFrame>
        <p:nvGraphicFramePr>
          <p:cNvPr id="10" name="Content Placeholder 3"/>
          <p:cNvGraphicFramePr>
            <a:graphicFrameLocks noGrp="1"/>
          </p:cNvGraphicFramePr>
          <p:nvPr>
            <p:ph idx="1"/>
            <p:extLst>
              <p:ext uri="{D42A27DB-BD31-4B8C-83A1-F6EECF244321}">
                <p14:modId xmlns:p14="http://schemas.microsoft.com/office/powerpoint/2010/main" val="3114135869"/>
              </p:ext>
            </p:extLst>
          </p:nvPr>
        </p:nvGraphicFramePr>
        <p:xfrm>
          <a:off x="1426934" y="2520553"/>
          <a:ext cx="12055149" cy="61983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4918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4233964" y="5581494"/>
            <a:ext cx="545831" cy="3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3431" tIns="56715" rIns="113431" bIns="56715" numCol="1" anchor="ctr" anchorCtr="0" compatLnSpc="1">
            <a:prstTxWarp prst="textNoShape">
              <a:avLst/>
            </a:prstTxWarp>
            <a:spAutoFit/>
          </a:bodyPr>
          <a:lstStyle/>
          <a:p>
            <a:pPr indent="224499" defTabSz="1134313"/>
            <a:r>
              <a:rPr lang="en-GB" altLang="en-US" sz="1241" b="1" dirty="0">
                <a:latin typeface="Arial" panose="020B0604020202020204" pitchFamily="34" charset="0"/>
                <a:ea typeface="Calibri" panose="020F0502020204030204" pitchFamily="34" charset="0"/>
                <a:cs typeface="Arial" panose="020B0604020202020204" pitchFamily="34" charset="0"/>
              </a:rPr>
              <a:t>  </a:t>
            </a:r>
            <a:endParaRPr lang="en-GB" altLang="en-US" sz="2233" dirty="0">
              <a:latin typeface="Arial" panose="020B0604020202020204" pitchFamily="34" charset="0"/>
            </a:endParaRPr>
          </a:p>
        </p:txBody>
      </p:sp>
      <p:sp>
        <p:nvSpPr>
          <p:cNvPr id="2" name="TextBox 1">
            <a:extLst>
              <a:ext uri="{FF2B5EF4-FFF2-40B4-BE49-F238E27FC236}">
                <a16:creationId xmlns="" xmlns:a16="http://schemas.microsoft.com/office/drawing/2014/main" id="{A840A35F-375B-4DCD-96CB-C8494A78AE9E}"/>
              </a:ext>
            </a:extLst>
          </p:cNvPr>
          <p:cNvSpPr txBox="1"/>
          <p:nvPr/>
        </p:nvSpPr>
        <p:spPr>
          <a:xfrm>
            <a:off x="811092" y="2081383"/>
            <a:ext cx="6750964" cy="7848302"/>
          </a:xfrm>
          <a:prstGeom prst="rect">
            <a:avLst/>
          </a:prstGeom>
          <a:noFill/>
        </p:spPr>
        <p:txBody>
          <a:bodyPr wrap="square" rtlCol="0">
            <a:spAutoFit/>
          </a:bodyPr>
          <a:lstStyle/>
          <a:p>
            <a:endParaRPr lang="en-GB" sz="3600" dirty="0"/>
          </a:p>
          <a:p>
            <a:endParaRPr lang="en-GB" sz="3600" dirty="0"/>
          </a:p>
          <a:p>
            <a:endParaRPr lang="en-GB" sz="3600" dirty="0"/>
          </a:p>
          <a:p>
            <a:pPr marL="354473" indent="-354473">
              <a:buFont typeface="Arial" panose="020B0604020202020204" pitchFamily="34" charset="0"/>
              <a:buChar char="•"/>
            </a:pPr>
            <a:r>
              <a:rPr lang="en-GB" sz="3600" dirty="0"/>
              <a:t>Hidden data</a:t>
            </a:r>
          </a:p>
          <a:p>
            <a:endParaRPr lang="en-GB" sz="3600" dirty="0"/>
          </a:p>
          <a:p>
            <a:pPr marL="354473" indent="-354473">
              <a:buFont typeface="Arial" panose="020B0604020202020204" pitchFamily="34" charset="0"/>
              <a:buChar char="•"/>
            </a:pPr>
            <a:r>
              <a:rPr lang="en-GB" sz="3600" dirty="0"/>
              <a:t>Competing priorities  </a:t>
            </a:r>
          </a:p>
          <a:p>
            <a:endParaRPr lang="en-GB" sz="3600" dirty="0"/>
          </a:p>
          <a:p>
            <a:pPr marL="354473" indent="-354473">
              <a:buFont typeface="Arial" panose="020B0604020202020204" pitchFamily="34" charset="0"/>
              <a:buChar char="•"/>
            </a:pPr>
            <a:r>
              <a:rPr lang="en-GB" sz="3600" dirty="0"/>
              <a:t>Deficit, Deflection, Defeatism </a:t>
            </a:r>
          </a:p>
          <a:p>
            <a:pPr marL="354473" indent="-354473">
              <a:buFont typeface="Arial" panose="020B0604020202020204" pitchFamily="34" charset="0"/>
              <a:buChar char="•"/>
            </a:pPr>
            <a:endParaRPr lang="en-GB" sz="3600" dirty="0"/>
          </a:p>
          <a:p>
            <a:endParaRPr lang="en-GB" sz="3600" dirty="0"/>
          </a:p>
          <a:p>
            <a:endParaRPr lang="en-GB" sz="3600" dirty="0"/>
          </a:p>
          <a:p>
            <a:pPr marL="354473" indent="-354473">
              <a:buFont typeface="Arial" panose="020B0604020202020204" pitchFamily="34" charset="0"/>
              <a:buChar char="•"/>
            </a:pPr>
            <a:endParaRPr lang="en-GB" sz="3600" dirty="0"/>
          </a:p>
          <a:p>
            <a:endParaRPr lang="en-GB" sz="3600" dirty="0"/>
          </a:p>
          <a:p>
            <a:endParaRPr lang="en-GB" sz="3600" dirty="0"/>
          </a:p>
        </p:txBody>
      </p:sp>
      <p:pic>
        <p:nvPicPr>
          <p:cNvPr id="2050" name="Picture 2" descr="Image result for royalty free images magnifying glass on data">
            <a:extLst>
              <a:ext uri="{FF2B5EF4-FFF2-40B4-BE49-F238E27FC236}">
                <a16:creationId xmlns="" xmlns:a16="http://schemas.microsoft.com/office/drawing/2014/main" id="{C2F9CEB1-24AA-47E1-9EEC-934D36850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898" y="3043421"/>
            <a:ext cx="7294444" cy="48508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9A2E132-F56C-41FF-9870-F757CF2B7B15}"/>
              </a:ext>
            </a:extLst>
          </p:cNvPr>
          <p:cNvSpPr txBox="1"/>
          <p:nvPr/>
        </p:nvSpPr>
        <p:spPr>
          <a:xfrm>
            <a:off x="3537091" y="1182878"/>
            <a:ext cx="8049930" cy="769441"/>
          </a:xfrm>
          <a:prstGeom prst="rect">
            <a:avLst/>
          </a:prstGeom>
          <a:noFill/>
        </p:spPr>
        <p:txBody>
          <a:bodyPr wrap="square" rtlCol="0">
            <a:spAutoFit/>
          </a:bodyPr>
          <a:lstStyle/>
          <a:p>
            <a:pPr algn="ctr"/>
            <a:r>
              <a:rPr lang="en-GB" sz="4400" b="1" dirty="0">
                <a:solidFill>
                  <a:schemeClr val="bg1"/>
                </a:solidFill>
                <a:latin typeface="+mn-lt"/>
                <a:cs typeface="Arial" panose="020B0604020202020204" pitchFamily="34" charset="0"/>
              </a:rPr>
              <a:t>Barriers to change</a:t>
            </a:r>
          </a:p>
        </p:txBody>
      </p:sp>
    </p:spTree>
    <p:extLst>
      <p:ext uri="{BB962C8B-B14F-4D97-AF65-F5344CB8AC3E}">
        <p14:creationId xmlns:p14="http://schemas.microsoft.com/office/powerpoint/2010/main" val="311287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235370185"/>
              </p:ext>
            </p:extLst>
          </p:nvPr>
        </p:nvGraphicFramePr>
        <p:xfrm>
          <a:off x="555773" y="2613475"/>
          <a:ext cx="7550259" cy="5616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2527312294"/>
              </p:ext>
            </p:extLst>
          </p:nvPr>
        </p:nvGraphicFramePr>
        <p:xfrm>
          <a:off x="7256964" y="2282921"/>
          <a:ext cx="7576422" cy="627723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988798" y="8560153"/>
            <a:ext cx="7559675" cy="1077218"/>
          </a:xfrm>
          <a:prstGeom prst="rect">
            <a:avLst/>
          </a:prstGeom>
        </p:spPr>
        <p:txBody>
          <a:bodyPr>
            <a:spAutoFit/>
          </a:bodyPr>
          <a:lstStyle/>
          <a:p>
            <a:pPr marL="354473" indent="-354473">
              <a:buFont typeface="Arial" panose="020B0604020202020204" pitchFamily="34" charset="0"/>
              <a:buChar char="•"/>
            </a:pPr>
            <a:r>
              <a:rPr lang="en-GB" sz="3200" dirty="0"/>
              <a:t>Post 1992 </a:t>
            </a:r>
            <a:r>
              <a:rPr lang="en-GB" sz="3200" dirty="0" smtClean="0"/>
              <a:t>institution</a:t>
            </a:r>
            <a:endParaRPr lang="en-GB" sz="3200" dirty="0"/>
          </a:p>
          <a:p>
            <a:pPr marL="354473" indent="-354473">
              <a:buFont typeface="Arial" panose="020B0604020202020204" pitchFamily="34" charset="0"/>
              <a:buChar char="•"/>
            </a:pPr>
            <a:r>
              <a:rPr lang="en-GB" sz="3200" dirty="0"/>
              <a:t>Overall BME population 46%</a:t>
            </a:r>
          </a:p>
        </p:txBody>
      </p:sp>
    </p:spTree>
    <p:extLst>
      <p:ext uri="{BB962C8B-B14F-4D97-AF65-F5344CB8AC3E}">
        <p14:creationId xmlns:p14="http://schemas.microsoft.com/office/powerpoint/2010/main" val="120917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64A87C0-E7C3-41D6-8800-EE21E8D5EAF2}"/>
              </a:ext>
            </a:extLst>
          </p:cNvPr>
          <p:cNvSpPr txBox="1"/>
          <p:nvPr/>
        </p:nvSpPr>
        <p:spPr>
          <a:xfrm>
            <a:off x="789748" y="2837829"/>
            <a:ext cx="5844968" cy="6186309"/>
          </a:xfrm>
          <a:prstGeom prst="rect">
            <a:avLst/>
          </a:prstGeom>
          <a:noFill/>
        </p:spPr>
        <p:txBody>
          <a:bodyPr wrap="square" rtlCol="0">
            <a:spAutoFit/>
          </a:bodyPr>
          <a:lstStyle/>
          <a:p>
            <a:endParaRPr lang="en-GB" sz="3600" b="1" dirty="0"/>
          </a:p>
          <a:p>
            <a:pPr marL="354473" indent="-354473">
              <a:buFont typeface="Arial" panose="020B0604020202020204" pitchFamily="34" charset="0"/>
              <a:buChar char="•"/>
            </a:pPr>
            <a:r>
              <a:rPr lang="en-GB" sz="3600" dirty="0"/>
              <a:t>BME Student Advocates</a:t>
            </a:r>
          </a:p>
          <a:p>
            <a:endParaRPr lang="en-GB" sz="3600" dirty="0"/>
          </a:p>
          <a:p>
            <a:pPr marL="354473" indent="-354473">
              <a:buFont typeface="Arial" panose="020B0604020202020204" pitchFamily="34" charset="0"/>
              <a:buChar char="•"/>
            </a:pPr>
            <a:r>
              <a:rPr lang="en-GB" sz="3600" dirty="0"/>
              <a:t>Represent the BME student voice</a:t>
            </a:r>
          </a:p>
          <a:p>
            <a:pPr marL="354473" indent="-354473">
              <a:buFont typeface="Arial" panose="020B0604020202020204" pitchFamily="34" charset="0"/>
              <a:buChar char="•"/>
            </a:pPr>
            <a:endParaRPr lang="en-GB" sz="3600" dirty="0"/>
          </a:p>
          <a:p>
            <a:pPr marL="354473" indent="-354473">
              <a:buFont typeface="Arial" panose="020B0604020202020204" pitchFamily="34" charset="0"/>
              <a:buChar char="•"/>
            </a:pPr>
            <a:r>
              <a:rPr lang="en-GB" sz="3600" dirty="0"/>
              <a:t>Support curriculum reflection exercises</a:t>
            </a:r>
          </a:p>
          <a:p>
            <a:pPr marL="354473" indent="-354473">
              <a:buFont typeface="Arial" panose="020B0604020202020204" pitchFamily="34" charset="0"/>
              <a:buChar char="•"/>
            </a:pPr>
            <a:endParaRPr lang="en-GB" sz="3600" dirty="0"/>
          </a:p>
          <a:p>
            <a:endParaRPr lang="en-GB" sz="3600" dirty="0"/>
          </a:p>
          <a:p>
            <a:endParaRPr lang="en-GB" sz="3600" dirty="0"/>
          </a:p>
        </p:txBody>
      </p:sp>
      <p:sp>
        <p:nvSpPr>
          <p:cNvPr id="7" name="Title 1">
            <a:extLst>
              <a:ext uri="{FF2B5EF4-FFF2-40B4-BE49-F238E27FC236}">
                <a16:creationId xmlns="" xmlns:a16="http://schemas.microsoft.com/office/drawing/2014/main" id="{77F41C14-5478-48A0-9E88-1144CE892EC9}"/>
              </a:ext>
            </a:extLst>
          </p:cNvPr>
          <p:cNvSpPr txBox="1">
            <a:spLocks/>
          </p:cNvSpPr>
          <p:nvPr/>
        </p:nvSpPr>
        <p:spPr>
          <a:xfrm>
            <a:off x="2119205" y="1468224"/>
            <a:ext cx="10885702" cy="1053052"/>
          </a:xfrm>
          <a:prstGeom prst="rect">
            <a:avLst/>
          </a:prstGeom>
        </p:spPr>
        <p:txBody>
          <a:bodyPr/>
          <a:lstStyle>
            <a:lvl1pPr algn="l" defTabSz="914400" rtl="0" eaLnBrk="1" latinLnBrk="0" hangingPunct="1">
              <a:spcBef>
                <a:spcPct val="0"/>
              </a:spcBef>
              <a:buNone/>
              <a:defRPr sz="3200" b="1" kern="1200">
                <a:solidFill>
                  <a:schemeClr val="tx1"/>
                </a:solidFill>
                <a:latin typeface="+mn-lt"/>
                <a:ea typeface="+mj-ea"/>
                <a:cs typeface="+mj-cs"/>
              </a:defRPr>
            </a:lvl1pPr>
          </a:lstStyle>
          <a:p>
            <a:pPr algn="ctr"/>
            <a:r>
              <a:rPr lang="en-GB" sz="4400" dirty="0">
                <a:solidFill>
                  <a:schemeClr val="bg1"/>
                </a:solidFill>
                <a:cs typeface="Arial" panose="020B0604020202020204" pitchFamily="34" charset="0"/>
              </a:rPr>
              <a:t>BME Student Advocates</a:t>
            </a:r>
          </a:p>
        </p:txBody>
      </p:sp>
      <p:pic>
        <p:nvPicPr>
          <p:cNvPr id="3" name="Picture 2">
            <a:extLst>
              <a:ext uri="{FF2B5EF4-FFF2-40B4-BE49-F238E27FC236}">
                <a16:creationId xmlns="" xmlns:a16="http://schemas.microsoft.com/office/drawing/2014/main" id="{D119306E-1F14-42C0-8A69-E08D418148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7268" y="2894643"/>
            <a:ext cx="4554509" cy="6072679"/>
          </a:xfrm>
          <a:prstGeom prst="rect">
            <a:avLst/>
          </a:prstGeom>
        </p:spPr>
      </p:pic>
    </p:spTree>
    <p:extLst>
      <p:ext uri="{BB962C8B-B14F-4D97-AF65-F5344CB8AC3E}">
        <p14:creationId xmlns:p14="http://schemas.microsoft.com/office/powerpoint/2010/main" val="1951419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standing in front of a building&#10;&#10;Description generated with very high confidence">
            <a:extLst>
              <a:ext uri="{FF2B5EF4-FFF2-40B4-BE49-F238E27FC236}">
                <a16:creationId xmlns="" xmlns:a16="http://schemas.microsoft.com/office/drawing/2014/main" id="{034344D3-F5BF-4D9A-9D90-A65448489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7674" y="6408426"/>
            <a:ext cx="4665960" cy="2744432"/>
          </a:xfrm>
          <a:prstGeom prst="rect">
            <a:avLst/>
          </a:prstGeom>
        </p:spPr>
      </p:pic>
      <p:sp>
        <p:nvSpPr>
          <p:cNvPr id="4" name="Title 1">
            <a:extLst>
              <a:ext uri="{FF2B5EF4-FFF2-40B4-BE49-F238E27FC236}">
                <a16:creationId xmlns="" xmlns:a16="http://schemas.microsoft.com/office/drawing/2014/main" id="{8E1641ED-E4B2-4D7B-BBE4-06EA075AC4C5}"/>
              </a:ext>
            </a:extLst>
          </p:cNvPr>
          <p:cNvSpPr txBox="1">
            <a:spLocks/>
          </p:cNvSpPr>
          <p:nvPr/>
        </p:nvSpPr>
        <p:spPr>
          <a:xfrm>
            <a:off x="4418776" y="819919"/>
            <a:ext cx="6022397" cy="1053052"/>
          </a:xfrm>
          <a:prstGeom prst="rect">
            <a:avLst/>
          </a:prstGeom>
        </p:spPr>
        <p:txBody>
          <a:bodyPr/>
          <a:lstStyle>
            <a:lvl1pPr algn="l" defTabSz="914400" rtl="0" eaLnBrk="1" latinLnBrk="0" hangingPunct="1">
              <a:spcBef>
                <a:spcPct val="0"/>
              </a:spcBef>
              <a:buNone/>
              <a:defRPr sz="3200" b="1" kern="1200">
                <a:solidFill>
                  <a:schemeClr val="tx1"/>
                </a:solidFill>
                <a:latin typeface="+mn-lt"/>
                <a:ea typeface="+mj-ea"/>
                <a:cs typeface="+mj-cs"/>
              </a:defRPr>
            </a:lvl1pPr>
          </a:lstStyle>
          <a:p>
            <a:pPr algn="ctr"/>
            <a:r>
              <a:rPr lang="en-GB" sz="4400" dirty="0">
                <a:solidFill>
                  <a:schemeClr val="bg1"/>
                </a:solidFill>
                <a:cs typeface="Arial" panose="020B0604020202020204" pitchFamily="34" charset="0"/>
              </a:rPr>
              <a:t>Working in partnership with our SU</a:t>
            </a:r>
          </a:p>
        </p:txBody>
      </p:sp>
      <p:pic>
        <p:nvPicPr>
          <p:cNvPr id="2050" name="Picture 5" descr="image001">
            <a:extLst>
              <a:ext uri="{FF2B5EF4-FFF2-40B4-BE49-F238E27FC236}">
                <a16:creationId xmlns="" xmlns:a16="http://schemas.microsoft.com/office/drawing/2014/main" id="{E95390BA-7B4D-4A45-8BB1-9215320FA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7674" y="2646994"/>
            <a:ext cx="2928783" cy="326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image007">
            <a:extLst>
              <a:ext uri="{FF2B5EF4-FFF2-40B4-BE49-F238E27FC236}">
                <a16:creationId xmlns="" xmlns:a16="http://schemas.microsoft.com/office/drawing/2014/main" id="{9A355D7B-F6AA-42CE-87A4-913640257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496" y="7703080"/>
            <a:ext cx="5355642" cy="19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06950675-5BE3-431D-ABEF-DAA63E3A0A6E}"/>
              </a:ext>
            </a:extLst>
          </p:cNvPr>
          <p:cNvSpPr txBox="1"/>
          <p:nvPr/>
        </p:nvSpPr>
        <p:spPr>
          <a:xfrm>
            <a:off x="952496" y="2880146"/>
            <a:ext cx="7702406" cy="5632311"/>
          </a:xfrm>
          <a:prstGeom prst="rect">
            <a:avLst/>
          </a:prstGeom>
          <a:noFill/>
        </p:spPr>
        <p:txBody>
          <a:bodyPr wrap="square" rtlCol="0">
            <a:spAutoFit/>
          </a:bodyPr>
          <a:lstStyle/>
          <a:p>
            <a:r>
              <a:rPr lang="en-GB" sz="3600" i="1" dirty="0"/>
              <a:t>“The BME Success working group has proven to be the most gratifying project of my year of office. It gave me the opportunity to work on a project bigger than myself by looking at solutions for our diverse student population</a:t>
            </a:r>
            <a:r>
              <a:rPr lang="en-GB" sz="3600" dirty="0"/>
              <a:t>.” </a:t>
            </a:r>
          </a:p>
          <a:p>
            <a:r>
              <a:rPr lang="en-GB" sz="3600" dirty="0"/>
              <a:t> </a:t>
            </a:r>
            <a:r>
              <a:rPr lang="en-GB" sz="3600" b="1" dirty="0"/>
              <a:t>Sarah Kwedi, VP Education</a:t>
            </a:r>
          </a:p>
          <a:p>
            <a:pPr marL="285750" indent="-285750">
              <a:buFont typeface="Arial" panose="020B0604020202020204" pitchFamily="34" charset="0"/>
              <a:buChar char="•"/>
            </a:pPr>
            <a:endParaRPr lang="en-GB" sz="3600" dirty="0"/>
          </a:p>
          <a:p>
            <a:endParaRPr lang="en-GB" sz="3600" dirty="0"/>
          </a:p>
          <a:p>
            <a:endParaRPr lang="en-GB" sz="3600" dirty="0"/>
          </a:p>
        </p:txBody>
      </p:sp>
    </p:spTree>
    <p:extLst>
      <p:ext uri="{BB962C8B-B14F-4D97-AF65-F5344CB8AC3E}">
        <p14:creationId xmlns:p14="http://schemas.microsoft.com/office/powerpoint/2010/main" val="2476791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64A87C0-E7C3-41D6-8800-EE21E8D5EAF2}"/>
              </a:ext>
            </a:extLst>
          </p:cNvPr>
          <p:cNvSpPr txBox="1"/>
          <p:nvPr/>
        </p:nvSpPr>
        <p:spPr>
          <a:xfrm>
            <a:off x="789748" y="2646443"/>
            <a:ext cx="6772308" cy="7294305"/>
          </a:xfrm>
          <a:prstGeom prst="rect">
            <a:avLst/>
          </a:prstGeom>
          <a:noFill/>
        </p:spPr>
        <p:txBody>
          <a:bodyPr wrap="square" rtlCol="0">
            <a:spAutoFit/>
          </a:bodyPr>
          <a:lstStyle/>
          <a:p>
            <a:endParaRPr lang="en-GB" sz="3600" dirty="0"/>
          </a:p>
          <a:p>
            <a:pPr marL="708946" indent="-708946">
              <a:buFont typeface="Arial" panose="020B0604020202020204" pitchFamily="34" charset="0"/>
              <a:buChar char="•"/>
            </a:pPr>
            <a:r>
              <a:rPr lang="en-GB" sz="3600" dirty="0"/>
              <a:t>Identify as a need from self assessment team from the race equality charter </a:t>
            </a:r>
          </a:p>
          <a:p>
            <a:pPr marL="708946" indent="-708946">
              <a:buFont typeface="Arial" panose="020B0604020202020204" pitchFamily="34" charset="0"/>
              <a:buChar char="•"/>
            </a:pPr>
            <a:endParaRPr lang="en-GB" sz="3600" dirty="0"/>
          </a:p>
          <a:p>
            <a:pPr marL="708946" indent="-708946">
              <a:buFont typeface="Arial" panose="020B0604020202020204" pitchFamily="34" charset="0"/>
              <a:buChar char="•"/>
            </a:pPr>
            <a:r>
              <a:rPr lang="en-GB" sz="3600" dirty="0"/>
              <a:t>Diverse and representative body of both academic and professional staff </a:t>
            </a:r>
          </a:p>
          <a:p>
            <a:pPr marL="708946" indent="-708946">
              <a:buFont typeface="Arial" panose="020B0604020202020204" pitchFamily="34" charset="0"/>
              <a:buChar char="•"/>
            </a:pPr>
            <a:endParaRPr lang="en-GB" sz="3600" dirty="0"/>
          </a:p>
          <a:p>
            <a:pPr marL="708946" indent="-708946">
              <a:buFont typeface="Arial" panose="020B0604020202020204" pitchFamily="34" charset="0"/>
              <a:buChar char="•"/>
            </a:pPr>
            <a:r>
              <a:rPr lang="en-GB" sz="3600" dirty="0"/>
              <a:t>Supporting university in it’s Equality Objectives</a:t>
            </a:r>
          </a:p>
          <a:p>
            <a:endParaRPr lang="en-GB" sz="3600" dirty="0"/>
          </a:p>
          <a:p>
            <a:endParaRPr lang="en-GB" sz="3600" dirty="0"/>
          </a:p>
        </p:txBody>
      </p:sp>
      <p:sp>
        <p:nvSpPr>
          <p:cNvPr id="7" name="Title 1">
            <a:extLst>
              <a:ext uri="{FF2B5EF4-FFF2-40B4-BE49-F238E27FC236}">
                <a16:creationId xmlns="" xmlns:a16="http://schemas.microsoft.com/office/drawing/2014/main" id="{77F41C14-5478-48A0-9E88-1144CE892EC9}"/>
              </a:ext>
            </a:extLst>
          </p:cNvPr>
          <p:cNvSpPr txBox="1">
            <a:spLocks/>
          </p:cNvSpPr>
          <p:nvPr/>
        </p:nvSpPr>
        <p:spPr>
          <a:xfrm>
            <a:off x="1909492" y="1425699"/>
            <a:ext cx="10885702" cy="1053052"/>
          </a:xfrm>
          <a:prstGeom prst="rect">
            <a:avLst/>
          </a:prstGeom>
        </p:spPr>
        <p:txBody>
          <a:bodyPr/>
          <a:lstStyle>
            <a:lvl1pPr algn="l" defTabSz="914400" rtl="0" eaLnBrk="1" latinLnBrk="0" hangingPunct="1">
              <a:spcBef>
                <a:spcPct val="0"/>
              </a:spcBef>
              <a:buNone/>
              <a:defRPr sz="3200" b="1" kern="1200">
                <a:solidFill>
                  <a:schemeClr val="tx1"/>
                </a:solidFill>
                <a:latin typeface="+mn-lt"/>
                <a:ea typeface="+mj-ea"/>
                <a:cs typeface="+mj-cs"/>
              </a:defRPr>
            </a:lvl1pPr>
          </a:lstStyle>
          <a:p>
            <a:pPr algn="ctr"/>
            <a:r>
              <a:rPr lang="en-GB" sz="4400" dirty="0">
                <a:solidFill>
                  <a:schemeClr val="bg1"/>
                </a:solidFill>
                <a:cs typeface="Arial" panose="020B0604020202020204" pitchFamily="34" charset="0"/>
              </a:rPr>
              <a:t>BME Staff Network</a:t>
            </a:r>
          </a:p>
        </p:txBody>
      </p:sp>
      <p:pic>
        <p:nvPicPr>
          <p:cNvPr id="4" name="Picture 3" descr="A person wearing a suit and tie&#10;&#10;Description generated with very high confidence">
            <a:extLst>
              <a:ext uri="{FF2B5EF4-FFF2-40B4-BE49-F238E27FC236}">
                <a16:creationId xmlns="" xmlns:a16="http://schemas.microsoft.com/office/drawing/2014/main" id="{D0FF8003-776C-4EE0-BD82-8D99BC20D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3448" y="2916708"/>
            <a:ext cx="2554163" cy="2545621"/>
          </a:xfrm>
          <a:prstGeom prst="ellipse">
            <a:avLst/>
          </a:prstGeom>
          <a:ln>
            <a:noFill/>
          </a:ln>
          <a:effectLst>
            <a:softEdge rad="112500"/>
          </a:effectLst>
        </p:spPr>
      </p:pic>
      <p:pic>
        <p:nvPicPr>
          <p:cNvPr id="1026" name="Picture 2" descr="image008">
            <a:extLst>
              <a:ext uri="{FF2B5EF4-FFF2-40B4-BE49-F238E27FC236}">
                <a16:creationId xmlns="" xmlns:a16="http://schemas.microsoft.com/office/drawing/2014/main" id="{4A468CDD-896D-48C4-9A88-9D7CDFC85A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880" y="2761592"/>
            <a:ext cx="2509775" cy="270073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cid:image002.png@01D0DF32.E2292310">
            <a:extLst>
              <a:ext uri="{FF2B5EF4-FFF2-40B4-BE49-F238E27FC236}">
                <a16:creationId xmlns="" xmlns:a16="http://schemas.microsoft.com/office/drawing/2014/main" id="{211A0563-5F36-44BE-A235-A568B6CF3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4313" y="6028012"/>
            <a:ext cx="3461131" cy="215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03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39812" y="979451"/>
            <a:ext cx="13044488" cy="1643063"/>
          </a:xfrm>
        </p:spPr>
        <p:txBody>
          <a:bodyPr/>
          <a:lstStyle/>
          <a:p>
            <a:pPr algn="ctr"/>
            <a:r>
              <a:rPr lang="en-GB" sz="4400" b="1" dirty="0">
                <a:solidFill>
                  <a:schemeClr val="bg1"/>
                </a:solidFill>
              </a:rPr>
              <a:t>Staff and Student Experiences</a:t>
            </a:r>
          </a:p>
        </p:txBody>
      </p:sp>
      <p:pic>
        <p:nvPicPr>
          <p:cNvPr id="4" name="Picture 3"/>
          <p:cNvPicPr>
            <a:picLocks noChangeAspect="1"/>
          </p:cNvPicPr>
          <p:nvPr/>
        </p:nvPicPr>
        <p:blipFill>
          <a:blip r:embed="rId3"/>
          <a:stretch>
            <a:fillRect/>
          </a:stretch>
        </p:blipFill>
        <p:spPr>
          <a:xfrm>
            <a:off x="2233170" y="2622514"/>
            <a:ext cx="10657773" cy="5966935"/>
          </a:xfrm>
          <a:prstGeom prst="rect">
            <a:avLst/>
          </a:prstGeom>
        </p:spPr>
      </p:pic>
      <p:sp>
        <p:nvSpPr>
          <p:cNvPr id="3" name="Rectangle 2"/>
          <p:cNvSpPr/>
          <p:nvPr/>
        </p:nvSpPr>
        <p:spPr>
          <a:xfrm>
            <a:off x="437487" y="9302379"/>
            <a:ext cx="8324395" cy="645882"/>
          </a:xfrm>
          <a:prstGeom prst="rect">
            <a:avLst/>
          </a:prstGeom>
        </p:spPr>
        <p:txBody>
          <a:bodyPr wrap="none">
            <a:spAutoFit/>
          </a:bodyPr>
          <a:lstStyle/>
          <a:p>
            <a:pPr>
              <a:spcAft>
                <a:spcPts val="0"/>
              </a:spcAft>
            </a:pPr>
            <a:r>
              <a:rPr lang="en-GB" sz="3597" u="sng" dirty="0">
                <a:solidFill>
                  <a:srgbClr val="0563C1"/>
                </a:solidFill>
                <a:ea typeface="Calibri" panose="020F0502020204030204" pitchFamily="34" charset="0"/>
                <a:cs typeface="Times New Roman" panose="02020603050405020304" pitchFamily="18" charset="0"/>
                <a:hlinkClick r:id="rId4"/>
              </a:rPr>
              <a:t>https://vimeopro.com/user36612354/bme</a:t>
            </a:r>
            <a:r>
              <a:rPr lang="en-GB" sz="3597"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39437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dirty="0"/>
              <a:t>Working with Student Union to further disseminate data and capture student voice</a:t>
            </a:r>
          </a:p>
          <a:p>
            <a:pPr marL="0" indent="0">
              <a:buNone/>
            </a:pPr>
            <a:endParaRPr lang="en-GB" dirty="0"/>
          </a:p>
          <a:p>
            <a:r>
              <a:rPr lang="en-GB" dirty="0"/>
              <a:t>Supporting Programme Leaders whilst recognising the challenges they face locally</a:t>
            </a:r>
          </a:p>
          <a:p>
            <a:endParaRPr lang="en-GB" dirty="0"/>
          </a:p>
          <a:p>
            <a:r>
              <a:rPr lang="en-GB" dirty="0"/>
              <a:t>Develop a tailored session for middle management – Line managers /  delegated responsibility </a:t>
            </a:r>
          </a:p>
          <a:p>
            <a:endParaRPr lang="en-GB" dirty="0"/>
          </a:p>
          <a:p>
            <a:r>
              <a:rPr lang="en-GB" dirty="0"/>
              <a:t>Sessions with staff in our professional and technical teams (careers, admin, marcomms, study abroad) </a:t>
            </a:r>
          </a:p>
          <a:p>
            <a:endParaRPr lang="en-GB" dirty="0"/>
          </a:p>
          <a:p>
            <a:r>
              <a:rPr lang="en-GB" dirty="0"/>
              <a:t>Resubmission of Race Equality Charter </a:t>
            </a:r>
          </a:p>
        </p:txBody>
      </p:sp>
      <p:sp>
        <p:nvSpPr>
          <p:cNvPr id="2" name="Title 1"/>
          <p:cNvSpPr>
            <a:spLocks noGrp="1"/>
          </p:cNvSpPr>
          <p:nvPr>
            <p:ph type="title" idx="4294967295"/>
          </p:nvPr>
        </p:nvSpPr>
        <p:spPr>
          <a:xfrm>
            <a:off x="4339708" y="1080645"/>
            <a:ext cx="5872163" cy="1281112"/>
          </a:xfrm>
        </p:spPr>
        <p:txBody>
          <a:bodyPr/>
          <a:lstStyle/>
          <a:p>
            <a:r>
              <a:rPr lang="en-GB" sz="4400" b="1" dirty="0">
                <a:solidFill>
                  <a:schemeClr val="bg1"/>
                </a:solidFill>
              </a:rPr>
              <a:t>What next?</a:t>
            </a:r>
          </a:p>
        </p:txBody>
      </p:sp>
    </p:spTree>
    <p:extLst>
      <p:ext uri="{BB962C8B-B14F-4D97-AF65-F5344CB8AC3E}">
        <p14:creationId xmlns:p14="http://schemas.microsoft.com/office/powerpoint/2010/main" val="290872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4233964" y="5581494"/>
            <a:ext cx="545831" cy="3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3431" tIns="56715" rIns="113431" bIns="56715" numCol="1" anchor="ctr" anchorCtr="0" compatLnSpc="1">
            <a:prstTxWarp prst="textNoShape">
              <a:avLst/>
            </a:prstTxWarp>
            <a:spAutoFit/>
          </a:bodyPr>
          <a:lstStyle/>
          <a:p>
            <a:pPr indent="224499" defTabSz="1134313"/>
            <a:r>
              <a:rPr lang="en-GB" altLang="en-US" sz="1241" b="1" dirty="0">
                <a:latin typeface="Arial" panose="020B0604020202020204" pitchFamily="34" charset="0"/>
                <a:ea typeface="Calibri" panose="020F0502020204030204" pitchFamily="34" charset="0"/>
                <a:cs typeface="Arial" panose="020B0604020202020204" pitchFamily="34" charset="0"/>
              </a:rPr>
              <a:t>  </a:t>
            </a:r>
            <a:endParaRPr lang="en-GB" altLang="en-US" sz="2233" dirty="0">
              <a:latin typeface="Arial" panose="020B0604020202020204" pitchFamily="34" charset="0"/>
            </a:endParaRPr>
          </a:p>
        </p:txBody>
      </p:sp>
      <p:sp>
        <p:nvSpPr>
          <p:cNvPr id="5" name="TextBox 4">
            <a:extLst>
              <a:ext uri="{FF2B5EF4-FFF2-40B4-BE49-F238E27FC236}">
                <a16:creationId xmlns="" xmlns:a16="http://schemas.microsoft.com/office/drawing/2014/main" id="{B75A41E7-ABEA-45F8-A835-D8C42AB7F6AF}"/>
              </a:ext>
            </a:extLst>
          </p:cNvPr>
          <p:cNvSpPr txBox="1"/>
          <p:nvPr/>
        </p:nvSpPr>
        <p:spPr>
          <a:xfrm>
            <a:off x="3780640" y="1293131"/>
            <a:ext cx="8049930" cy="769441"/>
          </a:xfrm>
          <a:prstGeom prst="rect">
            <a:avLst/>
          </a:prstGeom>
          <a:noFill/>
        </p:spPr>
        <p:txBody>
          <a:bodyPr wrap="square" rtlCol="0">
            <a:spAutoFit/>
          </a:bodyPr>
          <a:lstStyle/>
          <a:p>
            <a:pPr algn="ctr"/>
            <a:r>
              <a:rPr lang="en-GB" sz="4400" b="1" dirty="0">
                <a:solidFill>
                  <a:schemeClr val="bg1"/>
                </a:solidFill>
                <a:latin typeface="+mn-lt"/>
                <a:cs typeface="Arial" panose="020B0604020202020204" pitchFamily="34" charset="0"/>
              </a:rPr>
              <a:t>Our journey so far</a:t>
            </a:r>
          </a:p>
        </p:txBody>
      </p:sp>
      <p:grpSp>
        <p:nvGrpSpPr>
          <p:cNvPr id="7" name="Group 6">
            <a:extLst>
              <a:ext uri="{FF2B5EF4-FFF2-40B4-BE49-F238E27FC236}">
                <a16:creationId xmlns="" xmlns:a16="http://schemas.microsoft.com/office/drawing/2014/main" id="{EE3EFAAD-0433-4ABA-BD9A-8E789E8BC3A7}"/>
              </a:ext>
            </a:extLst>
          </p:cNvPr>
          <p:cNvGrpSpPr/>
          <p:nvPr/>
        </p:nvGrpSpPr>
        <p:grpSpPr>
          <a:xfrm>
            <a:off x="2214080" y="2905549"/>
            <a:ext cx="10377126" cy="6912573"/>
            <a:chOff x="0" y="61109"/>
            <a:chExt cx="7349119" cy="2768412"/>
          </a:xfrm>
        </p:grpSpPr>
        <p:pic>
          <p:nvPicPr>
            <p:cNvPr id="8" name="Picture 7">
              <a:extLst>
                <a:ext uri="{FF2B5EF4-FFF2-40B4-BE49-F238E27FC236}">
                  <a16:creationId xmlns="" xmlns:a16="http://schemas.microsoft.com/office/drawing/2014/main" id="{F3B7E07C-8CEC-4625-9968-C9A444D22E63}"/>
                </a:ext>
              </a:extLst>
            </p:cNvPr>
            <p:cNvPicPr>
              <a:picLocks noChangeAspect="1"/>
            </p:cNvPicPr>
            <p:nvPr/>
          </p:nvPicPr>
          <p:blipFill rotWithShape="1">
            <a:blip r:embed="rId3">
              <a:extLst>
                <a:ext uri="{28A0092B-C50C-407E-A947-70E740481C1C}">
                  <a14:useLocalDpi xmlns:a14="http://schemas.microsoft.com/office/drawing/2010/main" val="0"/>
                </a:ext>
              </a:extLst>
            </a:blip>
            <a:srcRect t="8094" b="6646"/>
            <a:stretch/>
          </p:blipFill>
          <p:spPr>
            <a:xfrm>
              <a:off x="0" y="61109"/>
              <a:ext cx="7349119" cy="2768412"/>
            </a:xfrm>
            <a:prstGeom prst="rect">
              <a:avLst/>
            </a:prstGeom>
            <a:ln>
              <a:noFill/>
            </a:ln>
          </p:spPr>
        </p:pic>
        <p:pic>
          <p:nvPicPr>
            <p:cNvPr id="9" name="Picture 8" descr="http://4.bp.blogspot.com/-v4Gx5mX9EMU/TyGAn1IWFtI/AAAAAAAAA2k/xYTnII-1TZ4/s1600/BlindSpot+final+cvr.jpg">
              <a:extLst>
                <a:ext uri="{FF2B5EF4-FFF2-40B4-BE49-F238E27FC236}">
                  <a16:creationId xmlns="" xmlns:a16="http://schemas.microsoft.com/office/drawing/2014/main" id="{405B7AC8-AAF4-4FB9-975B-90D0657F233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555"/>
            <a:stretch/>
          </p:blipFill>
          <p:spPr bwMode="auto">
            <a:xfrm>
              <a:off x="3405017" y="1830112"/>
              <a:ext cx="700553" cy="7520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Content Placeholder 10" descr="Caroline gp 2.jpg">
              <a:extLst>
                <a:ext uri="{FF2B5EF4-FFF2-40B4-BE49-F238E27FC236}">
                  <a16:creationId xmlns="" xmlns:a16="http://schemas.microsoft.com/office/drawing/2014/main" id="{AF2ECB1B-3455-4BC6-B329-56A659BC3348}"/>
                </a:ext>
              </a:extLst>
            </p:cNvPr>
            <p:cNvPicPr>
              <a:picLocks noChangeAspect="1"/>
            </p:cNvPicPr>
            <p:nvPr/>
          </p:nvPicPr>
          <p:blipFill>
            <a:blip r:embed="rId5" cstate="print">
              <a:lum bright="14000"/>
            </a:blip>
            <a:stretch>
              <a:fillRect/>
            </a:stretch>
          </p:blipFill>
          <p:spPr>
            <a:xfrm>
              <a:off x="4465610" y="1309409"/>
              <a:ext cx="804820" cy="452711"/>
            </a:xfrm>
            <a:prstGeom prst="rect">
              <a:avLst/>
            </a:prstGeom>
            <a:ln>
              <a:noFill/>
            </a:ln>
            <a:effectLst>
              <a:outerShdw blurRad="292100" dist="139700" dir="2700000" algn="tl" rotWithShape="0">
                <a:srgbClr val="333333">
                  <a:alpha val="65000"/>
                </a:srgbClr>
              </a:outerShdw>
            </a:effectLst>
          </p:spPr>
        </p:pic>
        <p:grpSp>
          <p:nvGrpSpPr>
            <p:cNvPr id="12" name="Group 11">
              <a:extLst>
                <a:ext uri="{FF2B5EF4-FFF2-40B4-BE49-F238E27FC236}">
                  <a16:creationId xmlns="" xmlns:a16="http://schemas.microsoft.com/office/drawing/2014/main" id="{CEDAE824-0D2F-4448-BDDC-0AB809505214}"/>
                </a:ext>
              </a:extLst>
            </p:cNvPr>
            <p:cNvGrpSpPr/>
            <p:nvPr/>
          </p:nvGrpSpPr>
          <p:grpSpPr>
            <a:xfrm>
              <a:off x="3344274" y="153828"/>
              <a:ext cx="1454619" cy="956064"/>
              <a:chOff x="3344274" y="153828"/>
              <a:chExt cx="3355258" cy="2629433"/>
            </a:xfrm>
          </p:grpSpPr>
          <p:pic>
            <p:nvPicPr>
              <p:cNvPr id="14" name="Picture 13" descr="Afro-Caribbean">
                <a:extLst>
                  <a:ext uri="{FF2B5EF4-FFF2-40B4-BE49-F238E27FC236}">
                    <a16:creationId xmlns="" xmlns:a16="http://schemas.microsoft.com/office/drawing/2014/main" id="{C8F701D0-1D06-4163-86EE-810CB1C86BFD}"/>
                  </a:ext>
                </a:extLst>
              </p:cNvPr>
              <p:cNvPicPr>
                <a:picLocks noChangeAspect="1" noChangeArrowheads="1"/>
              </p:cNvPicPr>
              <p:nvPr/>
            </p:nvPicPr>
            <p:blipFill rotWithShape="1">
              <a:blip r:embed="rId6" cstate="print"/>
              <a:srcRect b="10850"/>
              <a:stretch/>
            </p:blipFill>
            <p:spPr bwMode="auto">
              <a:xfrm>
                <a:off x="3344274" y="153828"/>
                <a:ext cx="3355258" cy="1364125"/>
              </a:xfrm>
              <a:prstGeom prst="rect">
                <a:avLst/>
              </a:prstGeom>
              <a:ln>
                <a:noFill/>
              </a:ln>
              <a:effectLst>
                <a:outerShdw blurRad="292100" dist="139700" dir="2700000" algn="tl" rotWithShape="0">
                  <a:srgbClr val="333333">
                    <a:alpha val="65000"/>
                  </a:srgbClr>
                </a:outerShdw>
              </a:effectLst>
            </p:spPr>
          </p:pic>
          <p:pic>
            <p:nvPicPr>
              <p:cNvPr id="15" name="Picture 14" descr="http://jamesbelmont.com/main/images/UHSU_Logo.jpg">
                <a:extLst>
                  <a:ext uri="{FF2B5EF4-FFF2-40B4-BE49-F238E27FC236}">
                    <a16:creationId xmlns="" xmlns:a16="http://schemas.microsoft.com/office/drawing/2014/main" id="{8A980D59-5A06-4846-8D4D-FF694FF61E9D}"/>
                  </a:ext>
                </a:extLst>
              </p:cNvPr>
              <p:cNvPicPr>
                <a:picLocks noChangeAspect="1" noChangeArrowheads="1"/>
              </p:cNvPicPr>
              <p:nvPr/>
            </p:nvPicPr>
            <p:blipFill>
              <a:blip r:embed="rId7" cstate="print"/>
              <a:srcRect/>
              <a:stretch>
                <a:fillRect/>
              </a:stretch>
            </p:blipFill>
            <p:spPr bwMode="auto">
              <a:xfrm>
                <a:off x="3771038" y="1725491"/>
                <a:ext cx="1042603" cy="1057770"/>
              </a:xfrm>
              <a:prstGeom prst="rect">
                <a:avLst/>
              </a:prstGeom>
              <a:ln>
                <a:noFill/>
              </a:ln>
              <a:effectLst>
                <a:outerShdw blurRad="292100" dist="139700" dir="2700000" algn="tl" rotWithShape="0">
                  <a:srgbClr val="333333">
                    <a:alpha val="65000"/>
                  </a:srgbClr>
                </a:outerShdw>
              </a:effectLst>
            </p:spPr>
          </p:pic>
        </p:grpSp>
        <p:pic>
          <p:nvPicPr>
            <p:cNvPr id="13" name="Picture 12">
              <a:extLst>
                <a:ext uri="{FF2B5EF4-FFF2-40B4-BE49-F238E27FC236}">
                  <a16:creationId xmlns="" xmlns:a16="http://schemas.microsoft.com/office/drawing/2014/main" id="{7D6EF92D-BBEC-4006-9E1C-DCAC411A57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1354" y="1183728"/>
              <a:ext cx="869852" cy="55772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73986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019448734"/>
              </p:ext>
            </p:extLst>
          </p:nvPr>
        </p:nvGraphicFramePr>
        <p:xfrm>
          <a:off x="1408671" y="2372497"/>
          <a:ext cx="12505037" cy="66726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010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036513746"/>
              </p:ext>
            </p:extLst>
          </p:nvPr>
        </p:nvGraphicFramePr>
        <p:xfrm>
          <a:off x="1458097" y="2721578"/>
          <a:ext cx="12505037" cy="6447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5496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4233964" y="5581494"/>
            <a:ext cx="545831" cy="30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3431" tIns="56715" rIns="113431" bIns="56715" numCol="1" anchor="ctr" anchorCtr="0" compatLnSpc="1">
            <a:prstTxWarp prst="textNoShape">
              <a:avLst/>
            </a:prstTxWarp>
            <a:spAutoFit/>
          </a:bodyPr>
          <a:lstStyle/>
          <a:p>
            <a:pPr indent="224499" defTabSz="1134313"/>
            <a:r>
              <a:rPr lang="en-GB" altLang="en-US" sz="1241" b="1" dirty="0">
                <a:latin typeface="Arial" panose="020B0604020202020204" pitchFamily="34" charset="0"/>
                <a:ea typeface="Calibri" panose="020F0502020204030204" pitchFamily="34" charset="0"/>
                <a:cs typeface="Arial" panose="020B0604020202020204" pitchFamily="34" charset="0"/>
              </a:rPr>
              <a:t>  </a:t>
            </a:r>
            <a:endParaRPr lang="en-GB" altLang="en-US" sz="2233" dirty="0">
              <a:latin typeface="Arial" panose="020B0604020202020204" pitchFamily="34" charset="0"/>
            </a:endParaRPr>
          </a:p>
        </p:txBody>
      </p:sp>
      <p:sp>
        <p:nvSpPr>
          <p:cNvPr id="5" name="TextBox 4">
            <a:extLst>
              <a:ext uri="{FF2B5EF4-FFF2-40B4-BE49-F238E27FC236}">
                <a16:creationId xmlns="" xmlns:a16="http://schemas.microsoft.com/office/drawing/2014/main" id="{B75A41E7-ABEA-45F8-A835-D8C42AB7F6AF}"/>
              </a:ext>
            </a:extLst>
          </p:cNvPr>
          <p:cNvSpPr txBox="1"/>
          <p:nvPr/>
        </p:nvSpPr>
        <p:spPr>
          <a:xfrm>
            <a:off x="3563731" y="1148922"/>
            <a:ext cx="8049930" cy="769441"/>
          </a:xfrm>
          <a:prstGeom prst="rect">
            <a:avLst/>
          </a:prstGeom>
          <a:noFill/>
        </p:spPr>
        <p:txBody>
          <a:bodyPr wrap="square" rtlCol="0">
            <a:spAutoFit/>
          </a:bodyPr>
          <a:lstStyle/>
          <a:p>
            <a:pPr algn="ctr"/>
            <a:r>
              <a:rPr lang="en-GB" sz="4400" b="1" dirty="0">
                <a:solidFill>
                  <a:schemeClr val="bg1"/>
                </a:solidFill>
                <a:latin typeface="+mn-lt"/>
                <a:cs typeface="Arial" panose="020B0604020202020204" pitchFamily="34" charset="0"/>
              </a:rPr>
              <a:t>Current activities</a:t>
            </a:r>
          </a:p>
        </p:txBody>
      </p:sp>
      <p:graphicFrame>
        <p:nvGraphicFramePr>
          <p:cNvPr id="3" name="Diagram 2">
            <a:extLst>
              <a:ext uri="{FF2B5EF4-FFF2-40B4-BE49-F238E27FC236}">
                <a16:creationId xmlns="" xmlns:a16="http://schemas.microsoft.com/office/drawing/2014/main" id="{6B3F6FEC-0A43-4BB1-A427-3DDD4DB08D78}"/>
              </a:ext>
            </a:extLst>
          </p:cNvPr>
          <p:cNvGraphicFramePr/>
          <p:nvPr>
            <p:extLst>
              <p:ext uri="{D42A27DB-BD31-4B8C-83A1-F6EECF244321}">
                <p14:modId xmlns:p14="http://schemas.microsoft.com/office/powerpoint/2010/main" val="354543482"/>
              </p:ext>
            </p:extLst>
          </p:nvPr>
        </p:nvGraphicFramePr>
        <p:xfrm>
          <a:off x="2005089" y="2576591"/>
          <a:ext cx="11167214" cy="7358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 xmlns:a16="http://schemas.microsoft.com/office/drawing/2014/main" id="{D6B38A76-D77E-47DA-84A0-DD143AD2F39F}"/>
              </a:ext>
            </a:extLst>
          </p:cNvPr>
          <p:cNvSpPr txBox="1"/>
          <p:nvPr/>
        </p:nvSpPr>
        <p:spPr>
          <a:xfrm>
            <a:off x="6297881" y="5116399"/>
            <a:ext cx="2772137" cy="23065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GB" sz="3597" dirty="0"/>
              <a:t>BME SUCCESS WORKING GROUP</a:t>
            </a:r>
          </a:p>
        </p:txBody>
      </p:sp>
    </p:spTree>
    <p:extLst>
      <p:ext uri="{BB962C8B-B14F-4D97-AF65-F5344CB8AC3E}">
        <p14:creationId xmlns:p14="http://schemas.microsoft.com/office/powerpoint/2010/main" val="230744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GB" dirty="0" smtClean="0"/>
              <a:t>What </a:t>
            </a:r>
            <a:r>
              <a:rPr lang="en-GB" dirty="0"/>
              <a:t>do you think might be some of the reasons for the attainment gaps</a:t>
            </a:r>
            <a:r>
              <a:rPr lang="en-GB" dirty="0" smtClean="0"/>
              <a:t>?</a:t>
            </a:r>
          </a:p>
          <a:p>
            <a:pPr lvl="1"/>
            <a:r>
              <a:rPr lang="en-GB" dirty="0" smtClean="0"/>
              <a:t>Discuss possible reasons with the person next to you and the please post a thought/possible reason on to the </a:t>
            </a:r>
            <a:r>
              <a:rPr lang="en-GB" dirty="0" err="1" smtClean="0"/>
              <a:t>Menti</a:t>
            </a:r>
            <a:r>
              <a:rPr lang="en-GB" dirty="0" smtClean="0"/>
              <a:t> site  -  </a:t>
            </a:r>
            <a:r>
              <a:rPr lang="en-GB" sz="4800" b="1" dirty="0" smtClean="0"/>
              <a:t>Menti.com</a:t>
            </a:r>
            <a:r>
              <a:rPr lang="en-GB" sz="4800" dirty="0" smtClean="0"/>
              <a:t> </a:t>
            </a:r>
            <a:r>
              <a:rPr lang="en-GB" sz="4800" dirty="0"/>
              <a:t>and use the code </a:t>
            </a:r>
            <a:r>
              <a:rPr lang="en-GB" sz="4800" b="1" dirty="0"/>
              <a:t>76 70 83</a:t>
            </a:r>
          </a:p>
          <a:p>
            <a:pPr lvl="1"/>
            <a:endParaRPr lang="en-GB" dirty="0"/>
          </a:p>
          <a:p>
            <a:endParaRPr lang="en-GB" dirty="0"/>
          </a:p>
          <a:p>
            <a:endParaRPr lang="en-GB" dirty="0"/>
          </a:p>
        </p:txBody>
      </p:sp>
    </p:spTree>
    <p:extLst>
      <p:ext uri="{BB962C8B-B14F-4D97-AF65-F5344CB8AC3E}">
        <p14:creationId xmlns:p14="http://schemas.microsoft.com/office/powerpoint/2010/main" val="743772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00117" y="2310850"/>
            <a:ext cx="11955803" cy="7854177"/>
          </a:xfrm>
          <a:prstGeom prst="rect">
            <a:avLst/>
          </a:prstGeom>
        </p:spPr>
      </p:pic>
      <p:sp>
        <p:nvSpPr>
          <p:cNvPr id="4" name="TextBox 3"/>
          <p:cNvSpPr txBox="1"/>
          <p:nvPr/>
        </p:nvSpPr>
        <p:spPr>
          <a:xfrm>
            <a:off x="528319" y="9488094"/>
            <a:ext cx="6731255" cy="974369"/>
          </a:xfrm>
          <a:prstGeom prst="rect">
            <a:avLst/>
          </a:prstGeom>
          <a:noFill/>
        </p:spPr>
        <p:txBody>
          <a:bodyPr wrap="square" rtlCol="0">
            <a:spAutoFit/>
          </a:bodyPr>
          <a:lstStyle/>
          <a:p>
            <a:r>
              <a:rPr lang="en-GB" sz="1433" dirty="0"/>
              <a:t>Office for Students (2018) </a:t>
            </a:r>
          </a:p>
          <a:p>
            <a:r>
              <a:rPr lang="en-GB" sz="1433" dirty="0">
                <a:hlinkClick r:id="rId4"/>
              </a:rPr>
              <a:t>https://www.officeforstudents.org.uk/data-and-analysis/differences-in-student-outcomes/ethnicity/</a:t>
            </a:r>
            <a:endParaRPr lang="en-GB" sz="1433" dirty="0"/>
          </a:p>
          <a:p>
            <a:endParaRPr lang="en-GB" sz="1433" dirty="0"/>
          </a:p>
        </p:txBody>
      </p:sp>
      <p:cxnSp>
        <p:nvCxnSpPr>
          <p:cNvPr id="5" name="Straight Connector 4"/>
          <p:cNvCxnSpPr/>
          <p:nvPr/>
        </p:nvCxnSpPr>
        <p:spPr>
          <a:xfrm>
            <a:off x="4818325" y="3871994"/>
            <a:ext cx="2067421" cy="59485"/>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4818325" y="3871994"/>
            <a:ext cx="0" cy="4555314"/>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Connector 9"/>
          <p:cNvCxnSpPr/>
          <p:nvPr/>
        </p:nvCxnSpPr>
        <p:spPr>
          <a:xfrm>
            <a:off x="6885746" y="3963499"/>
            <a:ext cx="0" cy="4399768"/>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98737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idx="1"/>
          </p:nvPr>
        </p:nvSpPr>
        <p:spPr/>
        <p:txBody>
          <a:bodyPr/>
          <a:lstStyle/>
          <a:p>
            <a:pPr marL="0" indent="0">
              <a:buNone/>
            </a:pPr>
            <a:r>
              <a:rPr lang="en-GB" sz="3200" dirty="0"/>
              <a:t>HEFCE/Office for Students funded project</a:t>
            </a:r>
          </a:p>
          <a:p>
            <a:pPr marL="0" indent="0">
              <a:buNone/>
            </a:pPr>
            <a:r>
              <a:rPr lang="en-GB" sz="3200" dirty="0"/>
              <a:t>6 partners  </a:t>
            </a:r>
          </a:p>
          <a:p>
            <a:pPr marL="0" indent="0">
              <a:buNone/>
            </a:pPr>
            <a:endParaRPr lang="en-GB" sz="2866" dirty="0"/>
          </a:p>
          <a:p>
            <a:pPr marL="0" indent="0">
              <a:buNone/>
            </a:pPr>
            <a:endParaRPr lang="en-GB" sz="2866" dirty="0"/>
          </a:p>
        </p:txBody>
      </p:sp>
      <p:pic>
        <p:nvPicPr>
          <p:cNvPr id="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435" y="6166402"/>
            <a:ext cx="10981309" cy="23713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1964" b="22975"/>
          <a:stretch/>
        </p:blipFill>
        <p:spPr>
          <a:xfrm>
            <a:off x="8005545" y="2493963"/>
            <a:ext cx="2654730" cy="1196255"/>
          </a:xfrm>
          <a:prstGeom prst="rect">
            <a:avLst/>
          </a:prstGeom>
        </p:spPr>
      </p:pic>
      <p:pic>
        <p:nvPicPr>
          <p:cNvPr id="4" name="Picture 3"/>
          <p:cNvPicPr>
            <a:picLocks noChangeAspect="1"/>
          </p:cNvPicPr>
          <p:nvPr/>
        </p:nvPicPr>
        <p:blipFill rotWithShape="1">
          <a:blip r:embed="rId5"/>
          <a:srcRect l="1210" t="11092" r="1626" b="13278"/>
          <a:stretch/>
        </p:blipFill>
        <p:spPr>
          <a:xfrm>
            <a:off x="467833" y="4930226"/>
            <a:ext cx="13992446" cy="1104901"/>
          </a:xfrm>
          <a:prstGeom prst="rect">
            <a:avLst/>
          </a:prstGeom>
        </p:spPr>
      </p:pic>
      <p:pic>
        <p:nvPicPr>
          <p:cNvPr id="5" name="Picture 4"/>
          <p:cNvPicPr>
            <a:picLocks noChangeAspect="1"/>
          </p:cNvPicPr>
          <p:nvPr/>
        </p:nvPicPr>
        <p:blipFill rotWithShape="1">
          <a:blip r:embed="rId6"/>
          <a:srcRect r="6468" b="14073"/>
          <a:stretch/>
        </p:blipFill>
        <p:spPr>
          <a:xfrm>
            <a:off x="755650" y="3837016"/>
            <a:ext cx="1770906" cy="1196255"/>
          </a:xfrm>
          <a:prstGeom prst="rect">
            <a:avLst/>
          </a:prstGeom>
        </p:spPr>
      </p:pic>
    </p:spTree>
    <p:extLst>
      <p:ext uri="{BB962C8B-B14F-4D97-AF65-F5344CB8AC3E}">
        <p14:creationId xmlns:p14="http://schemas.microsoft.com/office/powerpoint/2010/main" val="1855179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1281</TotalTime>
  <Words>886</Words>
  <Application>Microsoft Office PowerPoint</Application>
  <PresentationFormat>Custom</PresentationFormat>
  <Paragraphs>179</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Helvetica</vt:lpstr>
      <vt:lpstr>Calibri</vt:lpstr>
      <vt:lpstr>MS PGothic</vt:lpstr>
      <vt:lpstr>MS PGothic</vt:lpstr>
      <vt:lpstr>Times New Roman</vt:lpstr>
      <vt:lpstr>Arial</vt:lpstr>
      <vt:lpstr>Office Theme</vt:lpstr>
      <vt:lpstr>  "No one can do everything, but everyone can do something” – the journey to closing the attainment gap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Staff and Student Experiences</vt:lpstr>
      <vt:lpstr>What next?</vt:lpstr>
    </vt:vector>
  </TitlesOfParts>
  <Company>KMS Design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Swatton</dc:creator>
  <cp:lastModifiedBy>Helen Barefoot</cp:lastModifiedBy>
  <cp:revision>107</cp:revision>
  <cp:lastPrinted>2018-06-21T07:23:34Z</cp:lastPrinted>
  <dcterms:created xsi:type="dcterms:W3CDTF">2013-11-28T10:16:21Z</dcterms:created>
  <dcterms:modified xsi:type="dcterms:W3CDTF">2018-07-02T15:32:09Z</dcterms:modified>
</cp:coreProperties>
</file>