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5" r:id="rId1"/>
  </p:sldMasterIdLst>
  <p:notesMasterIdLst>
    <p:notesMasterId r:id="rId19"/>
  </p:notesMasterIdLst>
  <p:handoutMasterIdLst>
    <p:handoutMasterId r:id="rId20"/>
  </p:handoutMasterIdLst>
  <p:sldIdLst>
    <p:sldId id="256" r:id="rId2"/>
    <p:sldId id="311" r:id="rId3"/>
    <p:sldId id="298" r:id="rId4"/>
    <p:sldId id="278" r:id="rId5"/>
    <p:sldId id="280" r:id="rId6"/>
    <p:sldId id="301" r:id="rId7"/>
    <p:sldId id="296" r:id="rId8"/>
    <p:sldId id="302" r:id="rId9"/>
    <p:sldId id="292" r:id="rId10"/>
    <p:sldId id="306" r:id="rId11"/>
    <p:sldId id="313" r:id="rId12"/>
    <p:sldId id="294" r:id="rId13"/>
    <p:sldId id="303" r:id="rId14"/>
    <p:sldId id="304" r:id="rId15"/>
    <p:sldId id="305" r:id="rId16"/>
    <p:sldId id="308" r:id="rId17"/>
    <p:sldId id="31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m5968v" initials="k" lastIdx="17" clrIdx="0">
    <p:extLst>
      <p:ext uri="{19B8F6BF-5375-455C-9EA6-DF929625EA0E}">
        <p15:presenceInfo xmlns:p15="http://schemas.microsoft.com/office/powerpoint/2012/main" userId="km5968v" providerId="None"/>
      </p:ext>
    </p:extLst>
  </p:cmAuthor>
  <p:cmAuthor id="2" name="Mary" initials="M" lastIdx="3" clrIdx="1">
    <p:extLst>
      <p:ext uri="{19B8F6BF-5375-455C-9EA6-DF929625EA0E}">
        <p15:presenceInfo xmlns:p15="http://schemas.microsoft.com/office/powerpoint/2012/main" userId="c0c19da393046f1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97" autoAdjust="0"/>
    <p:restoredTop sz="94660"/>
  </p:normalViewPr>
  <p:slideViewPr>
    <p:cSldViewPr>
      <p:cViewPr varScale="1">
        <p:scale>
          <a:sx n="74" d="100"/>
          <a:sy n="74" d="100"/>
        </p:scale>
        <p:origin x="123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35" Type="http://schemas.microsoft.com/office/2015/10/relationships/revisionInfo" Target="revisionInfo.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01-03T17:12:21.684" idx="1">
    <p:pos x="10" y="10"/>
    <p:text/>
    <p:extLst>
      <p:ext uri="{C676402C-5697-4E1C-873F-D02D1690AC5C}">
        <p15:threadingInfo xmlns:p15="http://schemas.microsoft.com/office/powerpoint/2012/main" timeZoneBias="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E8953C-D8A3-4A29-96C2-D611B8E46733}" type="datetimeFigureOut">
              <a:rPr lang="en-GB" smtClean="0"/>
              <a:t>04/07/2018</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FE40741-3802-4266-8662-CB5F68EE8FB4}" type="slidenum">
              <a:rPr lang="en-GB" smtClean="0"/>
              <a:t>‹#›</a:t>
            </a:fld>
            <a:endParaRPr lang="en-GB"/>
          </a:p>
        </p:txBody>
      </p:sp>
    </p:spTree>
    <p:extLst>
      <p:ext uri="{BB962C8B-B14F-4D97-AF65-F5344CB8AC3E}">
        <p14:creationId xmlns:p14="http://schemas.microsoft.com/office/powerpoint/2010/main" val="1070220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BF6D14-3F74-447D-B6D7-BECD6F5D0707}" type="datetimeFigureOut">
              <a:rPr lang="en-GB" smtClean="0"/>
              <a:t>04/07/2018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1ED7DC-904E-4E59-93F6-63A3CA993AE0}" type="slidenum">
              <a:rPr lang="en-GB" smtClean="0"/>
              <a:t>‹#›</a:t>
            </a:fld>
            <a:endParaRPr lang="en-GB"/>
          </a:p>
        </p:txBody>
      </p:sp>
    </p:spTree>
    <p:extLst>
      <p:ext uri="{BB962C8B-B14F-4D97-AF65-F5344CB8AC3E}">
        <p14:creationId xmlns:p14="http://schemas.microsoft.com/office/powerpoint/2010/main" val="327464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61ED7DC-904E-4E59-93F6-63A3CA993AE0}" type="slidenum">
              <a:rPr lang="en-GB" smtClean="0"/>
              <a:t>1</a:t>
            </a:fld>
            <a:endParaRPr lang="en-GB"/>
          </a:p>
        </p:txBody>
      </p:sp>
    </p:spTree>
    <p:extLst>
      <p:ext uri="{BB962C8B-B14F-4D97-AF65-F5344CB8AC3E}">
        <p14:creationId xmlns:p14="http://schemas.microsoft.com/office/powerpoint/2010/main" val="2552447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Or better still change the conversation</a:t>
            </a:r>
          </a:p>
          <a:p>
            <a:endParaRPr lang="en-GB" dirty="0"/>
          </a:p>
          <a:p>
            <a:r>
              <a:rPr lang="en-GB" sz="1200" dirty="0"/>
              <a:t>An inclusive academy will want to replicate their diversity staff intake, recognising that Black students can often feel marginalised.  This was an issue raised by Zara  and the Race for Equality NUS (2011) report .  </a:t>
            </a:r>
          </a:p>
          <a:p>
            <a:endParaRPr lang="en-GB" sz="1200" dirty="0"/>
          </a:p>
          <a:p>
            <a:r>
              <a:rPr lang="en-GB" sz="1200" dirty="0"/>
              <a:t>An increase in the diversity of staff would also bring a unique perspective to the academy in terms of visibility and in the challenging of the dominant cultures and ideologies. </a:t>
            </a:r>
          </a:p>
          <a:p>
            <a:endParaRPr lang="en-GB" sz="1200" dirty="0"/>
          </a:p>
          <a:p>
            <a:r>
              <a:rPr lang="en-GB" sz="1200" dirty="0"/>
              <a:t>Certainly the visible presence of Black academics and their close proximity to my learning made a positively fundamental difference to my undergraduate and post-graduate experiences</a:t>
            </a:r>
          </a:p>
          <a:p>
            <a:endParaRPr lang="en-GB" dirty="0"/>
          </a:p>
        </p:txBody>
      </p:sp>
      <p:sp>
        <p:nvSpPr>
          <p:cNvPr id="4" name="Slide Number Placeholder 3"/>
          <p:cNvSpPr>
            <a:spLocks noGrp="1"/>
          </p:cNvSpPr>
          <p:nvPr>
            <p:ph type="sldNum" sz="quarter" idx="10"/>
          </p:nvPr>
        </p:nvSpPr>
        <p:spPr/>
        <p:txBody>
          <a:bodyPr/>
          <a:lstStyle/>
          <a:p>
            <a:fld id="{561ED7DC-904E-4E59-93F6-63A3CA993AE0}" type="slidenum">
              <a:rPr lang="en-GB" smtClean="0"/>
              <a:t>16</a:t>
            </a:fld>
            <a:endParaRPr lang="en-GB"/>
          </a:p>
        </p:txBody>
      </p:sp>
    </p:spTree>
    <p:extLst>
      <p:ext uri="{BB962C8B-B14F-4D97-AF65-F5344CB8AC3E}">
        <p14:creationId xmlns:p14="http://schemas.microsoft.com/office/powerpoint/2010/main" val="2545934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61ED7DC-904E-4E59-93F6-63A3CA993AE0}" type="slidenum">
              <a:rPr lang="en-GB" smtClean="0"/>
              <a:t>17</a:t>
            </a:fld>
            <a:endParaRPr lang="en-GB"/>
          </a:p>
        </p:txBody>
      </p:sp>
    </p:spTree>
    <p:extLst>
      <p:ext uri="{BB962C8B-B14F-4D97-AF65-F5344CB8AC3E}">
        <p14:creationId xmlns:p14="http://schemas.microsoft.com/office/powerpoint/2010/main" val="3358600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B07673-DF21-413C-8034-39962F84D0E2}" type="datetime1">
              <a:rPr lang="en-GB" smtClean="0"/>
              <a:t>04/07/2018</a:t>
            </a:fld>
            <a:endParaRPr lang="en-GB"/>
          </a:p>
        </p:txBody>
      </p:sp>
      <p:sp>
        <p:nvSpPr>
          <p:cNvPr id="5" name="Footer Placeholder 4"/>
          <p:cNvSpPr>
            <a:spLocks noGrp="1"/>
          </p:cNvSpPr>
          <p:nvPr>
            <p:ph type="ftr" sz="quarter" idx="11"/>
          </p:nvPr>
        </p:nvSpPr>
        <p:spPr/>
        <p:txBody>
          <a:bodyPr/>
          <a:lstStyle/>
          <a:p>
            <a:r>
              <a:rPr lang="en-GB" smtClean="0"/>
              <a:t>Dr Mary Andall-Stanberry</a:t>
            </a:r>
            <a:endParaRPr lang="en-GB"/>
          </a:p>
        </p:txBody>
      </p:sp>
      <p:sp>
        <p:nvSpPr>
          <p:cNvPr id="6" name="Slide Number Placeholder 5"/>
          <p:cNvSpPr>
            <a:spLocks noGrp="1"/>
          </p:cNvSpPr>
          <p:nvPr>
            <p:ph type="sldNum" sz="quarter" idx="12"/>
          </p:nvPr>
        </p:nvSpPr>
        <p:spPr/>
        <p:txBody>
          <a:bodyPr/>
          <a:lstStyle/>
          <a:p>
            <a:fld id="{D2A568AE-A255-4E08-8A09-EFE48C38F5B9}"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6104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3D1752-CE21-4610-8D88-2C8406F04AE2}" type="datetime1">
              <a:rPr lang="en-GB" smtClean="0"/>
              <a:t>04/07/2018</a:t>
            </a:fld>
            <a:endParaRPr lang="en-GB"/>
          </a:p>
        </p:txBody>
      </p:sp>
      <p:sp>
        <p:nvSpPr>
          <p:cNvPr id="5" name="Footer Placeholder 4"/>
          <p:cNvSpPr>
            <a:spLocks noGrp="1"/>
          </p:cNvSpPr>
          <p:nvPr>
            <p:ph type="ftr" sz="quarter" idx="11"/>
          </p:nvPr>
        </p:nvSpPr>
        <p:spPr/>
        <p:txBody>
          <a:bodyPr/>
          <a:lstStyle/>
          <a:p>
            <a:r>
              <a:rPr lang="en-GB" smtClean="0"/>
              <a:t>Dr Mary Andall-Stanberry</a:t>
            </a:r>
            <a:endParaRPr lang="en-GB"/>
          </a:p>
        </p:txBody>
      </p:sp>
      <p:sp>
        <p:nvSpPr>
          <p:cNvPr id="6" name="Slide Number Placeholder 5"/>
          <p:cNvSpPr>
            <a:spLocks noGrp="1"/>
          </p:cNvSpPr>
          <p:nvPr>
            <p:ph type="sldNum" sz="quarter" idx="12"/>
          </p:nvPr>
        </p:nvSpPr>
        <p:spPr/>
        <p:txBody>
          <a:bodyPr/>
          <a:lstStyle/>
          <a:p>
            <a:fld id="{D2A568AE-A255-4E08-8A09-EFE48C38F5B9}" type="slidenum">
              <a:rPr lang="en-GB" smtClean="0"/>
              <a:t>‹#›</a:t>
            </a:fld>
            <a:endParaRPr lang="en-GB"/>
          </a:p>
        </p:txBody>
      </p:sp>
    </p:spTree>
    <p:extLst>
      <p:ext uri="{BB962C8B-B14F-4D97-AF65-F5344CB8AC3E}">
        <p14:creationId xmlns:p14="http://schemas.microsoft.com/office/powerpoint/2010/main" val="4012731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E77D65-EC2F-454A-8723-0C3BF0B6ECC7}" type="datetime1">
              <a:rPr lang="en-GB" smtClean="0"/>
              <a:t>04/07/2018</a:t>
            </a:fld>
            <a:endParaRPr lang="en-GB"/>
          </a:p>
        </p:txBody>
      </p:sp>
      <p:sp>
        <p:nvSpPr>
          <p:cNvPr id="5" name="Footer Placeholder 4"/>
          <p:cNvSpPr>
            <a:spLocks noGrp="1"/>
          </p:cNvSpPr>
          <p:nvPr>
            <p:ph type="ftr" sz="quarter" idx="11"/>
          </p:nvPr>
        </p:nvSpPr>
        <p:spPr/>
        <p:txBody>
          <a:bodyPr/>
          <a:lstStyle/>
          <a:p>
            <a:r>
              <a:rPr lang="en-GB" smtClean="0"/>
              <a:t>Dr Mary Andall-Stanberry</a:t>
            </a:r>
            <a:endParaRPr lang="en-GB"/>
          </a:p>
        </p:txBody>
      </p:sp>
      <p:sp>
        <p:nvSpPr>
          <p:cNvPr id="6" name="Slide Number Placeholder 5"/>
          <p:cNvSpPr>
            <a:spLocks noGrp="1"/>
          </p:cNvSpPr>
          <p:nvPr>
            <p:ph type="sldNum" sz="quarter" idx="12"/>
          </p:nvPr>
        </p:nvSpPr>
        <p:spPr/>
        <p:txBody>
          <a:bodyPr/>
          <a:lstStyle/>
          <a:p>
            <a:fld id="{D2A568AE-A255-4E08-8A09-EFE48C38F5B9}" type="slidenum">
              <a:rPr lang="en-GB" smtClean="0"/>
              <a:t>‹#›</a:t>
            </a:fld>
            <a:endParaRPr lang="en-GB"/>
          </a:p>
        </p:txBody>
      </p:sp>
    </p:spTree>
    <p:extLst>
      <p:ext uri="{BB962C8B-B14F-4D97-AF65-F5344CB8AC3E}">
        <p14:creationId xmlns:p14="http://schemas.microsoft.com/office/powerpoint/2010/main" val="343791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899" y="1268760"/>
            <a:ext cx="8187248" cy="4744350"/>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5176F7C-2A95-46D5-BF25-61A21C6B2EB1}" type="datetime1">
              <a:rPr lang="en-GB" smtClean="0"/>
              <a:t>04/07/2018</a:t>
            </a:fld>
            <a:endParaRPr lang="en-GB"/>
          </a:p>
        </p:txBody>
      </p:sp>
      <p:sp>
        <p:nvSpPr>
          <p:cNvPr id="5" name="Footer Placeholder 4"/>
          <p:cNvSpPr>
            <a:spLocks noGrp="1"/>
          </p:cNvSpPr>
          <p:nvPr>
            <p:ph type="ftr" sz="quarter" idx="11"/>
          </p:nvPr>
        </p:nvSpPr>
        <p:spPr>
          <a:xfrm>
            <a:off x="2764639" y="6459786"/>
            <a:ext cx="4111617" cy="365125"/>
          </a:xfrm>
        </p:spPr>
        <p:txBody>
          <a:bodyPr/>
          <a:lstStyle/>
          <a:p>
            <a:r>
              <a:rPr lang="en-GB" smtClean="0"/>
              <a:t>Dr Mary Andall-Stanberry</a:t>
            </a:r>
            <a:endParaRPr lang="en-GB"/>
          </a:p>
        </p:txBody>
      </p:sp>
      <p:sp>
        <p:nvSpPr>
          <p:cNvPr id="6" name="Slide Number Placeholder 5"/>
          <p:cNvSpPr>
            <a:spLocks noGrp="1"/>
          </p:cNvSpPr>
          <p:nvPr>
            <p:ph type="sldNum" sz="quarter" idx="12"/>
          </p:nvPr>
        </p:nvSpPr>
        <p:spPr/>
        <p:txBody>
          <a:bodyPr/>
          <a:lstStyle/>
          <a:p>
            <a:fld id="{D2A568AE-A255-4E08-8A09-EFE48C38F5B9}" type="slidenum">
              <a:rPr lang="en-GB" smtClean="0"/>
              <a:t>‹#›</a:t>
            </a:fld>
            <a:endParaRPr lang="en-GB"/>
          </a:p>
        </p:txBody>
      </p:sp>
      <p:sp>
        <p:nvSpPr>
          <p:cNvPr id="7" name="Title 6">
            <a:extLst>
              <a:ext uri="{FF2B5EF4-FFF2-40B4-BE49-F238E27FC236}">
                <a16:creationId xmlns:a16="http://schemas.microsoft.com/office/drawing/2014/main" xmlns="" id="{0B992740-AD7A-4C48-B7A3-04ECEF2537A3}"/>
              </a:ext>
            </a:extLst>
          </p:cNvPr>
          <p:cNvSpPr>
            <a:spLocks noGrp="1"/>
          </p:cNvSpPr>
          <p:nvPr>
            <p:ph type="title"/>
          </p:nvPr>
        </p:nvSpPr>
        <p:spPr>
          <a:xfrm>
            <a:off x="179512" y="286605"/>
            <a:ext cx="8568952" cy="694123"/>
          </a:xfrm>
        </p:spPr>
        <p:txBody>
          <a:bodyPr>
            <a:normAutofit/>
          </a:bodyPr>
          <a:lstStyle>
            <a:lvl1pPr>
              <a:defRPr sz="4400" b="1"/>
            </a:lvl1pPr>
          </a:lstStyle>
          <a:p>
            <a:r>
              <a:rPr lang="en-US" dirty="0"/>
              <a:t>Click to edit Master title style</a:t>
            </a:r>
            <a:endParaRPr lang="en-GB" dirty="0"/>
          </a:p>
        </p:txBody>
      </p:sp>
    </p:spTree>
    <p:extLst>
      <p:ext uri="{BB962C8B-B14F-4D97-AF65-F5344CB8AC3E}">
        <p14:creationId xmlns:p14="http://schemas.microsoft.com/office/powerpoint/2010/main" val="233424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177377-4E31-4398-9714-30B5EC635E44}" type="datetime1">
              <a:rPr lang="en-GB" smtClean="0"/>
              <a:t>04/07/2018</a:t>
            </a:fld>
            <a:endParaRPr lang="en-GB"/>
          </a:p>
        </p:txBody>
      </p:sp>
      <p:sp>
        <p:nvSpPr>
          <p:cNvPr id="5" name="Footer Placeholder 4"/>
          <p:cNvSpPr>
            <a:spLocks noGrp="1"/>
          </p:cNvSpPr>
          <p:nvPr>
            <p:ph type="ftr" sz="quarter" idx="11"/>
          </p:nvPr>
        </p:nvSpPr>
        <p:spPr/>
        <p:txBody>
          <a:bodyPr/>
          <a:lstStyle/>
          <a:p>
            <a:r>
              <a:rPr lang="en-GB" smtClean="0"/>
              <a:t>Dr Mary Andall-Stanberry</a:t>
            </a:r>
            <a:endParaRPr lang="en-GB"/>
          </a:p>
        </p:txBody>
      </p:sp>
      <p:sp>
        <p:nvSpPr>
          <p:cNvPr id="6" name="Slide Number Placeholder 5"/>
          <p:cNvSpPr>
            <a:spLocks noGrp="1"/>
          </p:cNvSpPr>
          <p:nvPr>
            <p:ph type="sldNum" sz="quarter" idx="12"/>
          </p:nvPr>
        </p:nvSpPr>
        <p:spPr/>
        <p:txBody>
          <a:bodyPr/>
          <a:lstStyle/>
          <a:p>
            <a:fld id="{D2A568AE-A255-4E08-8A09-EFE48C38F5B9}"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0310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B65B1B-C058-4A67-B0FE-519B8C9420F1}" type="datetime1">
              <a:rPr lang="en-GB" smtClean="0"/>
              <a:t>04/07/2018</a:t>
            </a:fld>
            <a:endParaRPr lang="en-GB"/>
          </a:p>
        </p:txBody>
      </p:sp>
      <p:sp>
        <p:nvSpPr>
          <p:cNvPr id="6" name="Footer Placeholder 5"/>
          <p:cNvSpPr>
            <a:spLocks noGrp="1"/>
          </p:cNvSpPr>
          <p:nvPr>
            <p:ph type="ftr" sz="quarter" idx="11"/>
          </p:nvPr>
        </p:nvSpPr>
        <p:spPr/>
        <p:txBody>
          <a:bodyPr/>
          <a:lstStyle/>
          <a:p>
            <a:r>
              <a:rPr lang="en-GB" smtClean="0"/>
              <a:t>Dr Mary Andall-Stanberry</a:t>
            </a:r>
            <a:endParaRPr lang="en-GB"/>
          </a:p>
        </p:txBody>
      </p:sp>
      <p:sp>
        <p:nvSpPr>
          <p:cNvPr id="7" name="Slide Number Placeholder 6"/>
          <p:cNvSpPr>
            <a:spLocks noGrp="1"/>
          </p:cNvSpPr>
          <p:nvPr>
            <p:ph type="sldNum" sz="quarter" idx="12"/>
          </p:nvPr>
        </p:nvSpPr>
        <p:spPr/>
        <p:txBody>
          <a:bodyPr/>
          <a:lstStyle/>
          <a:p>
            <a:fld id="{D2A568AE-A255-4E08-8A09-EFE48C38F5B9}" type="slidenum">
              <a:rPr lang="en-GB" smtClean="0"/>
              <a:t>‹#›</a:t>
            </a:fld>
            <a:endParaRPr lang="en-GB"/>
          </a:p>
        </p:txBody>
      </p:sp>
    </p:spTree>
    <p:extLst>
      <p:ext uri="{BB962C8B-B14F-4D97-AF65-F5344CB8AC3E}">
        <p14:creationId xmlns:p14="http://schemas.microsoft.com/office/powerpoint/2010/main" val="768863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C8880-8CCC-4B46-9F8C-07C563B33E8D}" type="datetime1">
              <a:rPr lang="en-GB" smtClean="0"/>
              <a:t>04/07/2018</a:t>
            </a:fld>
            <a:endParaRPr lang="en-GB"/>
          </a:p>
        </p:txBody>
      </p:sp>
      <p:sp>
        <p:nvSpPr>
          <p:cNvPr id="8" name="Footer Placeholder 7"/>
          <p:cNvSpPr>
            <a:spLocks noGrp="1"/>
          </p:cNvSpPr>
          <p:nvPr>
            <p:ph type="ftr" sz="quarter" idx="11"/>
          </p:nvPr>
        </p:nvSpPr>
        <p:spPr/>
        <p:txBody>
          <a:bodyPr/>
          <a:lstStyle/>
          <a:p>
            <a:r>
              <a:rPr lang="en-GB" smtClean="0"/>
              <a:t>Dr Mary Andall-Stanberry</a:t>
            </a:r>
            <a:endParaRPr lang="en-GB"/>
          </a:p>
        </p:txBody>
      </p:sp>
      <p:sp>
        <p:nvSpPr>
          <p:cNvPr id="9" name="Slide Number Placeholder 8"/>
          <p:cNvSpPr>
            <a:spLocks noGrp="1"/>
          </p:cNvSpPr>
          <p:nvPr>
            <p:ph type="sldNum" sz="quarter" idx="12"/>
          </p:nvPr>
        </p:nvSpPr>
        <p:spPr/>
        <p:txBody>
          <a:bodyPr/>
          <a:lstStyle/>
          <a:p>
            <a:fld id="{D2A568AE-A255-4E08-8A09-EFE48C38F5B9}" type="slidenum">
              <a:rPr lang="en-GB" smtClean="0"/>
              <a:t>‹#›</a:t>
            </a:fld>
            <a:endParaRPr lang="en-GB"/>
          </a:p>
        </p:txBody>
      </p:sp>
    </p:spTree>
    <p:extLst>
      <p:ext uri="{BB962C8B-B14F-4D97-AF65-F5344CB8AC3E}">
        <p14:creationId xmlns:p14="http://schemas.microsoft.com/office/powerpoint/2010/main" val="3796475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B6608A-E8CF-48E7-AFC3-EDF3AED529FB}" type="datetime1">
              <a:rPr lang="en-GB" smtClean="0"/>
              <a:t>04/07/2018</a:t>
            </a:fld>
            <a:endParaRPr lang="en-GB"/>
          </a:p>
        </p:txBody>
      </p:sp>
      <p:sp>
        <p:nvSpPr>
          <p:cNvPr id="4" name="Footer Placeholder 3"/>
          <p:cNvSpPr>
            <a:spLocks noGrp="1"/>
          </p:cNvSpPr>
          <p:nvPr>
            <p:ph type="ftr" sz="quarter" idx="11"/>
          </p:nvPr>
        </p:nvSpPr>
        <p:spPr/>
        <p:txBody>
          <a:bodyPr/>
          <a:lstStyle/>
          <a:p>
            <a:r>
              <a:rPr lang="en-GB" smtClean="0"/>
              <a:t>Dr Mary Andall-Stanberry</a:t>
            </a:r>
            <a:endParaRPr lang="en-GB"/>
          </a:p>
        </p:txBody>
      </p:sp>
      <p:sp>
        <p:nvSpPr>
          <p:cNvPr id="5" name="Slide Number Placeholder 4"/>
          <p:cNvSpPr>
            <a:spLocks noGrp="1"/>
          </p:cNvSpPr>
          <p:nvPr>
            <p:ph type="sldNum" sz="quarter" idx="12"/>
          </p:nvPr>
        </p:nvSpPr>
        <p:spPr/>
        <p:txBody>
          <a:bodyPr/>
          <a:lstStyle/>
          <a:p>
            <a:fld id="{D2A568AE-A255-4E08-8A09-EFE48C38F5B9}" type="slidenum">
              <a:rPr lang="en-GB" smtClean="0"/>
              <a:t>‹#›</a:t>
            </a:fld>
            <a:endParaRPr lang="en-GB"/>
          </a:p>
        </p:txBody>
      </p:sp>
    </p:spTree>
    <p:extLst>
      <p:ext uri="{BB962C8B-B14F-4D97-AF65-F5344CB8AC3E}">
        <p14:creationId xmlns:p14="http://schemas.microsoft.com/office/powerpoint/2010/main" val="2924727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E61500-D535-4AF4-9F3F-8E264F3C4DDD}" type="datetime1">
              <a:rPr lang="en-GB" smtClean="0"/>
              <a:t>04/07/2018</a:t>
            </a:fld>
            <a:endParaRPr lang="en-GB"/>
          </a:p>
        </p:txBody>
      </p:sp>
      <p:sp>
        <p:nvSpPr>
          <p:cNvPr id="8" name="Footer Placeholder 7"/>
          <p:cNvSpPr>
            <a:spLocks noGrp="1"/>
          </p:cNvSpPr>
          <p:nvPr>
            <p:ph type="ftr" sz="quarter" idx="11"/>
          </p:nvPr>
        </p:nvSpPr>
        <p:spPr>
          <a:xfrm>
            <a:off x="2764639" y="6459786"/>
            <a:ext cx="3926067" cy="365125"/>
          </a:xfrm>
        </p:spPr>
        <p:txBody>
          <a:bodyPr/>
          <a:lstStyle>
            <a:lvl1pPr>
              <a:defRPr>
                <a:solidFill>
                  <a:srgbClr val="FFFFFF"/>
                </a:solidFill>
              </a:defRPr>
            </a:lvl1pPr>
          </a:lstStyle>
          <a:p>
            <a:r>
              <a:rPr lang="en-GB" smtClean="0"/>
              <a:t>Dr Mary Andall-Stanberry</a:t>
            </a:r>
            <a:endParaRPr lang="en-GB" dirty="0"/>
          </a:p>
        </p:txBody>
      </p:sp>
      <p:sp>
        <p:nvSpPr>
          <p:cNvPr id="9" name="Slide Number Placeholder 8"/>
          <p:cNvSpPr>
            <a:spLocks noGrp="1"/>
          </p:cNvSpPr>
          <p:nvPr>
            <p:ph type="sldNum" sz="quarter" idx="12"/>
          </p:nvPr>
        </p:nvSpPr>
        <p:spPr/>
        <p:txBody>
          <a:bodyPr/>
          <a:lstStyle/>
          <a:p>
            <a:fld id="{D2A568AE-A255-4E08-8A09-EFE48C38F5B9}" type="slidenum">
              <a:rPr lang="en-GB" smtClean="0"/>
              <a:t>‹#›</a:t>
            </a:fld>
            <a:endParaRPr lang="en-GB"/>
          </a:p>
        </p:txBody>
      </p:sp>
    </p:spTree>
    <p:extLst>
      <p:ext uri="{BB962C8B-B14F-4D97-AF65-F5344CB8AC3E}">
        <p14:creationId xmlns:p14="http://schemas.microsoft.com/office/powerpoint/2010/main" val="1636820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29E3769-AE48-4F1D-9BE4-E7CA71DF132A}" type="datetime1">
              <a:rPr lang="en-GB" smtClean="0"/>
              <a:t>04/07/2018</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GB" smtClean="0"/>
              <a:t>Dr Mary Andall-Stanberry</a:t>
            </a:r>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2A568AE-A255-4E08-8A09-EFE48C38F5B9}" type="slidenum">
              <a:rPr lang="en-GB" smtClean="0"/>
              <a:t>‹#›</a:t>
            </a:fld>
            <a:endParaRPr lang="en-GB"/>
          </a:p>
        </p:txBody>
      </p:sp>
    </p:spTree>
    <p:extLst>
      <p:ext uri="{BB962C8B-B14F-4D97-AF65-F5344CB8AC3E}">
        <p14:creationId xmlns:p14="http://schemas.microsoft.com/office/powerpoint/2010/main" val="75762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1B346A-DD21-4B25-B847-95204E5AD971}" type="datetime1">
              <a:rPr lang="en-GB" smtClean="0"/>
              <a:t>04/07/2018</a:t>
            </a:fld>
            <a:endParaRPr lang="en-GB"/>
          </a:p>
        </p:txBody>
      </p:sp>
      <p:sp>
        <p:nvSpPr>
          <p:cNvPr id="6" name="Footer Placeholder 5"/>
          <p:cNvSpPr>
            <a:spLocks noGrp="1"/>
          </p:cNvSpPr>
          <p:nvPr>
            <p:ph type="ftr" sz="quarter" idx="11"/>
          </p:nvPr>
        </p:nvSpPr>
        <p:spPr/>
        <p:txBody>
          <a:bodyPr/>
          <a:lstStyle/>
          <a:p>
            <a:r>
              <a:rPr lang="en-GB" smtClean="0"/>
              <a:t>Dr Mary Andall-Stanberry</a:t>
            </a:r>
            <a:endParaRPr lang="en-GB"/>
          </a:p>
        </p:txBody>
      </p:sp>
      <p:sp>
        <p:nvSpPr>
          <p:cNvPr id="7" name="Slide Number Placeholder 6"/>
          <p:cNvSpPr>
            <a:spLocks noGrp="1"/>
          </p:cNvSpPr>
          <p:nvPr>
            <p:ph type="sldNum" sz="quarter" idx="12"/>
          </p:nvPr>
        </p:nvSpPr>
        <p:spPr/>
        <p:txBody>
          <a:bodyPr/>
          <a:lstStyle/>
          <a:p>
            <a:fld id="{D2A568AE-A255-4E08-8A09-EFE48C38F5B9}" type="slidenum">
              <a:rPr lang="en-GB" smtClean="0"/>
              <a:t>‹#›</a:t>
            </a:fld>
            <a:endParaRPr lang="en-GB"/>
          </a:p>
        </p:txBody>
      </p:sp>
    </p:spTree>
    <p:extLst>
      <p:ext uri="{BB962C8B-B14F-4D97-AF65-F5344CB8AC3E}">
        <p14:creationId xmlns:p14="http://schemas.microsoft.com/office/powerpoint/2010/main" val="2158471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54027B8-2955-4EE4-A2E0-93637DF6B4A2}" type="datetime1">
              <a:rPr lang="en-GB" smtClean="0"/>
              <a:t>04/07/2018</a:t>
            </a:fld>
            <a:endParaRPr lang="en-GB"/>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GB" smtClean="0"/>
              <a:t>Dr Mary Andall-Stanberry</a:t>
            </a:r>
            <a:endParaRPr lang="en-GB"/>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2A568AE-A255-4E08-8A09-EFE48C38F5B9}" type="slidenum">
              <a:rPr lang="en-GB" smtClean="0"/>
              <a:t>‹#›</a:t>
            </a:fld>
            <a:endParaRPr lang="en-GB"/>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8350991"/>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060848"/>
            <a:ext cx="8208912" cy="2016224"/>
          </a:xfrm>
        </p:spPr>
        <p:txBody>
          <a:bodyPr>
            <a:normAutofit fontScale="90000"/>
          </a:bodyPr>
          <a:lstStyle/>
          <a:p>
            <a:pPr algn="ctr"/>
            <a:r>
              <a:rPr lang="en-GB" sz="4800" b="1" dirty="0"/>
              <a:t/>
            </a:r>
            <a:br>
              <a:rPr lang="en-GB" sz="4800" b="1" dirty="0"/>
            </a:br>
            <a:r>
              <a:rPr lang="en-GB" sz="4800" b="1" dirty="0"/>
              <a:t/>
            </a:r>
            <a:br>
              <a:rPr lang="en-GB" sz="4800" b="1" dirty="0"/>
            </a:br>
            <a:r>
              <a:rPr lang="en-GB" sz="4800" b="1" dirty="0"/>
              <a:t>Aspiration and Resilience - Challenging Deficit Theories of Black Students in Higher Education</a:t>
            </a:r>
          </a:p>
        </p:txBody>
      </p:sp>
      <p:sp>
        <p:nvSpPr>
          <p:cNvPr id="4" name="Footer Placeholder 3"/>
          <p:cNvSpPr>
            <a:spLocks noGrp="1"/>
          </p:cNvSpPr>
          <p:nvPr>
            <p:ph type="ftr" sz="quarter" idx="11"/>
          </p:nvPr>
        </p:nvSpPr>
        <p:spPr/>
        <p:txBody>
          <a:bodyPr/>
          <a:lstStyle/>
          <a:p>
            <a:r>
              <a:rPr lang="en-GB" smtClean="0"/>
              <a:t>Dr Mary Andall-Stanberry</a:t>
            </a:r>
            <a:endParaRPr lang="en-GB"/>
          </a:p>
        </p:txBody>
      </p:sp>
      <p:sp>
        <p:nvSpPr>
          <p:cNvPr id="5" name="Slide Number Placeholder 4"/>
          <p:cNvSpPr>
            <a:spLocks noGrp="1"/>
          </p:cNvSpPr>
          <p:nvPr>
            <p:ph type="sldNum" sz="quarter" idx="12"/>
          </p:nvPr>
        </p:nvSpPr>
        <p:spPr/>
        <p:txBody>
          <a:bodyPr/>
          <a:lstStyle/>
          <a:p>
            <a:fld id="{D2A568AE-A255-4E08-8A09-EFE48C38F5B9}" type="slidenum">
              <a:rPr lang="en-GB" smtClean="0"/>
              <a:t>1</a:t>
            </a:fld>
            <a:endParaRPr lang="en-GB"/>
          </a:p>
        </p:txBody>
      </p:sp>
      <p:pic>
        <p:nvPicPr>
          <p:cNvPr id="7" name="Picture 6"/>
          <p:cNvPicPr>
            <a:picLocks noChangeAspect="1"/>
          </p:cNvPicPr>
          <p:nvPr/>
        </p:nvPicPr>
        <p:blipFill>
          <a:blip r:embed="rId3"/>
          <a:stretch>
            <a:fillRect/>
          </a:stretch>
        </p:blipFill>
        <p:spPr>
          <a:xfrm>
            <a:off x="4644008" y="116632"/>
            <a:ext cx="4499992" cy="1008112"/>
          </a:xfrm>
          <a:prstGeom prst="rect">
            <a:avLst/>
          </a:prstGeom>
        </p:spPr>
      </p:pic>
      <p:sp>
        <p:nvSpPr>
          <p:cNvPr id="3" name="Date Placeholder 2"/>
          <p:cNvSpPr>
            <a:spLocks noGrp="1"/>
          </p:cNvSpPr>
          <p:nvPr>
            <p:ph type="dt" sz="half" idx="10"/>
          </p:nvPr>
        </p:nvSpPr>
        <p:spPr/>
        <p:txBody>
          <a:bodyPr/>
          <a:lstStyle/>
          <a:p>
            <a:fld id="{0002E5B5-6C5E-4E51-B97D-BDF70ACA0B4E}" type="datetime1">
              <a:rPr lang="en-GB" smtClean="0"/>
              <a:t>04/07/2018</a:t>
            </a:fld>
            <a:endParaRPr lang="en-GB"/>
          </a:p>
        </p:txBody>
      </p:sp>
    </p:spTree>
    <p:extLst>
      <p:ext uri="{BB962C8B-B14F-4D97-AF65-F5344CB8AC3E}">
        <p14:creationId xmlns:p14="http://schemas.microsoft.com/office/powerpoint/2010/main" val="697419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Dr Mary Andall-Stanberry</a:t>
            </a:r>
            <a:endParaRPr lang="en-GB"/>
          </a:p>
        </p:txBody>
      </p:sp>
      <p:sp>
        <p:nvSpPr>
          <p:cNvPr id="3" name="Slide Number Placeholder 2"/>
          <p:cNvSpPr>
            <a:spLocks noGrp="1"/>
          </p:cNvSpPr>
          <p:nvPr>
            <p:ph type="sldNum" sz="quarter" idx="12"/>
          </p:nvPr>
        </p:nvSpPr>
        <p:spPr/>
        <p:txBody>
          <a:bodyPr/>
          <a:lstStyle/>
          <a:p>
            <a:fld id="{D2A568AE-A255-4E08-8A09-EFE48C38F5B9}" type="slidenum">
              <a:rPr lang="en-GB" smtClean="0"/>
              <a:t>10</a:t>
            </a:fld>
            <a:endParaRPr lang="en-GB"/>
          </a:p>
        </p:txBody>
      </p:sp>
      <p:sp>
        <p:nvSpPr>
          <p:cNvPr id="4" name="Rectangle 3"/>
          <p:cNvSpPr/>
          <p:nvPr/>
        </p:nvSpPr>
        <p:spPr>
          <a:xfrm>
            <a:off x="179512" y="260648"/>
            <a:ext cx="8496943" cy="5170646"/>
          </a:xfrm>
          <a:prstGeom prst="rect">
            <a:avLst/>
          </a:prstGeom>
        </p:spPr>
        <p:txBody>
          <a:bodyPr wrap="square">
            <a:spAutoFit/>
          </a:bodyPr>
          <a:lstStyle/>
          <a:p>
            <a:r>
              <a:rPr lang="en-GB" sz="3600" b="1" dirty="0"/>
              <a:t>CRITICAL RACE THEORY (CRT) PREMISE</a:t>
            </a:r>
          </a:p>
          <a:p>
            <a:endParaRPr lang="en-GB" sz="3600" b="1" dirty="0"/>
          </a:p>
          <a:p>
            <a:r>
              <a:rPr lang="en-GB" sz="2000" dirty="0"/>
              <a:t>CRT challenges biological and cultural deficit stories through its concept of “community cultural wealth” and exposes inherent underlying racism. </a:t>
            </a:r>
          </a:p>
          <a:p>
            <a:endParaRPr lang="en-GB" sz="2000" dirty="0"/>
          </a:p>
          <a:p>
            <a:endParaRPr lang="en-GB" sz="2000" dirty="0"/>
          </a:p>
          <a:p>
            <a:r>
              <a:rPr lang="en-GB" sz="2000" dirty="0"/>
              <a:t>It also reveals the need to incorporate and restructure UK social institutions around those knowledge, skills, abilities and networks—the community cultural wealth—possessed and utilized by Black people.</a:t>
            </a:r>
          </a:p>
          <a:p>
            <a:endParaRPr lang="en-GB" sz="2000" dirty="0"/>
          </a:p>
          <a:p>
            <a:endParaRPr lang="en-GB" sz="2000" dirty="0"/>
          </a:p>
          <a:p>
            <a:r>
              <a:rPr lang="en-GB" sz="2000" dirty="0"/>
              <a:t>One of the key messages is that universities should be concerned by the continued experience of Black students’ </a:t>
            </a:r>
            <a:r>
              <a:rPr lang="en-GB" sz="2000" b="1" dirty="0"/>
              <a:t>cultural alienation, physical isolation, heightened awareness of their race and remaining silenced</a:t>
            </a:r>
            <a:r>
              <a:rPr lang="en-GB" b="1" dirty="0"/>
              <a:t>. </a:t>
            </a:r>
          </a:p>
          <a:p>
            <a:endParaRPr lang="en-GB" b="1" dirty="0"/>
          </a:p>
        </p:txBody>
      </p:sp>
      <p:sp>
        <p:nvSpPr>
          <p:cNvPr id="5" name="Date Placeholder 4"/>
          <p:cNvSpPr>
            <a:spLocks noGrp="1"/>
          </p:cNvSpPr>
          <p:nvPr>
            <p:ph type="dt" sz="half" idx="10"/>
          </p:nvPr>
        </p:nvSpPr>
        <p:spPr/>
        <p:txBody>
          <a:bodyPr/>
          <a:lstStyle/>
          <a:p>
            <a:fld id="{BA5ABCA9-3D5B-4902-AAB9-0811DA247F2D}" type="datetime1">
              <a:rPr lang="en-GB" smtClean="0"/>
              <a:t>04/07/2018</a:t>
            </a:fld>
            <a:endParaRPr lang="en-GB"/>
          </a:p>
        </p:txBody>
      </p:sp>
    </p:spTree>
    <p:extLst>
      <p:ext uri="{BB962C8B-B14F-4D97-AF65-F5344CB8AC3E}">
        <p14:creationId xmlns:p14="http://schemas.microsoft.com/office/powerpoint/2010/main" val="118395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additive="base">
                                        <p:cTn id="1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5176F7C-2A95-46D5-BF25-61A21C6B2EB1}" type="datetime1">
              <a:rPr lang="en-GB" smtClean="0"/>
              <a:t>04/07/2018</a:t>
            </a:fld>
            <a:endParaRPr lang="en-GB"/>
          </a:p>
        </p:txBody>
      </p:sp>
      <p:sp>
        <p:nvSpPr>
          <p:cNvPr id="4" name="Footer Placeholder 3"/>
          <p:cNvSpPr>
            <a:spLocks noGrp="1"/>
          </p:cNvSpPr>
          <p:nvPr>
            <p:ph type="ftr" sz="quarter" idx="11"/>
          </p:nvPr>
        </p:nvSpPr>
        <p:spPr>
          <a:xfrm>
            <a:off x="2713959" y="6427588"/>
            <a:ext cx="4111617" cy="365125"/>
          </a:xfrm>
        </p:spPr>
        <p:txBody>
          <a:bodyPr/>
          <a:lstStyle/>
          <a:p>
            <a:r>
              <a:rPr lang="en-GB" smtClean="0"/>
              <a:t>Dr Mary Andall-Stanberry</a:t>
            </a:r>
            <a:endParaRPr lang="en-GB"/>
          </a:p>
        </p:txBody>
      </p:sp>
      <p:sp>
        <p:nvSpPr>
          <p:cNvPr id="5" name="Slide Number Placeholder 4"/>
          <p:cNvSpPr>
            <a:spLocks noGrp="1"/>
          </p:cNvSpPr>
          <p:nvPr>
            <p:ph type="sldNum" sz="quarter" idx="12"/>
          </p:nvPr>
        </p:nvSpPr>
        <p:spPr/>
        <p:txBody>
          <a:bodyPr/>
          <a:lstStyle/>
          <a:p>
            <a:fld id="{D2A568AE-A255-4E08-8A09-EFE48C38F5B9}" type="slidenum">
              <a:rPr lang="en-GB" smtClean="0"/>
              <a:t>11</a:t>
            </a:fld>
            <a:endParaRPr lang="en-GB"/>
          </a:p>
        </p:txBody>
      </p:sp>
      <p:sp>
        <p:nvSpPr>
          <p:cNvPr id="6" name="Title 5"/>
          <p:cNvSpPr>
            <a:spLocks noGrp="1"/>
          </p:cNvSpPr>
          <p:nvPr>
            <p:ph type="title"/>
          </p:nvPr>
        </p:nvSpPr>
        <p:spPr/>
        <p:txBody>
          <a:bodyPr/>
          <a:lstStyle/>
          <a:p>
            <a:r>
              <a:rPr lang="en-GB" dirty="0" smtClean="0"/>
              <a:t>GAIL, ZARA, MARY</a:t>
            </a:r>
            <a:endParaRPr lang="en-GB" dirty="0"/>
          </a:p>
        </p:txBody>
      </p:sp>
      <p:sp>
        <p:nvSpPr>
          <p:cNvPr id="8" name="TextBox 7"/>
          <p:cNvSpPr txBox="1"/>
          <p:nvPr/>
        </p:nvSpPr>
        <p:spPr>
          <a:xfrm>
            <a:off x="179512" y="2276872"/>
            <a:ext cx="8784977" cy="3477875"/>
          </a:xfrm>
          <a:prstGeom prst="rect">
            <a:avLst/>
          </a:prstGeom>
          <a:noFill/>
        </p:spPr>
        <p:txBody>
          <a:bodyPr wrap="square" rtlCol="0">
            <a:spAutoFit/>
          </a:bodyPr>
          <a:lstStyle/>
          <a:p>
            <a:r>
              <a:rPr lang="en-GB" sz="2000" b="1" dirty="0" smtClean="0"/>
              <a:t>GAIL – I have experienced more racism here in three months, than I have in </a:t>
            </a:r>
          </a:p>
          <a:p>
            <a:r>
              <a:rPr lang="en-GB" sz="2000" b="1" dirty="0" smtClean="0"/>
              <a:t>eighteen years living in London</a:t>
            </a:r>
          </a:p>
          <a:p>
            <a:endParaRPr lang="en-GB" sz="2000" b="1" dirty="0"/>
          </a:p>
          <a:p>
            <a:endParaRPr lang="en-GB" sz="2000" b="1" dirty="0" smtClean="0"/>
          </a:p>
          <a:p>
            <a:r>
              <a:rPr lang="en-GB" sz="2000" b="1" dirty="0" smtClean="0"/>
              <a:t>Zara – The university say it is diverse, yet in my three years here, I have not see a book by a Black author in any of my modules</a:t>
            </a:r>
          </a:p>
          <a:p>
            <a:endParaRPr lang="en-GB" sz="2000" b="1" dirty="0" smtClean="0"/>
          </a:p>
          <a:p>
            <a:endParaRPr lang="en-GB" sz="2000" b="1" dirty="0"/>
          </a:p>
          <a:p>
            <a:endParaRPr lang="en-GB" sz="2000" b="1" dirty="0" smtClean="0"/>
          </a:p>
          <a:p>
            <a:r>
              <a:rPr lang="en-GB" sz="2000" b="1" dirty="0" smtClean="0"/>
              <a:t>Mary – students marked work given to colleagues to be look at, to ensure lecturer’s had marked correctly</a:t>
            </a:r>
            <a:endParaRPr lang="en-GB" sz="2000" b="1" dirty="0"/>
          </a:p>
        </p:txBody>
      </p:sp>
    </p:spTree>
    <p:extLst>
      <p:ext uri="{BB962C8B-B14F-4D97-AF65-F5344CB8AC3E}">
        <p14:creationId xmlns:p14="http://schemas.microsoft.com/office/powerpoint/2010/main" val="3848534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089"/>
            <a:ext cx="8964488" cy="955817"/>
          </a:xfrm>
        </p:spPr>
        <p:txBody>
          <a:bodyPr/>
          <a:lstStyle/>
          <a:p>
            <a:r>
              <a:rPr lang="en-GB" dirty="0"/>
              <a:t> CRT</a:t>
            </a:r>
          </a:p>
        </p:txBody>
      </p:sp>
      <p:sp>
        <p:nvSpPr>
          <p:cNvPr id="3" name="Content Placeholder 2"/>
          <p:cNvSpPr>
            <a:spLocks noGrp="1"/>
          </p:cNvSpPr>
          <p:nvPr>
            <p:ph idx="1"/>
          </p:nvPr>
        </p:nvSpPr>
        <p:spPr>
          <a:xfrm>
            <a:off x="179512" y="1340768"/>
            <a:ext cx="8784976" cy="4595421"/>
          </a:xfrm>
        </p:spPr>
        <p:txBody>
          <a:bodyPr>
            <a:normAutofit fontScale="92500" lnSpcReduction="10000"/>
          </a:bodyPr>
          <a:lstStyle/>
          <a:p>
            <a:pPr marL="0" indent="0">
              <a:buNone/>
            </a:pPr>
            <a:endParaRPr lang="en-GB" dirty="0"/>
          </a:p>
          <a:p>
            <a:r>
              <a:rPr lang="en-GB" sz="2200" b="1" dirty="0"/>
              <a:t>Basic premise - racism must be challenged -  it is pervasive and permanent; not just an individual pathology.</a:t>
            </a:r>
          </a:p>
          <a:p>
            <a:endParaRPr lang="en-GB" sz="2200" b="1" dirty="0"/>
          </a:p>
          <a:p>
            <a:r>
              <a:rPr lang="en-GB" sz="2200" b="1" dirty="0"/>
              <a:t>Systemically represents itself in the very structures of our institutions (McPherson 1999). </a:t>
            </a:r>
          </a:p>
          <a:p>
            <a:endParaRPr lang="en-GB" sz="2200" b="1" dirty="0"/>
          </a:p>
          <a:p>
            <a:r>
              <a:rPr lang="en-GB" sz="2200" b="1" dirty="0" smtClean="0"/>
              <a:t>However:  </a:t>
            </a:r>
            <a:r>
              <a:rPr lang="en-GB" sz="2200" b="1" dirty="0"/>
              <a:t>complex to address - engrained within society- frequent occurrence in the day to day existence of Black peoples’ lives</a:t>
            </a:r>
          </a:p>
          <a:p>
            <a:endParaRPr lang="en-GB" sz="2200" b="1" dirty="0"/>
          </a:p>
          <a:p>
            <a:r>
              <a:rPr lang="en-GB" sz="2200" b="1" dirty="0"/>
              <a:t>(</a:t>
            </a:r>
            <a:r>
              <a:rPr lang="en-GB" sz="2200" b="1" dirty="0" err="1"/>
              <a:t>Chakrabartya</a:t>
            </a:r>
            <a:r>
              <a:rPr lang="en-GB" sz="2200" b="1" dirty="0"/>
              <a:t> et al 2012; </a:t>
            </a:r>
            <a:r>
              <a:rPr lang="en-GB" sz="2200" b="1" dirty="0" err="1"/>
              <a:t>Rollock</a:t>
            </a:r>
            <a:r>
              <a:rPr lang="en-GB" sz="2200" b="1" dirty="0"/>
              <a:t> and </a:t>
            </a:r>
            <a:r>
              <a:rPr lang="en-GB" sz="2200" b="1" dirty="0" err="1"/>
              <a:t>Gillborn</a:t>
            </a:r>
            <a:r>
              <a:rPr lang="en-GB" sz="2200" b="1" dirty="0"/>
              <a:t> 2011, </a:t>
            </a:r>
            <a:r>
              <a:rPr lang="en-GB" sz="2200" b="1" dirty="0" err="1"/>
              <a:t>Hylton</a:t>
            </a:r>
            <a:r>
              <a:rPr lang="en-GB" sz="2200" b="1" dirty="0"/>
              <a:t> 2012, Wright et al 2013).</a:t>
            </a:r>
          </a:p>
          <a:p>
            <a:endParaRPr lang="en-GB" sz="2200" dirty="0"/>
          </a:p>
        </p:txBody>
      </p:sp>
      <p:sp>
        <p:nvSpPr>
          <p:cNvPr id="4" name="Footer Placeholder 3"/>
          <p:cNvSpPr>
            <a:spLocks noGrp="1"/>
          </p:cNvSpPr>
          <p:nvPr>
            <p:ph type="ftr" sz="quarter" idx="11"/>
          </p:nvPr>
        </p:nvSpPr>
        <p:spPr/>
        <p:txBody>
          <a:bodyPr/>
          <a:lstStyle/>
          <a:p>
            <a:r>
              <a:rPr lang="en-GB" smtClean="0"/>
              <a:t>Dr Mary Andall-Stanberry</a:t>
            </a:r>
            <a:endParaRPr lang="en-GB"/>
          </a:p>
        </p:txBody>
      </p:sp>
      <p:sp>
        <p:nvSpPr>
          <p:cNvPr id="5" name="Slide Number Placeholder 4"/>
          <p:cNvSpPr>
            <a:spLocks noGrp="1"/>
          </p:cNvSpPr>
          <p:nvPr>
            <p:ph type="sldNum" sz="quarter" idx="12"/>
          </p:nvPr>
        </p:nvSpPr>
        <p:spPr/>
        <p:txBody>
          <a:bodyPr/>
          <a:lstStyle/>
          <a:p>
            <a:fld id="{D2A568AE-A255-4E08-8A09-EFE48C38F5B9}" type="slidenum">
              <a:rPr lang="en-GB" smtClean="0"/>
              <a:t>12</a:t>
            </a:fld>
            <a:endParaRPr lang="en-GB"/>
          </a:p>
        </p:txBody>
      </p:sp>
      <p:sp>
        <p:nvSpPr>
          <p:cNvPr id="6" name="Date Placeholder 5"/>
          <p:cNvSpPr>
            <a:spLocks noGrp="1"/>
          </p:cNvSpPr>
          <p:nvPr>
            <p:ph type="dt" sz="half" idx="10"/>
          </p:nvPr>
        </p:nvSpPr>
        <p:spPr/>
        <p:txBody>
          <a:bodyPr/>
          <a:lstStyle/>
          <a:p>
            <a:fld id="{08C1D59C-16A9-478E-A25D-A3C7485D0F5E}" type="datetime1">
              <a:rPr lang="en-GB" smtClean="0"/>
              <a:t>04/07/2018</a:t>
            </a:fld>
            <a:endParaRPr lang="en-GB"/>
          </a:p>
        </p:txBody>
      </p:sp>
    </p:spTree>
    <p:extLst>
      <p:ext uri="{BB962C8B-B14F-4D97-AF65-F5344CB8AC3E}">
        <p14:creationId xmlns:p14="http://schemas.microsoft.com/office/powerpoint/2010/main" val="399560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Dr Mary Andall-Stanberry</a:t>
            </a:r>
            <a:endParaRPr lang="en-GB"/>
          </a:p>
        </p:txBody>
      </p:sp>
      <p:sp>
        <p:nvSpPr>
          <p:cNvPr id="3" name="Slide Number Placeholder 2"/>
          <p:cNvSpPr>
            <a:spLocks noGrp="1"/>
          </p:cNvSpPr>
          <p:nvPr>
            <p:ph type="sldNum" sz="quarter" idx="12"/>
          </p:nvPr>
        </p:nvSpPr>
        <p:spPr/>
        <p:txBody>
          <a:bodyPr/>
          <a:lstStyle/>
          <a:p>
            <a:fld id="{D2A568AE-A255-4E08-8A09-EFE48C38F5B9}" type="slidenum">
              <a:rPr lang="en-GB" smtClean="0"/>
              <a:t>13</a:t>
            </a:fld>
            <a:endParaRPr lang="en-GB"/>
          </a:p>
        </p:txBody>
      </p:sp>
      <p:sp>
        <p:nvSpPr>
          <p:cNvPr id="4" name="Rectangle 3"/>
          <p:cNvSpPr/>
          <p:nvPr/>
        </p:nvSpPr>
        <p:spPr>
          <a:xfrm>
            <a:off x="107504" y="188640"/>
            <a:ext cx="8784976" cy="5170646"/>
          </a:xfrm>
          <a:prstGeom prst="rect">
            <a:avLst/>
          </a:prstGeom>
        </p:spPr>
        <p:txBody>
          <a:bodyPr wrap="square">
            <a:spAutoFit/>
          </a:bodyPr>
          <a:lstStyle/>
          <a:p>
            <a:endParaRPr lang="en-GB" dirty="0"/>
          </a:p>
          <a:p>
            <a:r>
              <a:rPr lang="en-GB" sz="2400" b="1" dirty="0" smtClean="0"/>
              <a:t>CRT: CRITICAL </a:t>
            </a:r>
            <a:r>
              <a:rPr lang="en-GB" sz="2400" b="1" dirty="0"/>
              <a:t>ASSESSMENT OF DEFICIT </a:t>
            </a:r>
            <a:r>
              <a:rPr lang="en-GB" sz="2400" b="1" dirty="0" smtClean="0"/>
              <a:t>THEORY</a:t>
            </a:r>
            <a:endParaRPr lang="en-GB" sz="2400" b="1"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 </a:t>
            </a:r>
          </a:p>
          <a:p>
            <a:endParaRPr lang="en-GB" dirty="0"/>
          </a:p>
          <a:p>
            <a:r>
              <a:rPr lang="en-GB" dirty="0"/>
              <a:t>	</a:t>
            </a:r>
          </a:p>
          <a:p>
            <a:endParaRPr lang="en-GB" dirty="0"/>
          </a:p>
        </p:txBody>
      </p:sp>
      <p:sp>
        <p:nvSpPr>
          <p:cNvPr id="5" name="Rectangle 4"/>
          <p:cNvSpPr/>
          <p:nvPr/>
        </p:nvSpPr>
        <p:spPr>
          <a:xfrm>
            <a:off x="453489" y="2360736"/>
            <a:ext cx="1977589" cy="2853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Discriminatory behaviours and marginalisation often concealed by lack of transparency</a:t>
            </a:r>
          </a:p>
        </p:txBody>
      </p:sp>
      <p:pic>
        <p:nvPicPr>
          <p:cNvPr id="6" name="Picture 5"/>
          <p:cNvPicPr>
            <a:picLocks noChangeAspect="1"/>
          </p:cNvPicPr>
          <p:nvPr/>
        </p:nvPicPr>
        <p:blipFill>
          <a:blip r:embed="rId2"/>
          <a:stretch>
            <a:fillRect/>
          </a:stretch>
        </p:blipFill>
        <p:spPr>
          <a:xfrm>
            <a:off x="3724691" y="2301304"/>
            <a:ext cx="2101622" cy="2853476"/>
          </a:xfrm>
          <a:prstGeom prst="rect">
            <a:avLst/>
          </a:prstGeom>
        </p:spPr>
      </p:pic>
      <p:pic>
        <p:nvPicPr>
          <p:cNvPr id="7" name="Picture 6"/>
          <p:cNvPicPr>
            <a:picLocks noChangeAspect="1"/>
          </p:cNvPicPr>
          <p:nvPr/>
        </p:nvPicPr>
        <p:blipFill>
          <a:blip r:embed="rId2"/>
          <a:stretch>
            <a:fillRect/>
          </a:stretch>
        </p:blipFill>
        <p:spPr>
          <a:xfrm>
            <a:off x="6567936" y="2364615"/>
            <a:ext cx="1889519" cy="2726853"/>
          </a:xfrm>
          <a:prstGeom prst="rect">
            <a:avLst/>
          </a:prstGeom>
        </p:spPr>
      </p:pic>
      <p:sp>
        <p:nvSpPr>
          <p:cNvPr id="8" name="Rectangle 7"/>
          <p:cNvSpPr/>
          <p:nvPr/>
        </p:nvSpPr>
        <p:spPr>
          <a:xfrm>
            <a:off x="3724692" y="2360736"/>
            <a:ext cx="1999436" cy="1754326"/>
          </a:xfrm>
          <a:prstGeom prst="rect">
            <a:avLst/>
          </a:prstGeom>
        </p:spPr>
        <p:txBody>
          <a:bodyPr wrap="square">
            <a:spAutoFit/>
          </a:bodyPr>
          <a:lstStyle/>
          <a:p>
            <a:endParaRPr lang="en-GB" b="1" dirty="0">
              <a:solidFill>
                <a:schemeClr val="bg1"/>
              </a:solidFill>
            </a:endParaRPr>
          </a:p>
          <a:p>
            <a:r>
              <a:rPr lang="en-GB" b="1" dirty="0">
                <a:solidFill>
                  <a:schemeClr val="bg1"/>
                </a:solidFill>
              </a:rPr>
              <a:t>Academic structures and policies that are not </a:t>
            </a:r>
            <a:r>
              <a:rPr lang="en-GB" b="1" dirty="0" smtClean="0">
                <a:solidFill>
                  <a:schemeClr val="bg1"/>
                </a:solidFill>
              </a:rPr>
              <a:t>inclusive </a:t>
            </a:r>
            <a:r>
              <a:rPr lang="en-GB" b="1" dirty="0">
                <a:solidFill>
                  <a:schemeClr val="bg1"/>
                </a:solidFill>
              </a:rPr>
              <a:t>and tend to stigmatise</a:t>
            </a:r>
          </a:p>
        </p:txBody>
      </p:sp>
      <p:sp>
        <p:nvSpPr>
          <p:cNvPr id="9" name="Rectangle 8"/>
          <p:cNvSpPr/>
          <p:nvPr/>
        </p:nvSpPr>
        <p:spPr>
          <a:xfrm>
            <a:off x="6804248" y="2708920"/>
            <a:ext cx="1605114" cy="1200329"/>
          </a:xfrm>
          <a:prstGeom prst="rect">
            <a:avLst/>
          </a:prstGeom>
        </p:spPr>
        <p:txBody>
          <a:bodyPr wrap="square">
            <a:spAutoFit/>
          </a:bodyPr>
          <a:lstStyle/>
          <a:p>
            <a:r>
              <a:rPr lang="en-GB" b="1" dirty="0">
                <a:solidFill>
                  <a:schemeClr val="bg1"/>
                </a:solidFill>
              </a:rPr>
              <a:t>Lack of role models and BAME friendly imagery</a:t>
            </a:r>
          </a:p>
        </p:txBody>
      </p:sp>
      <p:sp>
        <p:nvSpPr>
          <p:cNvPr id="10" name="Date Placeholder 9"/>
          <p:cNvSpPr>
            <a:spLocks noGrp="1"/>
          </p:cNvSpPr>
          <p:nvPr>
            <p:ph type="dt" sz="half" idx="10"/>
          </p:nvPr>
        </p:nvSpPr>
        <p:spPr/>
        <p:txBody>
          <a:bodyPr/>
          <a:lstStyle/>
          <a:p>
            <a:fld id="{C913A88A-D704-4E80-895A-51A380E55753}" type="datetime1">
              <a:rPr lang="en-GB" smtClean="0"/>
              <a:t>04/07/2018</a:t>
            </a:fld>
            <a:endParaRPr lang="en-GB"/>
          </a:p>
        </p:txBody>
      </p:sp>
    </p:spTree>
    <p:extLst>
      <p:ext uri="{BB962C8B-B14F-4D97-AF65-F5344CB8AC3E}">
        <p14:creationId xmlns:p14="http://schemas.microsoft.com/office/powerpoint/2010/main" val="70649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Dr Mary Andall-Stanberry</a:t>
            </a:r>
            <a:endParaRPr lang="en-GB"/>
          </a:p>
        </p:txBody>
      </p:sp>
      <p:sp>
        <p:nvSpPr>
          <p:cNvPr id="3" name="Slide Number Placeholder 2"/>
          <p:cNvSpPr>
            <a:spLocks noGrp="1"/>
          </p:cNvSpPr>
          <p:nvPr>
            <p:ph type="sldNum" sz="quarter" idx="12"/>
          </p:nvPr>
        </p:nvSpPr>
        <p:spPr/>
        <p:txBody>
          <a:bodyPr/>
          <a:lstStyle/>
          <a:p>
            <a:fld id="{D2A568AE-A255-4E08-8A09-EFE48C38F5B9}" type="slidenum">
              <a:rPr lang="en-GB" smtClean="0"/>
              <a:t>14</a:t>
            </a:fld>
            <a:endParaRPr lang="en-GB"/>
          </a:p>
        </p:txBody>
      </p:sp>
      <p:sp>
        <p:nvSpPr>
          <p:cNvPr id="4" name="Rectangle 3"/>
          <p:cNvSpPr/>
          <p:nvPr/>
        </p:nvSpPr>
        <p:spPr>
          <a:xfrm>
            <a:off x="0" y="116631"/>
            <a:ext cx="8892480" cy="5509200"/>
          </a:xfrm>
          <a:prstGeom prst="rect">
            <a:avLst/>
          </a:prstGeom>
        </p:spPr>
        <p:txBody>
          <a:bodyPr wrap="square">
            <a:spAutoFit/>
          </a:bodyPr>
          <a:lstStyle/>
          <a:p>
            <a:endParaRPr lang="en-GB" dirty="0"/>
          </a:p>
          <a:p>
            <a:r>
              <a:rPr lang="en-GB" sz="2400" b="1" dirty="0" smtClean="0"/>
              <a:t>BOURDIEU WAS </a:t>
            </a:r>
            <a:r>
              <a:rPr lang="en-GB" sz="2800" b="1" dirty="0" smtClean="0"/>
              <a:t>NOT</a:t>
            </a:r>
            <a:r>
              <a:rPr lang="en-GB" sz="2400" b="1" dirty="0" smtClean="0"/>
              <a:t> TALKING ABOUT BME STUDENTS</a:t>
            </a:r>
            <a:endParaRPr lang="en-GB" sz="2400" b="1"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 </a:t>
            </a:r>
          </a:p>
          <a:p>
            <a:endParaRPr lang="en-GB" dirty="0"/>
          </a:p>
          <a:p>
            <a:endParaRPr lang="en-GB" dirty="0"/>
          </a:p>
          <a:p>
            <a:endParaRPr lang="en-GB" dirty="0"/>
          </a:p>
          <a:p>
            <a:endParaRPr lang="en-GB" dirty="0"/>
          </a:p>
          <a:p>
            <a:endParaRPr lang="en-GB" dirty="0"/>
          </a:p>
          <a:p>
            <a:r>
              <a:rPr lang="en-GB" dirty="0"/>
              <a:t>’. </a:t>
            </a:r>
          </a:p>
        </p:txBody>
      </p:sp>
      <p:sp>
        <p:nvSpPr>
          <p:cNvPr id="5" name="Rectangle 4"/>
          <p:cNvSpPr/>
          <p:nvPr/>
        </p:nvSpPr>
        <p:spPr>
          <a:xfrm>
            <a:off x="251520" y="1124744"/>
            <a:ext cx="2778184" cy="477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Bourdieu (1997)… working class students were less successful not because they were of inferior intelligence or not gifted, but because the curriculum was </a:t>
            </a:r>
            <a:r>
              <a:rPr lang="en-GB" b="1" dirty="0"/>
              <a:t>`biased in</a:t>
            </a:r>
            <a:r>
              <a:rPr lang="en-GB" dirty="0"/>
              <a:t> </a:t>
            </a:r>
            <a:r>
              <a:rPr lang="en-GB" b="1" dirty="0"/>
              <a:t>favour of those things with which middle-class students were already   extra-</a:t>
            </a:r>
            <a:r>
              <a:rPr lang="en-GB" b="1" dirty="0" err="1"/>
              <a:t>curricularly</a:t>
            </a:r>
            <a:r>
              <a:rPr lang="en-GB" b="1" dirty="0"/>
              <a:t> familiar</a:t>
            </a:r>
            <a:r>
              <a:rPr lang="en-GB" dirty="0"/>
              <a:t>’  </a:t>
            </a:r>
          </a:p>
        </p:txBody>
      </p:sp>
      <p:pic>
        <p:nvPicPr>
          <p:cNvPr id="6" name="Picture 5"/>
          <p:cNvPicPr>
            <a:picLocks noChangeAspect="1"/>
          </p:cNvPicPr>
          <p:nvPr/>
        </p:nvPicPr>
        <p:blipFill>
          <a:blip r:embed="rId2"/>
          <a:stretch>
            <a:fillRect/>
          </a:stretch>
        </p:blipFill>
        <p:spPr>
          <a:xfrm>
            <a:off x="3309764" y="1124744"/>
            <a:ext cx="2552854" cy="4774280"/>
          </a:xfrm>
          <a:prstGeom prst="rect">
            <a:avLst/>
          </a:prstGeom>
        </p:spPr>
      </p:pic>
      <p:pic>
        <p:nvPicPr>
          <p:cNvPr id="7" name="Picture 6"/>
          <p:cNvPicPr>
            <a:picLocks noChangeAspect="1"/>
          </p:cNvPicPr>
          <p:nvPr/>
        </p:nvPicPr>
        <p:blipFill>
          <a:blip r:embed="rId2"/>
          <a:stretch>
            <a:fillRect/>
          </a:stretch>
        </p:blipFill>
        <p:spPr>
          <a:xfrm>
            <a:off x="6516216" y="1196752"/>
            <a:ext cx="2232248" cy="4552190"/>
          </a:xfrm>
          <a:prstGeom prst="rect">
            <a:avLst/>
          </a:prstGeom>
        </p:spPr>
      </p:pic>
      <p:sp>
        <p:nvSpPr>
          <p:cNvPr id="8" name="Rectangle 7"/>
          <p:cNvSpPr/>
          <p:nvPr/>
        </p:nvSpPr>
        <p:spPr>
          <a:xfrm>
            <a:off x="3683302" y="1700808"/>
            <a:ext cx="1968818" cy="2585323"/>
          </a:xfrm>
          <a:prstGeom prst="rect">
            <a:avLst/>
          </a:prstGeom>
        </p:spPr>
        <p:txBody>
          <a:bodyPr wrap="square">
            <a:spAutoFit/>
          </a:bodyPr>
          <a:lstStyle/>
          <a:p>
            <a:r>
              <a:rPr lang="en-GB" dirty="0"/>
              <a:t>Stevenson and Clegg (2011) …. </a:t>
            </a:r>
            <a:r>
              <a:rPr lang="en-GB" dirty="0" smtClean="0"/>
              <a:t>existing </a:t>
            </a:r>
            <a:r>
              <a:rPr lang="en-GB" dirty="0"/>
              <a:t>structures of universities </a:t>
            </a:r>
            <a:r>
              <a:rPr lang="en-GB" dirty="0" smtClean="0"/>
              <a:t>disable</a:t>
            </a:r>
            <a:r>
              <a:rPr lang="en-GB" dirty="0"/>
              <a:t>, rather than enable Black students to function to the best of their ability</a:t>
            </a:r>
          </a:p>
        </p:txBody>
      </p:sp>
      <p:sp>
        <p:nvSpPr>
          <p:cNvPr id="9" name="Rectangle 8"/>
          <p:cNvSpPr/>
          <p:nvPr/>
        </p:nvSpPr>
        <p:spPr>
          <a:xfrm>
            <a:off x="6732240" y="1196752"/>
            <a:ext cx="1800200" cy="4524315"/>
          </a:xfrm>
          <a:prstGeom prst="rect">
            <a:avLst/>
          </a:prstGeom>
        </p:spPr>
        <p:txBody>
          <a:bodyPr wrap="square">
            <a:spAutoFit/>
          </a:bodyPr>
          <a:lstStyle/>
          <a:p>
            <a:endParaRPr lang="en-GB" dirty="0"/>
          </a:p>
          <a:p>
            <a:r>
              <a:rPr lang="en-GB" dirty="0" smtClean="0"/>
              <a:t>Andall-Stanberry (2017)</a:t>
            </a:r>
            <a:endParaRPr lang="en-GB" dirty="0"/>
          </a:p>
          <a:p>
            <a:r>
              <a:rPr lang="en-GB" dirty="0"/>
              <a:t>A number of potential causes are cited such as: ‘</a:t>
            </a:r>
            <a:r>
              <a:rPr lang="en-GB" b="1" dirty="0"/>
              <a:t>racism, lack of role models, segregation, discriminatory practice, and student and staff’s attitudes and expectations of Black students</a:t>
            </a:r>
          </a:p>
        </p:txBody>
      </p:sp>
      <p:sp>
        <p:nvSpPr>
          <p:cNvPr id="10" name="Date Placeholder 9"/>
          <p:cNvSpPr>
            <a:spLocks noGrp="1"/>
          </p:cNvSpPr>
          <p:nvPr>
            <p:ph type="dt" sz="half" idx="10"/>
          </p:nvPr>
        </p:nvSpPr>
        <p:spPr/>
        <p:txBody>
          <a:bodyPr/>
          <a:lstStyle/>
          <a:p>
            <a:fld id="{0D090721-9AD7-4F09-AACD-D5A07E0337BF}" type="datetime1">
              <a:rPr lang="en-GB" smtClean="0"/>
              <a:t>04/07/2018</a:t>
            </a:fld>
            <a:endParaRPr lang="en-GB"/>
          </a:p>
        </p:txBody>
      </p:sp>
    </p:spTree>
    <p:extLst>
      <p:ext uri="{BB962C8B-B14F-4D97-AF65-F5344CB8AC3E}">
        <p14:creationId xmlns:p14="http://schemas.microsoft.com/office/powerpoint/2010/main" val="102160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Dr Mary Andall-Stanberry</a:t>
            </a:r>
            <a:endParaRPr lang="en-GB"/>
          </a:p>
        </p:txBody>
      </p:sp>
      <p:sp>
        <p:nvSpPr>
          <p:cNvPr id="3" name="Slide Number Placeholder 2"/>
          <p:cNvSpPr>
            <a:spLocks noGrp="1"/>
          </p:cNvSpPr>
          <p:nvPr>
            <p:ph type="sldNum" sz="quarter" idx="12"/>
          </p:nvPr>
        </p:nvSpPr>
        <p:spPr/>
        <p:txBody>
          <a:bodyPr/>
          <a:lstStyle/>
          <a:p>
            <a:fld id="{D2A568AE-A255-4E08-8A09-EFE48C38F5B9}" type="slidenum">
              <a:rPr lang="en-GB" smtClean="0"/>
              <a:t>15</a:t>
            </a:fld>
            <a:endParaRPr lang="en-GB"/>
          </a:p>
        </p:txBody>
      </p:sp>
      <p:sp>
        <p:nvSpPr>
          <p:cNvPr id="5" name="Flowchart: Process 4"/>
          <p:cNvSpPr/>
          <p:nvPr/>
        </p:nvSpPr>
        <p:spPr>
          <a:xfrm>
            <a:off x="467544" y="1556792"/>
            <a:ext cx="2227419" cy="432048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 (2004)</a:t>
            </a:r>
          </a:p>
          <a:p>
            <a:pPr algn="ctr"/>
            <a:r>
              <a:rPr lang="en-GB" dirty="0"/>
              <a:t>HE sector </a:t>
            </a:r>
            <a:r>
              <a:rPr lang="en-GB" b="1" dirty="0"/>
              <a:t>lagging behind in addressing the question of differentiation for Black student in relation to grade, retention and experiences</a:t>
            </a:r>
          </a:p>
        </p:txBody>
      </p:sp>
      <p:pic>
        <p:nvPicPr>
          <p:cNvPr id="6" name="Picture 5"/>
          <p:cNvPicPr>
            <a:picLocks noChangeAspect="1"/>
          </p:cNvPicPr>
          <p:nvPr/>
        </p:nvPicPr>
        <p:blipFill>
          <a:blip r:embed="rId2"/>
          <a:stretch>
            <a:fillRect/>
          </a:stretch>
        </p:blipFill>
        <p:spPr>
          <a:xfrm>
            <a:off x="3275857" y="1556792"/>
            <a:ext cx="2304256" cy="4248472"/>
          </a:xfrm>
          <a:prstGeom prst="rect">
            <a:avLst/>
          </a:prstGeom>
        </p:spPr>
      </p:pic>
      <p:pic>
        <p:nvPicPr>
          <p:cNvPr id="7" name="Picture 6"/>
          <p:cNvPicPr>
            <a:picLocks noChangeAspect="1"/>
          </p:cNvPicPr>
          <p:nvPr/>
        </p:nvPicPr>
        <p:blipFill>
          <a:blip r:embed="rId2"/>
          <a:stretch>
            <a:fillRect/>
          </a:stretch>
        </p:blipFill>
        <p:spPr>
          <a:xfrm>
            <a:off x="6233012" y="1196752"/>
            <a:ext cx="2587461" cy="5040562"/>
          </a:xfrm>
          <a:prstGeom prst="rect">
            <a:avLst/>
          </a:prstGeom>
        </p:spPr>
      </p:pic>
      <p:sp>
        <p:nvSpPr>
          <p:cNvPr id="8" name="Rectangle 7"/>
          <p:cNvSpPr/>
          <p:nvPr/>
        </p:nvSpPr>
        <p:spPr>
          <a:xfrm>
            <a:off x="3419872" y="2290216"/>
            <a:ext cx="2160241" cy="2862322"/>
          </a:xfrm>
          <a:prstGeom prst="rect">
            <a:avLst/>
          </a:prstGeom>
        </p:spPr>
        <p:txBody>
          <a:bodyPr wrap="square">
            <a:spAutoFit/>
          </a:bodyPr>
          <a:lstStyle/>
          <a:p>
            <a:r>
              <a:rPr lang="en-GB" dirty="0"/>
              <a:t>Patton (2004)  universities run the </a:t>
            </a:r>
            <a:r>
              <a:rPr lang="en-GB" b="1" dirty="0"/>
              <a:t>risk of being seen as “</a:t>
            </a:r>
            <a:r>
              <a:rPr lang="en-GB" b="1" dirty="0" err="1"/>
              <a:t>complicitous</a:t>
            </a:r>
            <a:r>
              <a:rPr lang="en-GB" b="1" dirty="0"/>
              <a:t> in domination and oppression (p.190</a:t>
            </a:r>
            <a:r>
              <a:rPr lang="en-GB" dirty="0"/>
              <a:t>) because of their reluctance to explore and embrace diversity. </a:t>
            </a:r>
          </a:p>
        </p:txBody>
      </p:sp>
      <p:sp>
        <p:nvSpPr>
          <p:cNvPr id="9" name="Rectangle 8"/>
          <p:cNvSpPr/>
          <p:nvPr/>
        </p:nvSpPr>
        <p:spPr>
          <a:xfrm>
            <a:off x="6381742" y="1124744"/>
            <a:ext cx="2371550" cy="4247317"/>
          </a:xfrm>
          <a:prstGeom prst="rect">
            <a:avLst/>
          </a:prstGeom>
        </p:spPr>
        <p:txBody>
          <a:bodyPr wrap="square">
            <a:spAutoFit/>
          </a:bodyPr>
          <a:lstStyle/>
          <a:p>
            <a:r>
              <a:rPr lang="en-GB" dirty="0"/>
              <a:t>Prendergast (1998), “</a:t>
            </a:r>
            <a:r>
              <a:rPr lang="en-GB" b="1" dirty="0"/>
              <a:t>race remains under-theorized, un-problematized, and under- investigated </a:t>
            </a:r>
            <a:r>
              <a:rPr lang="en-GB" dirty="0"/>
              <a:t>in composition research leaving us with no means to confront the racialized atmosphere of the university and no way to account for the impact of the  persistence of prejudice on writers and texts (pp. 36)</a:t>
            </a:r>
          </a:p>
        </p:txBody>
      </p:sp>
      <p:sp>
        <p:nvSpPr>
          <p:cNvPr id="4" name="Date Placeholder 3"/>
          <p:cNvSpPr>
            <a:spLocks noGrp="1"/>
          </p:cNvSpPr>
          <p:nvPr>
            <p:ph type="dt" sz="half" idx="10"/>
          </p:nvPr>
        </p:nvSpPr>
        <p:spPr/>
        <p:txBody>
          <a:bodyPr/>
          <a:lstStyle/>
          <a:p>
            <a:fld id="{68260E7A-4A33-4192-8514-CF0FC524E28F}" type="datetime1">
              <a:rPr lang="en-GB" smtClean="0"/>
              <a:t>04/07/2018</a:t>
            </a:fld>
            <a:endParaRPr lang="en-GB"/>
          </a:p>
        </p:txBody>
      </p:sp>
      <p:sp>
        <p:nvSpPr>
          <p:cNvPr id="10" name="TextBox 9"/>
          <p:cNvSpPr txBox="1"/>
          <p:nvPr/>
        </p:nvSpPr>
        <p:spPr>
          <a:xfrm>
            <a:off x="323527" y="476672"/>
            <a:ext cx="8496945" cy="523220"/>
          </a:xfrm>
          <a:prstGeom prst="rect">
            <a:avLst/>
          </a:prstGeom>
          <a:noFill/>
        </p:spPr>
        <p:txBody>
          <a:bodyPr wrap="square" rtlCol="0">
            <a:spAutoFit/>
          </a:bodyPr>
          <a:lstStyle/>
          <a:p>
            <a:r>
              <a:rPr lang="en-GB" sz="2800" b="1" dirty="0" smtClean="0"/>
              <a:t>RACE/DIVERSITY AND HIGHER EDUCATION</a:t>
            </a:r>
            <a:endParaRPr lang="en-GB" sz="2800" b="1" dirty="0"/>
          </a:p>
        </p:txBody>
      </p:sp>
    </p:spTree>
    <p:extLst>
      <p:ext uri="{BB962C8B-B14F-4D97-AF65-F5344CB8AC3E}">
        <p14:creationId xmlns:p14="http://schemas.microsoft.com/office/powerpoint/2010/main" val="34998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xmlns="" id="{9FFE7AA8-77ED-4F4C-9FBF-004F04FC9D8D}"/>
              </a:ext>
            </a:extLst>
          </p:cNvPr>
          <p:cNvSpPr>
            <a:spLocks noGrp="1"/>
          </p:cNvSpPr>
          <p:nvPr>
            <p:ph idx="1"/>
          </p:nvPr>
        </p:nvSpPr>
        <p:spPr>
          <a:xfrm>
            <a:off x="179512" y="753422"/>
            <a:ext cx="5976665" cy="5706364"/>
          </a:xfrm>
        </p:spPr>
        <p:txBody>
          <a:bodyPr>
            <a:normAutofit fontScale="70000" lnSpcReduction="20000"/>
          </a:bodyPr>
          <a:lstStyle/>
          <a:p>
            <a:pPr marL="174625" indent="-174625">
              <a:lnSpc>
                <a:spcPct val="120000"/>
              </a:lnSpc>
              <a:buFont typeface="Wingdings" panose="05000000000000000000" pitchFamily="2" charset="2"/>
              <a:buChar char="v"/>
            </a:pPr>
            <a:r>
              <a:rPr lang="en-GB" sz="2600" b="1" dirty="0">
                <a:solidFill>
                  <a:srgbClr val="C00000"/>
                </a:solidFill>
              </a:rPr>
              <a:t>Embedding inclusiveness in mission and value statements</a:t>
            </a:r>
          </a:p>
          <a:p>
            <a:pPr>
              <a:lnSpc>
                <a:spcPct val="120000"/>
              </a:lnSpc>
              <a:spcBef>
                <a:spcPts val="600"/>
              </a:spcBef>
              <a:buFont typeface="Wingdings" panose="05000000000000000000" pitchFamily="2" charset="2"/>
              <a:buChar char="v"/>
            </a:pPr>
            <a:r>
              <a:rPr lang="en-GB" sz="2600" b="1" dirty="0">
                <a:solidFill>
                  <a:srgbClr val="C00000"/>
                </a:solidFill>
              </a:rPr>
              <a:t>Curriculum design</a:t>
            </a:r>
          </a:p>
          <a:p>
            <a:pPr marL="449263" lvl="1" indent="-187325">
              <a:lnSpc>
                <a:spcPct val="120000"/>
              </a:lnSpc>
              <a:spcBef>
                <a:spcPts val="0"/>
              </a:spcBef>
              <a:spcAft>
                <a:spcPts val="0"/>
              </a:spcAft>
              <a:buFont typeface="Arial" panose="020B0604020202020204" pitchFamily="34" charset="0"/>
              <a:buChar char="•"/>
            </a:pPr>
            <a:r>
              <a:rPr lang="en-GB" sz="1900" dirty="0"/>
              <a:t>Commitment to seriously address marginalisation of particular students in the curriculum contents, or the hidden curriculum where certain ideological assumptions advantage white [</a:t>
            </a:r>
            <a:r>
              <a:rPr lang="en-GB" sz="1900" dirty="0" err="1"/>
              <a:t>anglo-saxon</a:t>
            </a:r>
            <a:r>
              <a:rPr lang="en-GB" sz="1900" dirty="0"/>
              <a:t>] middle-class student. </a:t>
            </a:r>
          </a:p>
          <a:p>
            <a:pPr marL="449263" lvl="1" indent="-187325">
              <a:lnSpc>
                <a:spcPct val="120000"/>
              </a:lnSpc>
              <a:spcBef>
                <a:spcPts val="0"/>
              </a:spcBef>
              <a:spcAft>
                <a:spcPts val="0"/>
              </a:spcAft>
              <a:buFont typeface="Arial" panose="020B0604020202020204" pitchFamily="34" charset="0"/>
              <a:buChar char="•"/>
            </a:pPr>
            <a:r>
              <a:rPr lang="en-GB" sz="1900" dirty="0"/>
              <a:t>Championing modules/courses that explore other cultures, and provide opportunities to explore ‘racism and the Black/Black students experience’ – historical, psychological and sociological perspective. </a:t>
            </a:r>
          </a:p>
          <a:p>
            <a:pPr marL="449263" lvl="1" indent="-187325">
              <a:lnSpc>
                <a:spcPct val="120000"/>
              </a:lnSpc>
              <a:spcBef>
                <a:spcPts val="0"/>
              </a:spcBef>
              <a:spcAft>
                <a:spcPts val="0"/>
              </a:spcAft>
              <a:buFont typeface="Arial" panose="020B0604020202020204" pitchFamily="34" charset="0"/>
              <a:buChar char="•"/>
            </a:pPr>
            <a:r>
              <a:rPr lang="en-GB" sz="1900" dirty="0"/>
              <a:t>Assessing cultural competence of students and of staff as part of academic professional development. </a:t>
            </a:r>
          </a:p>
          <a:p>
            <a:pPr marL="449263" lvl="1" indent="-187325">
              <a:lnSpc>
                <a:spcPct val="120000"/>
              </a:lnSpc>
              <a:spcBef>
                <a:spcPts val="0"/>
              </a:spcBef>
              <a:spcAft>
                <a:spcPts val="0"/>
              </a:spcAft>
              <a:buFont typeface="Arial" panose="020B0604020202020204" pitchFamily="34" charset="0"/>
              <a:buChar char="•"/>
            </a:pPr>
            <a:r>
              <a:rPr lang="en-GB" sz="1900" dirty="0"/>
              <a:t>Disperse multi-cultural and multi-racial images across the curriculum</a:t>
            </a:r>
          </a:p>
          <a:p>
            <a:pPr marL="449263" lvl="1" indent="-187325">
              <a:lnSpc>
                <a:spcPct val="120000"/>
              </a:lnSpc>
              <a:spcAft>
                <a:spcPts val="0"/>
              </a:spcAft>
              <a:buFont typeface="Arial" panose="020B0604020202020204" pitchFamily="34" charset="0"/>
              <a:buChar char="•"/>
            </a:pPr>
            <a:r>
              <a:rPr lang="en-GB" sz="1900" dirty="0"/>
              <a:t>Including in curriculum and assessment moderation processes</a:t>
            </a:r>
          </a:p>
          <a:p>
            <a:pPr>
              <a:lnSpc>
                <a:spcPct val="120000"/>
              </a:lnSpc>
              <a:spcBef>
                <a:spcPts val="600"/>
              </a:spcBef>
              <a:buFont typeface="Wingdings" panose="05000000000000000000" pitchFamily="2" charset="2"/>
              <a:buChar char="v"/>
            </a:pPr>
            <a:r>
              <a:rPr lang="en-GB" sz="2600" b="1" dirty="0">
                <a:solidFill>
                  <a:srgbClr val="C00000"/>
                </a:solidFill>
              </a:rPr>
              <a:t>Student and Staff support for overcoming barriers</a:t>
            </a:r>
          </a:p>
          <a:p>
            <a:pPr marL="449263" lvl="1" indent="-187325">
              <a:lnSpc>
                <a:spcPct val="120000"/>
              </a:lnSpc>
              <a:spcAft>
                <a:spcPts val="0"/>
              </a:spcAft>
              <a:buFont typeface="Arial" panose="020B0604020202020204" pitchFamily="34" charset="0"/>
              <a:buChar char="•"/>
            </a:pPr>
            <a:r>
              <a:rPr lang="en-GB" sz="1900" dirty="0"/>
              <a:t>Personal Development Planning</a:t>
            </a:r>
          </a:p>
          <a:p>
            <a:pPr marL="449263" lvl="1" indent="-187325">
              <a:lnSpc>
                <a:spcPct val="120000"/>
              </a:lnSpc>
              <a:spcAft>
                <a:spcPts val="0"/>
              </a:spcAft>
              <a:buFont typeface="Arial" panose="020B0604020202020204" pitchFamily="34" charset="0"/>
              <a:buChar char="•"/>
            </a:pPr>
            <a:r>
              <a:rPr lang="en-GB" sz="1900" dirty="0"/>
              <a:t>Personal Academic Tutoring, Mentoring and Coaching </a:t>
            </a:r>
          </a:p>
          <a:p>
            <a:pPr marL="449263" lvl="1" indent="-187325">
              <a:lnSpc>
                <a:spcPct val="120000"/>
              </a:lnSpc>
              <a:spcAft>
                <a:spcPts val="0"/>
              </a:spcAft>
              <a:buFont typeface="Arial" panose="020B0604020202020204" pitchFamily="34" charset="0"/>
              <a:buChar char="•"/>
            </a:pPr>
            <a:r>
              <a:rPr lang="en-GB" sz="1900" dirty="0"/>
              <a:t>Equality and Diversity Training for staff both in overcoming barriers and developing inclusive practice right from the induction and orientation stage.</a:t>
            </a:r>
          </a:p>
          <a:p>
            <a:pPr marL="449263" lvl="1" indent="-187325">
              <a:lnSpc>
                <a:spcPct val="120000"/>
              </a:lnSpc>
              <a:spcAft>
                <a:spcPts val="0"/>
              </a:spcAft>
              <a:buFont typeface="Arial" panose="020B0604020202020204" pitchFamily="34" charset="0"/>
              <a:buChar char="•"/>
            </a:pPr>
            <a:r>
              <a:rPr lang="en-GB" sz="1900" dirty="0"/>
              <a:t>Creation of safe spaces for discussion of exclusion and flaws in processes that might undermine inclusiveness.</a:t>
            </a:r>
          </a:p>
          <a:p>
            <a:pPr>
              <a:lnSpc>
                <a:spcPct val="120000"/>
              </a:lnSpc>
              <a:spcBef>
                <a:spcPts val="600"/>
              </a:spcBef>
              <a:buFont typeface="Wingdings" panose="05000000000000000000" pitchFamily="2" charset="2"/>
              <a:buChar char="v"/>
            </a:pPr>
            <a:r>
              <a:rPr lang="en-GB" sz="2600" b="1" dirty="0">
                <a:solidFill>
                  <a:srgbClr val="C00000"/>
                </a:solidFill>
              </a:rPr>
              <a:t>Staff recruitment and visibility</a:t>
            </a:r>
          </a:p>
          <a:p>
            <a:pPr marL="449263" lvl="1" indent="-157163">
              <a:lnSpc>
                <a:spcPct val="120000"/>
              </a:lnSpc>
              <a:spcBef>
                <a:spcPts val="0"/>
              </a:spcBef>
              <a:spcAft>
                <a:spcPts val="0"/>
              </a:spcAft>
              <a:buFont typeface="Arial" panose="020B0604020202020204" pitchFamily="34" charset="0"/>
              <a:buChar char="•"/>
            </a:pPr>
            <a:r>
              <a:rPr lang="en-GB" sz="1900" dirty="0"/>
              <a:t>commensurate with the racial diversity developing knowledge, and identifying specific strategies which could reduce Black students’ attainment gap</a:t>
            </a:r>
            <a:r>
              <a:rPr lang="en-GB" sz="1600" dirty="0"/>
              <a:t>. </a:t>
            </a:r>
          </a:p>
          <a:p>
            <a:pPr>
              <a:lnSpc>
                <a:spcPct val="120000"/>
              </a:lnSpc>
              <a:spcBef>
                <a:spcPts val="600"/>
              </a:spcBef>
              <a:buFont typeface="Wingdings" panose="05000000000000000000" pitchFamily="2" charset="2"/>
              <a:buChar char="v"/>
            </a:pPr>
            <a:r>
              <a:rPr lang="en-GB" sz="2600" b="1" dirty="0">
                <a:solidFill>
                  <a:srgbClr val="C00000"/>
                </a:solidFill>
              </a:rPr>
              <a:t>Staff and student mobility</a:t>
            </a:r>
            <a:endParaRPr lang="en-GB" sz="1000" dirty="0"/>
          </a:p>
        </p:txBody>
      </p:sp>
      <p:sp>
        <p:nvSpPr>
          <p:cNvPr id="6" name="Title 5">
            <a:extLst>
              <a:ext uri="{FF2B5EF4-FFF2-40B4-BE49-F238E27FC236}">
                <a16:creationId xmlns:a16="http://schemas.microsoft.com/office/drawing/2014/main" xmlns="" id="{48E7FF80-B115-42D3-80DA-B389E7E6B03C}"/>
              </a:ext>
            </a:extLst>
          </p:cNvPr>
          <p:cNvSpPr>
            <a:spLocks noGrp="1"/>
          </p:cNvSpPr>
          <p:nvPr>
            <p:ph type="title"/>
          </p:nvPr>
        </p:nvSpPr>
        <p:spPr>
          <a:xfrm>
            <a:off x="179512" y="80795"/>
            <a:ext cx="8640960" cy="672627"/>
          </a:xfrm>
        </p:spPr>
        <p:txBody>
          <a:bodyPr>
            <a:noAutofit/>
          </a:bodyPr>
          <a:lstStyle/>
          <a:p>
            <a:r>
              <a:rPr lang="en-GB" sz="2400" b="1" dirty="0"/>
              <a:t>MANAGEMENT COMMITMENT TO CHALLENGING DEFICIT THEORY</a:t>
            </a:r>
            <a:br>
              <a:rPr lang="en-GB" sz="2400" b="1" dirty="0"/>
            </a:br>
            <a:r>
              <a:rPr lang="en-GB" sz="2000" b="1" dirty="0"/>
              <a:t>- The inclusive academy model for institutiona</a:t>
            </a:r>
            <a:r>
              <a:rPr lang="en-GB" sz="2000" dirty="0"/>
              <a:t>l vitality</a:t>
            </a:r>
            <a:endParaRPr lang="en-GB" sz="2400" b="1" dirty="0"/>
          </a:p>
        </p:txBody>
      </p:sp>
      <p:sp>
        <p:nvSpPr>
          <p:cNvPr id="2" name="Footer Placeholder 1"/>
          <p:cNvSpPr>
            <a:spLocks noGrp="1"/>
          </p:cNvSpPr>
          <p:nvPr>
            <p:ph type="ftr" sz="quarter" idx="11"/>
          </p:nvPr>
        </p:nvSpPr>
        <p:spPr/>
        <p:txBody>
          <a:bodyPr/>
          <a:lstStyle/>
          <a:p>
            <a:r>
              <a:rPr lang="en-GB" smtClean="0"/>
              <a:t>Dr Mary Andall-Stanberry</a:t>
            </a:r>
            <a:endParaRPr lang="en-GB"/>
          </a:p>
        </p:txBody>
      </p:sp>
      <p:sp>
        <p:nvSpPr>
          <p:cNvPr id="3" name="Slide Number Placeholder 2"/>
          <p:cNvSpPr>
            <a:spLocks noGrp="1"/>
          </p:cNvSpPr>
          <p:nvPr>
            <p:ph type="sldNum" sz="quarter" idx="12"/>
          </p:nvPr>
        </p:nvSpPr>
        <p:spPr/>
        <p:txBody>
          <a:bodyPr/>
          <a:lstStyle/>
          <a:p>
            <a:fld id="{D2A568AE-A255-4E08-8A09-EFE48C38F5B9}" type="slidenum">
              <a:rPr lang="en-GB" smtClean="0"/>
              <a:t>16</a:t>
            </a:fld>
            <a:endParaRPr lang="en-GB"/>
          </a:p>
        </p:txBody>
      </p:sp>
      <p:sp>
        <p:nvSpPr>
          <p:cNvPr id="8" name="Right Brace 7">
            <a:extLst>
              <a:ext uri="{FF2B5EF4-FFF2-40B4-BE49-F238E27FC236}">
                <a16:creationId xmlns:a16="http://schemas.microsoft.com/office/drawing/2014/main" xmlns="" id="{619D1800-17F2-4E33-8EC7-126786DDD5FB}"/>
              </a:ext>
            </a:extLst>
          </p:cNvPr>
          <p:cNvSpPr/>
          <p:nvPr/>
        </p:nvSpPr>
        <p:spPr>
          <a:xfrm>
            <a:off x="5940153" y="457498"/>
            <a:ext cx="360041" cy="5706364"/>
          </a:xfrm>
          <a:prstGeom prst="rightBrace">
            <a:avLst/>
          </a:prstGeom>
        </p:spPr>
        <p:style>
          <a:lnRef idx="1">
            <a:schemeClr val="accent1"/>
          </a:lnRef>
          <a:fillRef idx="0">
            <a:schemeClr val="accent1"/>
          </a:fillRef>
          <a:effectRef idx="0">
            <a:schemeClr val="accent1"/>
          </a:effectRef>
          <a:fontRef idx="minor">
            <a:schemeClr val="tx1"/>
          </a:fontRef>
        </p:style>
        <p:txBody>
          <a:bodyPr wrap="none" lIns="0" rIns="0" rtlCol="0" anchor="t" anchorCtr="0"/>
          <a:lstStyle/>
          <a:p>
            <a:pPr marL="261938">
              <a:lnSpc>
                <a:spcPct val="90000"/>
              </a:lnSpc>
            </a:pPr>
            <a:r>
              <a:rPr lang="en-GB" dirty="0"/>
              <a:t>The conversations are age-old</a:t>
            </a:r>
            <a:br>
              <a:rPr lang="en-GB" dirty="0"/>
            </a:br>
            <a:r>
              <a:rPr lang="en-GB" dirty="0"/>
              <a:t>But continue to be rife</a:t>
            </a:r>
          </a:p>
          <a:p>
            <a:pPr marL="261938"/>
            <a:r>
              <a:rPr lang="en-GB" sz="2000" b="1" dirty="0">
                <a:solidFill>
                  <a:srgbClr val="C00000"/>
                </a:solidFill>
              </a:rPr>
              <a:t>Time to stop talking </a:t>
            </a:r>
            <a:br>
              <a:rPr lang="en-GB" sz="2000" b="1" dirty="0">
                <a:solidFill>
                  <a:srgbClr val="C00000"/>
                </a:solidFill>
              </a:rPr>
            </a:br>
            <a:r>
              <a:rPr lang="en-GB" sz="2000" b="1" dirty="0">
                <a:solidFill>
                  <a:srgbClr val="C00000"/>
                </a:solidFill>
              </a:rPr>
              <a:t>– time for culture shift</a:t>
            </a:r>
          </a:p>
          <a:p>
            <a:pPr marL="261938"/>
            <a:endParaRPr lang="en-GB" dirty="0"/>
          </a:p>
          <a:p>
            <a:pPr marL="261938"/>
            <a:r>
              <a:rPr lang="en-GB" sz="2400" b="1" dirty="0"/>
              <a:t>Building Blocks</a:t>
            </a:r>
          </a:p>
          <a:p>
            <a:pPr marL="441325" indent="-258763">
              <a:buFont typeface="Wingdings" panose="05000000000000000000" pitchFamily="2" charset="2"/>
              <a:buChar char="q"/>
            </a:pPr>
            <a:r>
              <a:rPr lang="en-GB" dirty="0"/>
              <a:t>Education for Sustainable</a:t>
            </a:r>
            <a:br>
              <a:rPr lang="en-GB" dirty="0"/>
            </a:br>
            <a:r>
              <a:rPr lang="en-GB" dirty="0"/>
              <a:t>Futures </a:t>
            </a:r>
            <a:r>
              <a:rPr lang="en-GB" dirty="0" err="1"/>
              <a:t>esp</a:t>
            </a:r>
            <a:r>
              <a:rPr lang="en-GB" dirty="0"/>
              <a:t> wellbeing, ethics;</a:t>
            </a:r>
            <a:br>
              <a:rPr lang="en-GB" dirty="0"/>
            </a:br>
            <a:r>
              <a:rPr lang="en-GB" dirty="0"/>
              <a:t>Inclusive[ness] [curriculum];</a:t>
            </a:r>
            <a:br>
              <a:rPr lang="en-GB" dirty="0"/>
            </a:br>
            <a:r>
              <a:rPr lang="en-GB" dirty="0"/>
              <a:t>Learning and Teaching</a:t>
            </a:r>
            <a:br>
              <a:rPr lang="en-GB" dirty="0"/>
            </a:br>
            <a:r>
              <a:rPr lang="en-GB" dirty="0"/>
              <a:t>Environment;</a:t>
            </a:r>
            <a:br>
              <a:rPr lang="en-GB" dirty="0"/>
            </a:br>
            <a:r>
              <a:rPr lang="en-GB" dirty="0"/>
              <a:t>Planning for inclusiveness</a:t>
            </a:r>
          </a:p>
          <a:p>
            <a:pPr marL="441325" indent="-258763">
              <a:spcBef>
                <a:spcPts val="300"/>
              </a:spcBef>
              <a:buFont typeface="Wingdings" panose="05000000000000000000" pitchFamily="2" charset="2"/>
              <a:buChar char="q"/>
            </a:pPr>
            <a:r>
              <a:rPr lang="en-GB" dirty="0"/>
              <a:t>Internationalisation</a:t>
            </a:r>
          </a:p>
          <a:p>
            <a:pPr marL="441325" indent="-258763">
              <a:spcBef>
                <a:spcPts val="300"/>
              </a:spcBef>
              <a:buFont typeface="Wingdings" panose="05000000000000000000" pitchFamily="2" charset="2"/>
              <a:buChar char="q"/>
            </a:pPr>
            <a:r>
              <a:rPr lang="en-GB" dirty="0"/>
              <a:t>Transparency</a:t>
            </a:r>
          </a:p>
          <a:p>
            <a:pPr marL="441325" indent="-258763">
              <a:spcBef>
                <a:spcPts val="300"/>
              </a:spcBef>
              <a:buFont typeface="Wingdings" panose="05000000000000000000" pitchFamily="2" charset="2"/>
              <a:buChar char="q"/>
            </a:pPr>
            <a:r>
              <a:rPr lang="en-GB" dirty="0"/>
              <a:t>Self-scrutiny</a:t>
            </a:r>
          </a:p>
          <a:p>
            <a:pPr lvl="1"/>
            <a:r>
              <a:rPr lang="en-GB" dirty="0"/>
              <a:t>Commitment to clear KPIs &amp;</a:t>
            </a:r>
            <a:br>
              <a:rPr lang="en-GB" dirty="0"/>
            </a:br>
            <a:r>
              <a:rPr lang="en-GB" dirty="0"/>
              <a:t>Research informed strategies</a:t>
            </a:r>
          </a:p>
          <a:p>
            <a:pPr marL="441325" indent="-258763">
              <a:spcBef>
                <a:spcPts val="300"/>
              </a:spcBef>
              <a:buFont typeface="Wingdings" panose="05000000000000000000" pitchFamily="2" charset="2"/>
              <a:buChar char="q"/>
            </a:pPr>
            <a:r>
              <a:rPr lang="en-GB" dirty="0"/>
              <a:t>Industry links to influence</a:t>
            </a:r>
            <a:br>
              <a:rPr lang="en-GB" dirty="0"/>
            </a:br>
            <a:r>
              <a:rPr lang="en-GB" dirty="0"/>
              <a:t>student destination </a:t>
            </a:r>
            <a:r>
              <a:rPr lang="en-GB" dirty="0" err="1"/>
              <a:t>opps</a:t>
            </a:r>
            <a:endParaRPr lang="en-GB" dirty="0"/>
          </a:p>
          <a:p>
            <a:pPr marL="547688" indent="-285750">
              <a:buFont typeface="Wingdings" panose="05000000000000000000" pitchFamily="2" charset="2"/>
              <a:buChar char="q"/>
            </a:pPr>
            <a:endParaRPr lang="en-GB" dirty="0"/>
          </a:p>
          <a:p>
            <a:pPr marL="547688" indent="-285750">
              <a:buFont typeface="Wingdings" panose="05000000000000000000" pitchFamily="2" charset="2"/>
              <a:buChar char="q"/>
            </a:pPr>
            <a:endParaRPr lang="en-GB" dirty="0"/>
          </a:p>
        </p:txBody>
      </p:sp>
      <p:sp>
        <p:nvSpPr>
          <p:cNvPr id="4" name="Date Placeholder 3"/>
          <p:cNvSpPr>
            <a:spLocks noGrp="1"/>
          </p:cNvSpPr>
          <p:nvPr>
            <p:ph type="dt" sz="half" idx="10"/>
          </p:nvPr>
        </p:nvSpPr>
        <p:spPr/>
        <p:txBody>
          <a:bodyPr/>
          <a:lstStyle/>
          <a:p>
            <a:fld id="{FFE0EEE0-692B-4F09-A9C6-55A540C5ABCD}" type="datetime1">
              <a:rPr lang="en-GB" smtClean="0"/>
              <a:t>04/07/2018</a:t>
            </a:fld>
            <a:endParaRPr lang="en-GB"/>
          </a:p>
        </p:txBody>
      </p:sp>
    </p:spTree>
    <p:extLst>
      <p:ext uri="{BB962C8B-B14F-4D97-AF65-F5344CB8AC3E}">
        <p14:creationId xmlns:p14="http://schemas.microsoft.com/office/powerpoint/2010/main" val="120570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par>
                                <p:cTn id="9" presetID="6" presetClass="emph" presetSubtype="0" autoRev="1" fill="hold" grpId="0" nodeType="withEffect">
                                  <p:stCondLst>
                                    <p:cond delay="0"/>
                                  </p:stCondLst>
                                  <p:childTnLst>
                                    <p:animScale>
                                      <p:cBhvr>
                                        <p:cTn id="10" dur="2000" fill="hold"/>
                                        <p:tgtEl>
                                          <p:spTgt spid="8">
                                            <p:txEl>
                                              <p:pRg st="1" end="1"/>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0" end="0"/>
                                            </p:txEl>
                                          </p:spTgt>
                                        </p:tgtEl>
                                        <p:attrNameLst>
                                          <p:attrName>ppt_c</p:attrName>
                                        </p:attrNameLst>
                                      </p:cBhvr>
                                      <p:to>
                                        <a:schemeClr val="bg2"/>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1" end="1"/>
                                            </p:txEl>
                                          </p:spTgt>
                                        </p:tgtEl>
                                        <p:attrNameLst>
                                          <p:attrName>ppt_c</p:attrName>
                                        </p:attrNameLst>
                                      </p:cBhvr>
                                      <p:to>
                                        <a:schemeClr val="bg2"/>
                                      </p:to>
                                    </p:animClr>
                                  </p:subTnLst>
                                </p:cTn>
                              </p:par>
                              <p:par>
                                <p:cTn id="21" presetID="1" presetClass="entr" presetSubtype="0" fill="hold" grpId="0" nodeType="with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2" end="2"/>
                                            </p:txEl>
                                          </p:spTgt>
                                        </p:tgtEl>
                                        <p:attrNameLst>
                                          <p:attrName>ppt_c</p:attrName>
                                        </p:attrNameLst>
                                      </p:cBhvr>
                                      <p:to>
                                        <a:schemeClr val="bg2"/>
                                      </p:to>
                                    </p:animClr>
                                  </p:subTnLst>
                                </p:cTn>
                              </p:par>
                              <p:par>
                                <p:cTn id="23" presetID="1" presetClass="entr" presetSubtype="0" fill="hold" grpId="0" nodeType="with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3" end="3"/>
                                            </p:txEl>
                                          </p:spTgt>
                                        </p:tgtEl>
                                        <p:attrNameLst>
                                          <p:attrName>ppt_c</p:attrName>
                                        </p:attrNameLst>
                                      </p:cBhvr>
                                      <p:to>
                                        <a:schemeClr val="bg2"/>
                                      </p:to>
                                    </p:animClr>
                                  </p:subTnLst>
                                </p:cTn>
                              </p:par>
                              <p:par>
                                <p:cTn id="25" presetID="1" presetClass="entr" presetSubtype="0" fill="hold" grpId="0" nodeType="with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4" end="4"/>
                                            </p:txEl>
                                          </p:spTgt>
                                        </p:tgtEl>
                                        <p:attrNameLst>
                                          <p:attrName>ppt_c</p:attrName>
                                        </p:attrNameLst>
                                      </p:cBhvr>
                                      <p:to>
                                        <a:schemeClr val="bg2"/>
                                      </p:to>
                                    </p:animClr>
                                  </p:subTnLst>
                                </p:cTn>
                              </p:par>
                              <p:par>
                                <p:cTn id="27" presetID="1" presetClass="entr" presetSubtype="0" fill="hold" grpId="0" nodeType="with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5" end="5"/>
                                            </p:txEl>
                                          </p:spTgt>
                                        </p:tgtEl>
                                        <p:attrNameLst>
                                          <p:attrName>ppt_c</p:attrName>
                                        </p:attrNameLst>
                                      </p:cBhvr>
                                      <p:to>
                                        <a:schemeClr val="bg2"/>
                                      </p:to>
                                    </p:animClr>
                                  </p:subTnLst>
                                </p:cTn>
                              </p:par>
                              <p:par>
                                <p:cTn id="29" presetID="1" presetClass="entr" presetSubtype="0" fill="hold" grpId="0" nodeType="with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6" end="6"/>
                                            </p:txEl>
                                          </p:spTgt>
                                        </p:tgtEl>
                                        <p:attrNameLst>
                                          <p:attrName>ppt_c</p:attrName>
                                        </p:attrNameLst>
                                      </p:cBhvr>
                                      <p:to>
                                        <a:schemeClr val="bg2"/>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7" end="7"/>
                                            </p:txEl>
                                          </p:spTgt>
                                        </p:tgtEl>
                                        <p:attrNameLst>
                                          <p:attrName>ppt_c</p:attrName>
                                        </p:attrNameLst>
                                      </p:cBhvr>
                                      <p:to>
                                        <a:schemeClr val="bg2"/>
                                      </p:to>
                                    </p:animClr>
                                  </p:subTnLst>
                                </p:cTn>
                              </p:par>
                              <p:par>
                                <p:cTn id="35" presetID="1" presetClass="entr" presetSubtype="0" fill="hold" grpId="0" nodeType="with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8" end="8"/>
                                            </p:txEl>
                                          </p:spTgt>
                                        </p:tgtEl>
                                        <p:attrNameLst>
                                          <p:attrName>ppt_c</p:attrName>
                                        </p:attrNameLst>
                                      </p:cBhvr>
                                      <p:to>
                                        <a:schemeClr val="bg2"/>
                                      </p:to>
                                    </p:animClr>
                                  </p:subTnLst>
                                </p:cTn>
                              </p:par>
                              <p:par>
                                <p:cTn id="37" presetID="1" presetClass="entr" presetSubtype="0" fill="hold" grpId="0" nodeType="withEffect">
                                  <p:stCondLst>
                                    <p:cond delay="0"/>
                                  </p:stCondLst>
                                  <p:childTnLst>
                                    <p:set>
                                      <p:cBhvr>
                                        <p:cTn id="38" dur="1" fill="hold">
                                          <p:stCondLst>
                                            <p:cond delay="0"/>
                                          </p:stCondLst>
                                        </p:cTn>
                                        <p:tgtEl>
                                          <p:spTgt spid="7">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9" end="9"/>
                                            </p:txEl>
                                          </p:spTgt>
                                        </p:tgtEl>
                                        <p:attrNameLst>
                                          <p:attrName>ppt_c</p:attrName>
                                        </p:attrNameLst>
                                      </p:cBhvr>
                                      <p:to>
                                        <a:schemeClr val="bg2"/>
                                      </p:to>
                                    </p:animClr>
                                  </p:subTnLst>
                                </p:cTn>
                              </p:par>
                              <p:par>
                                <p:cTn id="39" presetID="1" presetClass="entr" presetSubtype="0" fill="hold" grpId="0" nodeType="withEffect">
                                  <p:stCondLst>
                                    <p:cond delay="0"/>
                                  </p:stCondLst>
                                  <p:childTnLst>
                                    <p:set>
                                      <p:cBhvr>
                                        <p:cTn id="40" dur="1" fill="hold">
                                          <p:stCondLst>
                                            <p:cond delay="0"/>
                                          </p:stCondLst>
                                        </p:cTn>
                                        <p:tgtEl>
                                          <p:spTgt spid="7">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10" end="10"/>
                                            </p:txEl>
                                          </p:spTgt>
                                        </p:tgtEl>
                                        <p:attrNameLst>
                                          <p:attrName>ppt_c</p:attrName>
                                        </p:attrNameLst>
                                      </p:cBhvr>
                                      <p:to>
                                        <a:schemeClr val="bg2"/>
                                      </p:to>
                                    </p:animClr>
                                  </p:subTnLst>
                                </p:cTn>
                              </p:par>
                              <p:par>
                                <p:cTn id="41" presetID="1" presetClass="entr" presetSubtype="0" fill="hold" grpId="0" nodeType="withEffect">
                                  <p:stCondLst>
                                    <p:cond delay="0"/>
                                  </p:stCondLst>
                                  <p:childTnLst>
                                    <p:set>
                                      <p:cBhvr>
                                        <p:cTn id="42" dur="1" fill="hold">
                                          <p:stCondLst>
                                            <p:cond delay="0"/>
                                          </p:stCondLst>
                                        </p:cTn>
                                        <p:tgtEl>
                                          <p:spTgt spid="7">
                                            <p:txEl>
                                              <p:pRg st="11" end="11"/>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11" end="11"/>
                                            </p:txEl>
                                          </p:spTgt>
                                        </p:tgtEl>
                                        <p:attrNameLst>
                                          <p:attrName>ppt_c</p:attrName>
                                        </p:attrNameLst>
                                      </p:cBhvr>
                                      <p:to>
                                        <a:schemeClr val="bg2"/>
                                      </p:to>
                                    </p:animClr>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2" end="12"/>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12" end="12"/>
                                            </p:txEl>
                                          </p:spTgt>
                                        </p:tgtEl>
                                        <p:attrNameLst>
                                          <p:attrName>ppt_c</p:attrName>
                                        </p:attrNameLst>
                                      </p:cBhvr>
                                      <p:to>
                                        <a:schemeClr val="bg2"/>
                                      </p:to>
                                    </p:animClr>
                                  </p:subTnLst>
                                </p:cTn>
                              </p:par>
                              <p:par>
                                <p:cTn id="47" presetID="1" presetClass="entr" presetSubtype="0" fill="hold" grpId="0" nodeType="withEffect">
                                  <p:stCondLst>
                                    <p:cond delay="0"/>
                                  </p:stCondLst>
                                  <p:childTnLst>
                                    <p:set>
                                      <p:cBhvr>
                                        <p:cTn id="48" dur="1" fill="hold">
                                          <p:stCondLst>
                                            <p:cond delay="0"/>
                                          </p:stCondLst>
                                        </p:cTn>
                                        <p:tgtEl>
                                          <p:spTgt spid="7">
                                            <p:txEl>
                                              <p:pRg st="13" end="13"/>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13" end="13"/>
                                            </p:txEl>
                                          </p:spTgt>
                                        </p:tgtEl>
                                        <p:attrNameLst>
                                          <p:attrName>ppt_c</p:attrName>
                                        </p:attrNameLst>
                                      </p:cBhvr>
                                      <p:to>
                                        <a:schemeClr val="bg2"/>
                                      </p:to>
                                    </p:animClr>
                                  </p:sub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
                                            <p:txEl>
                                              <p:pRg st="14" end="14"/>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14" end="14"/>
                                            </p:txEl>
                                          </p:spTgt>
                                        </p:tgtEl>
                                        <p:attrNameLst>
                                          <p:attrName>ppt_c</p:attrName>
                                        </p:attrNameLst>
                                      </p:cBhvr>
                                      <p:to>
                                        <a:schemeClr val="bg2"/>
                                      </p:to>
                                    </p:animClr>
                                  </p:sub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
                                            <p:txEl>
                                              <p:pRg st="3" end="3"/>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
                                            <p:txEl>
                                              <p:pRg st="4" end="4"/>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
                                            <p:txEl>
                                              <p:pRg st="5" end="5"/>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
                                            <p:txEl>
                                              <p:pRg st="7" end="7"/>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
                                            <p:txEl>
                                              <p:pRg st="8" end="8"/>
                                            </p:tx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P spid="8"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88640"/>
            <a:ext cx="8928992" cy="5824470"/>
          </a:xfrm>
        </p:spPr>
        <p:txBody>
          <a:bodyPr>
            <a:noAutofit/>
          </a:bodyPr>
          <a:lstStyle/>
          <a:p>
            <a:r>
              <a:rPr lang="en-GB" sz="1000" dirty="0" smtClean="0"/>
              <a:t>Bibliography</a:t>
            </a:r>
          </a:p>
          <a:p>
            <a:r>
              <a:rPr lang="en-GB" sz="1000" dirty="0" smtClean="0"/>
              <a:t>Andall-Stanberry (2017</a:t>
            </a:r>
            <a:r>
              <a:rPr lang="en-GB" sz="1000" dirty="0"/>
              <a:t>) </a:t>
            </a:r>
            <a:r>
              <a:rPr lang="en-GB" sz="1000" dirty="0" smtClean="0"/>
              <a:t> Aspiration </a:t>
            </a:r>
            <a:r>
              <a:rPr lang="en-GB" sz="1000" dirty="0"/>
              <a:t>and Resilience - Challenging Deficit Theories of Black Students in Higher </a:t>
            </a:r>
            <a:r>
              <a:rPr lang="en-GB" sz="1000" dirty="0" smtClean="0"/>
              <a:t>Education. Unpublished </a:t>
            </a:r>
            <a:r>
              <a:rPr lang="en-GB" sz="1000" smtClean="0"/>
              <a:t>Doctorate Thesis</a:t>
            </a:r>
            <a:endParaRPr lang="en-GB" sz="1000" dirty="0" smtClean="0"/>
          </a:p>
          <a:p>
            <a:r>
              <a:rPr lang="en-GB" sz="1000" dirty="0" smtClean="0"/>
              <a:t>Back</a:t>
            </a:r>
            <a:r>
              <a:rPr lang="en-GB" sz="1000" dirty="0"/>
              <a:t>, L. (2004) ‘Ivory Towers? The Academy and racism’ in I Law, D Phillips and L. </a:t>
            </a:r>
            <a:r>
              <a:rPr lang="en-GB" sz="1000" dirty="0" err="1"/>
              <a:t>Turney</a:t>
            </a:r>
            <a:r>
              <a:rPr lang="en-GB" sz="1000" dirty="0"/>
              <a:t> (</a:t>
            </a:r>
            <a:r>
              <a:rPr lang="en-GB" sz="1000" dirty="0" err="1"/>
              <a:t>eds</a:t>
            </a:r>
            <a:r>
              <a:rPr lang="en-GB" sz="1000" dirty="0"/>
              <a:t>) Institutional Racism in Higher Education, Stoke on Trent, Trentham Books.</a:t>
            </a:r>
          </a:p>
          <a:p>
            <a:r>
              <a:rPr lang="en-GB" sz="1000" dirty="0" err="1"/>
              <a:t>Bensimon</a:t>
            </a:r>
            <a:r>
              <a:rPr lang="en-GB" sz="1000" dirty="0"/>
              <a:t>, E. M. and Malcolm, L. (2012) Confronting Equity Issues on Campus: Implementing the Equity Scorecard in Theory and Practice. US: Stylus Press Publications.</a:t>
            </a:r>
          </a:p>
          <a:p>
            <a:r>
              <a:rPr lang="en-GB" sz="1000" dirty="0"/>
              <a:t>Bhopal, K. and Jackson, J. (2013) The Experiences of Black and Minority Ethnic Academics: Multiple Identities and Career Progression. Southampton: University of Southampton</a:t>
            </a:r>
          </a:p>
          <a:p>
            <a:r>
              <a:rPr lang="en-GB" sz="1000" dirty="0"/>
              <a:t>Bourdieu, P. (1997) The Forms of Capital in Halsey, A.H., Lauder, H. Brown, P., Wells, A.S.  (eds.) Education: Culture, Economy, and Society. Oxford, England: Oxford University Press.</a:t>
            </a:r>
          </a:p>
          <a:p>
            <a:r>
              <a:rPr lang="en-GB" sz="1000" dirty="0" err="1"/>
              <a:t>Gillborn</a:t>
            </a:r>
            <a:r>
              <a:rPr lang="en-GB" sz="1000" dirty="0"/>
              <a:t>, D. (2010) The Colour of Numbers - Surveys, Statistics and Deficit Thinking about Race and Class. http://eprints.ioe.ac.uk/1638/1/Gillborn2010Colour253.pdf.</a:t>
            </a:r>
          </a:p>
          <a:p>
            <a:r>
              <a:rPr lang="en-GB" sz="1000" dirty="0" err="1"/>
              <a:t>Gilyard</a:t>
            </a:r>
            <a:r>
              <a:rPr lang="en-GB" sz="1000" dirty="0"/>
              <a:t>, K. (1996) “Higher Learning: Composition’s Racialized Reflection.” Watson Conference on Rhetoric and Composition, Louisville, KY, Oct. 1996.</a:t>
            </a:r>
          </a:p>
          <a:p>
            <a:r>
              <a:rPr lang="en-GB" sz="1000" dirty="0"/>
              <a:t>McNamara., C. and </a:t>
            </a:r>
            <a:r>
              <a:rPr lang="en-GB" sz="1000" dirty="0" err="1"/>
              <a:t>Coomber</a:t>
            </a:r>
            <a:r>
              <a:rPr lang="en-GB" sz="1000" dirty="0"/>
              <a:t>, N. (2012) BME Student Experiences at Central School of Speech and Drama:  The Higher Education Academy. http://www.heacademy.ac.uk/assets/documents/disciplines/ddm/HEADDM-McNamaraCoomber(2012)BMEStudentExperience.pdf</a:t>
            </a:r>
          </a:p>
          <a:p>
            <a:r>
              <a:rPr lang="en-GB" sz="1000" dirty="0"/>
              <a:t>NSS - National Student Survey: Findings and trends 2006 to 2010. HEFCE.</a:t>
            </a:r>
          </a:p>
          <a:p>
            <a:r>
              <a:rPr lang="en-GB" sz="1000" dirty="0"/>
              <a:t>Patton, T. O. (2004) In the Guise of Civility: The </a:t>
            </a:r>
            <a:r>
              <a:rPr lang="en-GB" sz="1000" dirty="0" err="1"/>
              <a:t>Complicitous</a:t>
            </a:r>
            <a:r>
              <a:rPr lang="en-GB" sz="1000" dirty="0"/>
              <a:t> Maintenance of Inferential Forms of Sexism and Racism in Higher Education. Women's Studies in Communication. Volume 27, 2004 - Issue 1. </a:t>
            </a:r>
          </a:p>
          <a:p>
            <a:r>
              <a:rPr lang="en-GB" sz="1000" dirty="0"/>
              <a:t>Prendergast, C.  (1998) Race: The Absent Presence in Composition Studies. Pub: The National Council for Teachers of English CCC 50.</a:t>
            </a:r>
          </a:p>
          <a:p>
            <a:r>
              <a:rPr lang="en-GB" sz="1000" dirty="0"/>
              <a:t>Robbins, D. (1993) The Practical Importance of Bourdieu’s Analyses of Higher Education. Studies in Higher Education: 18(2), pp. 151–163.</a:t>
            </a:r>
          </a:p>
          <a:p>
            <a:r>
              <a:rPr lang="en-GB" sz="1000" dirty="0"/>
              <a:t>Singh, G. and Cousin, G. (2009) Challenging Assumptions about BME students and differential degree attainment. Presentation at start-up meeting of HEA/ECU summit programme, 11 March 2009. Available from: www.heacademy.ac.uk/resources/detail/ourwork/inclusion/EthnicitySummit </a:t>
            </a:r>
          </a:p>
          <a:p>
            <a:r>
              <a:rPr lang="en-GB" sz="1000" dirty="0"/>
              <a:t>Singh, G. (2010) Social Research and ‘Race’: Developing a critical paradigm, in J. </a:t>
            </a:r>
            <a:r>
              <a:rPr lang="en-GB" sz="1000" dirty="0" err="1"/>
              <a:t>Schostak</a:t>
            </a:r>
            <a:r>
              <a:rPr lang="en-GB" sz="1000" dirty="0"/>
              <a:t> and J. </a:t>
            </a:r>
            <a:r>
              <a:rPr lang="en-GB" sz="1000" dirty="0" err="1"/>
              <a:t>Schostak</a:t>
            </a:r>
            <a:r>
              <a:rPr lang="en-GB" sz="1000" dirty="0"/>
              <a:t>, Researching Violence, Democracy and the Rights of People. London: Routledge.</a:t>
            </a:r>
          </a:p>
          <a:p>
            <a:r>
              <a:rPr lang="en-GB" sz="1000" dirty="0"/>
              <a:t>Stevenson, J. and Clegg, S. (2011) Possible Selves: Students Orientating Themselves towards the Future Through Extracurricular Activity. British Educational Research Journal: 37(2), PP. 231-246.</a:t>
            </a:r>
          </a:p>
          <a:p>
            <a:r>
              <a:rPr lang="en-GB" sz="1000" dirty="0"/>
              <a:t>Thomas, L. (2002) Student Retention in Higher Education: the Role of Institutional Habitus. Journal of Education Policy: 17 (4), pp. 423–442.</a:t>
            </a:r>
          </a:p>
          <a:p>
            <a:r>
              <a:rPr lang="en-GB" sz="1000" dirty="0"/>
              <a:t>Valencia, R. R. (ed.) (1997). The Evolution of Deficit Thinking: Educational Thought and Practice. Washington, DC: </a:t>
            </a:r>
            <a:r>
              <a:rPr lang="en-GB" sz="1000" dirty="0" err="1"/>
              <a:t>Falmer</a:t>
            </a:r>
            <a:r>
              <a:rPr lang="en-GB" sz="1000" dirty="0"/>
              <a:t> Press.</a:t>
            </a:r>
          </a:p>
          <a:p>
            <a:endParaRPr lang="en-GB" sz="1200" dirty="0"/>
          </a:p>
        </p:txBody>
      </p:sp>
      <p:sp>
        <p:nvSpPr>
          <p:cNvPr id="3" name="Footer Placeholder 2"/>
          <p:cNvSpPr>
            <a:spLocks noGrp="1"/>
          </p:cNvSpPr>
          <p:nvPr>
            <p:ph type="ftr" sz="quarter" idx="11"/>
          </p:nvPr>
        </p:nvSpPr>
        <p:spPr/>
        <p:txBody>
          <a:bodyPr/>
          <a:lstStyle/>
          <a:p>
            <a:r>
              <a:rPr lang="en-GB" smtClean="0"/>
              <a:t>Dr Mary Andall-Stanberry</a:t>
            </a:r>
            <a:endParaRPr lang="en-GB"/>
          </a:p>
        </p:txBody>
      </p:sp>
      <p:sp>
        <p:nvSpPr>
          <p:cNvPr id="4" name="Slide Number Placeholder 3"/>
          <p:cNvSpPr>
            <a:spLocks noGrp="1"/>
          </p:cNvSpPr>
          <p:nvPr>
            <p:ph type="sldNum" sz="quarter" idx="12"/>
          </p:nvPr>
        </p:nvSpPr>
        <p:spPr/>
        <p:txBody>
          <a:bodyPr/>
          <a:lstStyle/>
          <a:p>
            <a:fld id="{D2A568AE-A255-4E08-8A09-EFE48C38F5B9}" type="slidenum">
              <a:rPr lang="en-GB" smtClean="0"/>
              <a:t>17</a:t>
            </a:fld>
            <a:endParaRPr lang="en-GB"/>
          </a:p>
        </p:txBody>
      </p:sp>
      <p:sp>
        <p:nvSpPr>
          <p:cNvPr id="5" name="Date Placeholder 4"/>
          <p:cNvSpPr>
            <a:spLocks noGrp="1"/>
          </p:cNvSpPr>
          <p:nvPr>
            <p:ph type="dt" sz="half" idx="10"/>
          </p:nvPr>
        </p:nvSpPr>
        <p:spPr/>
        <p:txBody>
          <a:bodyPr/>
          <a:lstStyle/>
          <a:p>
            <a:fld id="{10A29E41-73AC-4704-8CCA-799F0269681E}" type="datetime1">
              <a:rPr lang="en-GB" smtClean="0"/>
              <a:t>04/07/2018</a:t>
            </a:fld>
            <a:endParaRPr lang="en-GB"/>
          </a:p>
        </p:txBody>
      </p:sp>
    </p:spTree>
    <p:extLst>
      <p:ext uri="{BB962C8B-B14F-4D97-AF65-F5344CB8AC3E}">
        <p14:creationId xmlns:p14="http://schemas.microsoft.com/office/powerpoint/2010/main" val="2598550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Dr Mary Andall-Stanberry</a:t>
            </a:r>
            <a:endParaRPr lang="en-GB"/>
          </a:p>
        </p:txBody>
      </p:sp>
      <p:sp>
        <p:nvSpPr>
          <p:cNvPr id="3" name="Slide Number Placeholder 2"/>
          <p:cNvSpPr>
            <a:spLocks noGrp="1"/>
          </p:cNvSpPr>
          <p:nvPr>
            <p:ph type="sldNum" sz="quarter" idx="12"/>
          </p:nvPr>
        </p:nvSpPr>
        <p:spPr/>
        <p:txBody>
          <a:bodyPr/>
          <a:lstStyle/>
          <a:p>
            <a:fld id="{D2A568AE-A255-4E08-8A09-EFE48C38F5B9}" type="slidenum">
              <a:rPr lang="en-GB" smtClean="0"/>
              <a:t>2</a:t>
            </a:fld>
            <a:endParaRPr lang="en-GB"/>
          </a:p>
        </p:txBody>
      </p:sp>
      <p:sp>
        <p:nvSpPr>
          <p:cNvPr id="4" name="Rectangle 3"/>
          <p:cNvSpPr/>
          <p:nvPr/>
        </p:nvSpPr>
        <p:spPr>
          <a:xfrm>
            <a:off x="827584" y="1305342"/>
            <a:ext cx="7344816" cy="4154984"/>
          </a:xfrm>
          <a:prstGeom prst="rect">
            <a:avLst/>
          </a:prstGeom>
        </p:spPr>
        <p:txBody>
          <a:bodyPr wrap="square">
            <a:spAutoFit/>
          </a:bodyPr>
          <a:lstStyle/>
          <a:p>
            <a:r>
              <a:rPr lang="en-GB" sz="2400" dirty="0"/>
              <a:t>Deficit theory can still haunt the academy, and nowhere is this more prolific than in rhetoric used to explain the position and overall experience, of Black students in Higher </a:t>
            </a:r>
            <a:r>
              <a:rPr lang="en-GB" sz="2400" dirty="0" smtClean="0"/>
              <a:t>Education</a:t>
            </a:r>
            <a:endParaRPr lang="en-GB" sz="2400" dirty="0"/>
          </a:p>
          <a:p>
            <a:endParaRPr lang="en-GB" sz="2400" dirty="0" smtClean="0"/>
          </a:p>
          <a:p>
            <a:endParaRPr lang="en-GB" sz="2400" dirty="0"/>
          </a:p>
          <a:p>
            <a:endParaRPr lang="en-GB" sz="2400" dirty="0" smtClean="0"/>
          </a:p>
          <a:p>
            <a:r>
              <a:rPr lang="en-GB" sz="2400" dirty="0" smtClean="0"/>
              <a:t>Rather </a:t>
            </a:r>
            <a:r>
              <a:rPr lang="en-GB" sz="2400" dirty="0"/>
              <a:t>than a deficit model, the argument is that Black students demonstrate forms of resilience, which the academy needs to learn, in theory and practice, and in promoting a more inclusive environment. </a:t>
            </a:r>
          </a:p>
        </p:txBody>
      </p:sp>
      <p:sp>
        <p:nvSpPr>
          <p:cNvPr id="5" name="Date Placeholder 4"/>
          <p:cNvSpPr>
            <a:spLocks noGrp="1"/>
          </p:cNvSpPr>
          <p:nvPr>
            <p:ph type="dt" sz="half" idx="10"/>
          </p:nvPr>
        </p:nvSpPr>
        <p:spPr/>
        <p:txBody>
          <a:bodyPr/>
          <a:lstStyle/>
          <a:p>
            <a:fld id="{E89D1213-EC42-4D93-B57C-47C737803A8F}" type="datetime1">
              <a:rPr lang="en-GB" smtClean="0"/>
              <a:t>04/07/2018</a:t>
            </a:fld>
            <a:endParaRPr lang="en-GB"/>
          </a:p>
        </p:txBody>
      </p:sp>
    </p:spTree>
    <p:extLst>
      <p:ext uri="{BB962C8B-B14F-4D97-AF65-F5344CB8AC3E}">
        <p14:creationId xmlns:p14="http://schemas.microsoft.com/office/powerpoint/2010/main" val="239925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Dr Mary Andall-Stanberry</a:t>
            </a:r>
            <a:endParaRPr lang="en-GB"/>
          </a:p>
        </p:txBody>
      </p:sp>
      <p:sp>
        <p:nvSpPr>
          <p:cNvPr id="3" name="Slide Number Placeholder 2"/>
          <p:cNvSpPr>
            <a:spLocks noGrp="1"/>
          </p:cNvSpPr>
          <p:nvPr>
            <p:ph type="sldNum" sz="quarter" idx="12"/>
          </p:nvPr>
        </p:nvSpPr>
        <p:spPr/>
        <p:txBody>
          <a:bodyPr/>
          <a:lstStyle/>
          <a:p>
            <a:fld id="{D2A568AE-A255-4E08-8A09-EFE48C38F5B9}" type="slidenum">
              <a:rPr lang="en-GB" smtClean="0"/>
              <a:t>3</a:t>
            </a:fld>
            <a:endParaRPr lang="en-GB"/>
          </a:p>
        </p:txBody>
      </p:sp>
      <p:sp>
        <p:nvSpPr>
          <p:cNvPr id="4" name="Rectangle 3"/>
          <p:cNvSpPr/>
          <p:nvPr/>
        </p:nvSpPr>
        <p:spPr>
          <a:xfrm>
            <a:off x="212928" y="-1395536"/>
            <a:ext cx="8208912" cy="1384995"/>
          </a:xfrm>
          <a:prstGeom prst="rect">
            <a:avLst/>
          </a:prstGeom>
        </p:spPr>
        <p:txBody>
          <a:bodyPr wrap="square">
            <a:spAutoFit/>
          </a:bodyPr>
          <a:lstStyle/>
          <a:p>
            <a:r>
              <a:rPr lang="en-GB" sz="4800" dirty="0"/>
              <a:t>AIM OF SESSION</a:t>
            </a:r>
          </a:p>
          <a:p>
            <a:endParaRPr lang="en-GB" dirty="0"/>
          </a:p>
          <a:p>
            <a:endParaRPr lang="en-GB" dirty="0"/>
          </a:p>
        </p:txBody>
      </p:sp>
      <p:sp>
        <p:nvSpPr>
          <p:cNvPr id="5" name="Oval Callout 4"/>
          <p:cNvSpPr/>
          <p:nvPr/>
        </p:nvSpPr>
        <p:spPr>
          <a:xfrm>
            <a:off x="395536" y="1151140"/>
            <a:ext cx="8424936" cy="4150068"/>
          </a:xfrm>
          <a:prstGeom prst="wedgeEllipseCallout">
            <a:avLst>
              <a:gd name="adj1" fmla="val -21375"/>
              <a:gd name="adj2" fmla="val 702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To provide space to discuss Deficit Theories and Critical Race Theory  (CRT) to impress academics and institutions of the importance of embedding inclusive materials in their learning and teaching as a way of addressing deficit theories and providing a more inclusive learning environment</a:t>
            </a:r>
            <a:r>
              <a:rPr lang="en-GB" dirty="0"/>
              <a:t>.</a:t>
            </a:r>
          </a:p>
        </p:txBody>
      </p:sp>
      <p:sp>
        <p:nvSpPr>
          <p:cNvPr id="7" name="Rectangle 6"/>
          <p:cNvSpPr/>
          <p:nvPr/>
        </p:nvSpPr>
        <p:spPr>
          <a:xfrm>
            <a:off x="708672" y="247134"/>
            <a:ext cx="3719312" cy="646331"/>
          </a:xfrm>
          <a:prstGeom prst="rect">
            <a:avLst/>
          </a:prstGeom>
        </p:spPr>
        <p:txBody>
          <a:bodyPr wrap="square">
            <a:spAutoFit/>
          </a:bodyPr>
          <a:lstStyle/>
          <a:p>
            <a:r>
              <a:rPr lang="en-GB" sz="3600" b="1" dirty="0"/>
              <a:t>AIM OF SESSION</a:t>
            </a:r>
          </a:p>
        </p:txBody>
      </p:sp>
      <p:sp>
        <p:nvSpPr>
          <p:cNvPr id="6" name="Date Placeholder 5"/>
          <p:cNvSpPr>
            <a:spLocks noGrp="1"/>
          </p:cNvSpPr>
          <p:nvPr>
            <p:ph type="dt" sz="half" idx="10"/>
          </p:nvPr>
        </p:nvSpPr>
        <p:spPr/>
        <p:txBody>
          <a:bodyPr/>
          <a:lstStyle/>
          <a:p>
            <a:fld id="{C53A1ECA-EA80-44B8-8EE3-D5C2FDA4FF25}" type="datetime1">
              <a:rPr lang="en-GB" smtClean="0"/>
              <a:t>04/07/2018</a:t>
            </a:fld>
            <a:endParaRPr lang="en-GB"/>
          </a:p>
        </p:txBody>
      </p:sp>
    </p:spTree>
    <p:extLst>
      <p:ext uri="{BB962C8B-B14F-4D97-AF65-F5344CB8AC3E}">
        <p14:creationId xmlns:p14="http://schemas.microsoft.com/office/powerpoint/2010/main" val="4050428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764639" y="6459786"/>
            <a:ext cx="3967601" cy="365125"/>
          </a:xfrm>
        </p:spPr>
        <p:txBody>
          <a:bodyPr/>
          <a:lstStyle/>
          <a:p>
            <a:r>
              <a:rPr lang="en-GB" smtClean="0"/>
              <a:t>Dr Mary Andall-Stanberry</a:t>
            </a:r>
            <a:endParaRPr lang="en-GB" dirty="0"/>
          </a:p>
        </p:txBody>
      </p:sp>
      <p:sp>
        <p:nvSpPr>
          <p:cNvPr id="3" name="Slide Number Placeholder 2"/>
          <p:cNvSpPr>
            <a:spLocks noGrp="1"/>
          </p:cNvSpPr>
          <p:nvPr>
            <p:ph type="sldNum" sz="quarter" idx="12"/>
          </p:nvPr>
        </p:nvSpPr>
        <p:spPr/>
        <p:txBody>
          <a:bodyPr/>
          <a:lstStyle/>
          <a:p>
            <a:fld id="{D2A568AE-A255-4E08-8A09-EFE48C38F5B9}" type="slidenum">
              <a:rPr lang="en-GB" smtClean="0"/>
              <a:t>4</a:t>
            </a:fld>
            <a:endParaRPr lang="en-GB"/>
          </a:p>
        </p:txBody>
      </p:sp>
      <p:sp>
        <p:nvSpPr>
          <p:cNvPr id="4" name="Rectangle 3"/>
          <p:cNvSpPr/>
          <p:nvPr/>
        </p:nvSpPr>
        <p:spPr>
          <a:xfrm>
            <a:off x="1691680" y="2276872"/>
            <a:ext cx="5166320" cy="2862322"/>
          </a:xfrm>
          <a:prstGeom prst="rect">
            <a:avLst/>
          </a:prstGeom>
        </p:spPr>
        <p:txBody>
          <a:bodyPr wrap="square">
            <a:spAutoFit/>
          </a:bodyPr>
          <a:lstStyle/>
          <a:p>
            <a:r>
              <a:rPr lang="en-GB" dirty="0"/>
              <a:t>The Student experience</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5" name="Rectangle 4"/>
          <p:cNvSpPr/>
          <p:nvPr/>
        </p:nvSpPr>
        <p:spPr>
          <a:xfrm>
            <a:off x="467544" y="1340768"/>
            <a:ext cx="8208912" cy="4595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(Broecke and Nicholls, 2007).</a:t>
            </a:r>
          </a:p>
          <a:p>
            <a:r>
              <a:rPr lang="en-GB" dirty="0"/>
              <a:t>They are less likely to be satisfied with their student experience </a:t>
            </a:r>
          </a:p>
          <a:p>
            <a:endParaRPr lang="en-GB" dirty="0"/>
          </a:p>
          <a:p>
            <a:r>
              <a:rPr lang="en-GB" dirty="0"/>
              <a:t>More likely to leave early (Singh 2009)</a:t>
            </a:r>
          </a:p>
          <a:p>
            <a:endParaRPr lang="en-GB" dirty="0"/>
          </a:p>
          <a:p>
            <a:r>
              <a:rPr lang="en-GB" dirty="0"/>
              <a:t>National Student Survey (2006-2010) lower overall satisfaction with their HE experience than white students</a:t>
            </a:r>
          </a:p>
          <a:p>
            <a:endParaRPr lang="en-GB" dirty="0"/>
          </a:p>
          <a:p>
            <a:r>
              <a:rPr lang="en-GB" dirty="0"/>
              <a:t>McNamara and </a:t>
            </a:r>
            <a:r>
              <a:rPr lang="en-GB" dirty="0" err="1"/>
              <a:t>Coomber</a:t>
            </a:r>
            <a:r>
              <a:rPr lang="en-GB" dirty="0"/>
              <a:t> (2012) Black students reported feeling isolated, with an increased awareness of their ‘race’. </a:t>
            </a:r>
          </a:p>
          <a:p>
            <a:endParaRPr lang="en-GB" dirty="0"/>
          </a:p>
          <a:p>
            <a:r>
              <a:rPr lang="en-GB" dirty="0"/>
              <a:t>Black students dissatisfaction with what they perceived as insufficient relevant course content pertaining to Black perspectives and CRT (Mc </a:t>
            </a:r>
            <a:r>
              <a:rPr lang="en-GB" dirty="0" err="1"/>
              <a:t>Namara</a:t>
            </a:r>
            <a:r>
              <a:rPr lang="en-GB" dirty="0"/>
              <a:t> and </a:t>
            </a:r>
            <a:r>
              <a:rPr lang="en-GB" dirty="0" err="1"/>
              <a:t>Coomber</a:t>
            </a:r>
            <a:r>
              <a:rPr lang="en-GB" dirty="0"/>
              <a:t> 2012</a:t>
            </a:r>
            <a:r>
              <a:rPr lang="en-GB" dirty="0" smtClean="0"/>
              <a:t>)</a:t>
            </a:r>
          </a:p>
          <a:p>
            <a:endParaRPr lang="en-GB" dirty="0"/>
          </a:p>
          <a:p>
            <a:r>
              <a:rPr lang="en-GB" dirty="0" smtClean="0"/>
              <a:t>Andall-Stanberry (2017) – Black students do not like to be perceived as having deficits</a:t>
            </a:r>
            <a:endParaRPr lang="en-GB" dirty="0"/>
          </a:p>
        </p:txBody>
      </p:sp>
      <p:sp>
        <p:nvSpPr>
          <p:cNvPr id="6" name="Rectangle 5"/>
          <p:cNvSpPr/>
          <p:nvPr/>
        </p:nvSpPr>
        <p:spPr>
          <a:xfrm>
            <a:off x="1835696" y="260648"/>
            <a:ext cx="4110238" cy="461665"/>
          </a:xfrm>
          <a:prstGeom prst="rect">
            <a:avLst/>
          </a:prstGeom>
        </p:spPr>
        <p:txBody>
          <a:bodyPr wrap="square">
            <a:spAutoFit/>
          </a:bodyPr>
          <a:lstStyle/>
          <a:p>
            <a:r>
              <a:rPr lang="en-GB" sz="2400" b="1" dirty="0"/>
              <a:t>The Students’ Experience</a:t>
            </a:r>
          </a:p>
        </p:txBody>
      </p:sp>
      <p:sp>
        <p:nvSpPr>
          <p:cNvPr id="7" name="Date Placeholder 6"/>
          <p:cNvSpPr>
            <a:spLocks noGrp="1"/>
          </p:cNvSpPr>
          <p:nvPr>
            <p:ph type="dt" sz="half" idx="10"/>
          </p:nvPr>
        </p:nvSpPr>
        <p:spPr/>
        <p:txBody>
          <a:bodyPr/>
          <a:lstStyle/>
          <a:p>
            <a:fld id="{11886B6E-6696-4BE0-AB4D-4003DDE1682F}" type="datetime1">
              <a:rPr lang="en-GB" smtClean="0"/>
              <a:t>04/07/2018</a:t>
            </a:fld>
            <a:endParaRPr lang="en-GB"/>
          </a:p>
        </p:txBody>
      </p:sp>
    </p:spTree>
    <p:extLst>
      <p:ext uri="{BB962C8B-B14F-4D97-AF65-F5344CB8AC3E}">
        <p14:creationId xmlns:p14="http://schemas.microsoft.com/office/powerpoint/2010/main" val="37702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 calcmode="lin" valueType="num">
                                      <p:cBhvr additive="base">
                                        <p:cTn id="2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 calcmode="lin" valueType="num">
                                      <p:cBhvr additive="base">
                                        <p:cTn id="3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xEl>
                                              <p:pRg st="11" end="11"/>
                                            </p:txEl>
                                          </p:spTgt>
                                        </p:tgtEl>
                                        <p:attrNameLst>
                                          <p:attrName>style.visibility</p:attrName>
                                        </p:attrNameLst>
                                      </p:cBhvr>
                                      <p:to>
                                        <p:strVal val="visible"/>
                                      </p:to>
                                    </p:set>
                                    <p:anim calcmode="lin" valueType="num">
                                      <p:cBhvr additive="base">
                                        <p:cTn id="41"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764639" y="6459786"/>
            <a:ext cx="3751578" cy="365125"/>
          </a:xfrm>
        </p:spPr>
        <p:txBody>
          <a:bodyPr/>
          <a:lstStyle/>
          <a:p>
            <a:r>
              <a:rPr lang="en-GB" smtClean="0"/>
              <a:t>Dr Mary Andall-Stanberry</a:t>
            </a:r>
            <a:endParaRPr lang="en-GB" dirty="0"/>
          </a:p>
        </p:txBody>
      </p:sp>
      <p:sp>
        <p:nvSpPr>
          <p:cNvPr id="3" name="Slide Number Placeholder 2"/>
          <p:cNvSpPr>
            <a:spLocks noGrp="1"/>
          </p:cNvSpPr>
          <p:nvPr>
            <p:ph type="sldNum" sz="quarter" idx="12"/>
          </p:nvPr>
        </p:nvSpPr>
        <p:spPr/>
        <p:txBody>
          <a:bodyPr/>
          <a:lstStyle/>
          <a:p>
            <a:fld id="{D2A568AE-A255-4E08-8A09-EFE48C38F5B9}" type="slidenum">
              <a:rPr lang="en-GB" smtClean="0"/>
              <a:t>5</a:t>
            </a:fld>
            <a:endParaRPr lang="en-GB"/>
          </a:p>
        </p:txBody>
      </p:sp>
      <p:sp>
        <p:nvSpPr>
          <p:cNvPr id="4" name="TextBox 3"/>
          <p:cNvSpPr txBox="1"/>
          <p:nvPr/>
        </p:nvSpPr>
        <p:spPr>
          <a:xfrm>
            <a:off x="2411760" y="836712"/>
            <a:ext cx="3190169" cy="523220"/>
          </a:xfrm>
          <a:prstGeom prst="rect">
            <a:avLst/>
          </a:prstGeom>
          <a:noFill/>
        </p:spPr>
        <p:txBody>
          <a:bodyPr wrap="none" rtlCol="0">
            <a:spAutoFit/>
          </a:bodyPr>
          <a:lstStyle/>
          <a:p>
            <a:r>
              <a:rPr lang="en-GB" sz="2800" b="1" dirty="0"/>
              <a:t>DEFICIT THEORIES</a:t>
            </a:r>
          </a:p>
        </p:txBody>
      </p:sp>
      <p:sp>
        <p:nvSpPr>
          <p:cNvPr id="5" name="Rectangle 4"/>
          <p:cNvSpPr/>
          <p:nvPr/>
        </p:nvSpPr>
        <p:spPr>
          <a:xfrm>
            <a:off x="755576" y="4221088"/>
            <a:ext cx="7920880" cy="2031325"/>
          </a:xfrm>
          <a:prstGeom prst="rect">
            <a:avLst/>
          </a:prstGeom>
        </p:spPr>
        <p:txBody>
          <a:bodyPr wrap="square">
            <a:spAutoFit/>
          </a:bodyPr>
          <a:lstStyle/>
          <a:p>
            <a:endParaRPr lang="en-GB" dirty="0"/>
          </a:p>
          <a:p>
            <a:r>
              <a:rPr lang="en-GB" dirty="0"/>
              <a:t>. </a:t>
            </a:r>
          </a:p>
          <a:p>
            <a:endParaRPr lang="en-GB" dirty="0"/>
          </a:p>
          <a:p>
            <a:endParaRPr lang="en-GB" dirty="0"/>
          </a:p>
          <a:p>
            <a:endParaRPr lang="en-GB" dirty="0"/>
          </a:p>
          <a:p>
            <a:endParaRPr lang="en-GB" dirty="0"/>
          </a:p>
          <a:p>
            <a:endParaRPr lang="en-GB" dirty="0"/>
          </a:p>
        </p:txBody>
      </p:sp>
      <p:sp>
        <p:nvSpPr>
          <p:cNvPr id="6" name="Rectangle 5"/>
          <p:cNvSpPr/>
          <p:nvPr/>
        </p:nvSpPr>
        <p:spPr>
          <a:xfrm>
            <a:off x="467544" y="1700808"/>
            <a:ext cx="1944216" cy="35283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McNamara and </a:t>
            </a:r>
            <a:r>
              <a:rPr lang="en-GB" b="1" dirty="0" err="1">
                <a:solidFill>
                  <a:schemeClr val="bg1"/>
                </a:solidFill>
              </a:rPr>
              <a:t>Coomber</a:t>
            </a:r>
            <a:r>
              <a:rPr lang="en-GB" b="1" dirty="0">
                <a:solidFill>
                  <a:schemeClr val="bg1"/>
                </a:solidFill>
              </a:rPr>
              <a:t> (2012) </a:t>
            </a:r>
            <a:r>
              <a:rPr lang="en-GB" b="1" dirty="0" smtClean="0">
                <a:solidFill>
                  <a:schemeClr val="bg1"/>
                </a:solidFill>
              </a:rPr>
              <a:t>– employed deficiency </a:t>
            </a:r>
            <a:r>
              <a:rPr lang="en-GB" b="1" dirty="0">
                <a:solidFill>
                  <a:schemeClr val="bg1"/>
                </a:solidFill>
              </a:rPr>
              <a:t>theories in explaining Black students’ lower attainment; high drop-out rate and overall dissatisfaction</a:t>
            </a:r>
          </a:p>
        </p:txBody>
      </p:sp>
      <p:pic>
        <p:nvPicPr>
          <p:cNvPr id="7" name="Picture 6"/>
          <p:cNvPicPr>
            <a:picLocks noChangeAspect="1"/>
          </p:cNvPicPr>
          <p:nvPr/>
        </p:nvPicPr>
        <p:blipFill>
          <a:blip r:embed="rId2"/>
          <a:stretch>
            <a:fillRect/>
          </a:stretch>
        </p:blipFill>
        <p:spPr>
          <a:xfrm>
            <a:off x="3455873" y="1644773"/>
            <a:ext cx="2146056" cy="3528392"/>
          </a:xfrm>
          <a:prstGeom prst="rect">
            <a:avLst/>
          </a:prstGeom>
        </p:spPr>
      </p:pic>
      <p:pic>
        <p:nvPicPr>
          <p:cNvPr id="8" name="Picture 7"/>
          <p:cNvPicPr>
            <a:picLocks noChangeAspect="1"/>
          </p:cNvPicPr>
          <p:nvPr/>
        </p:nvPicPr>
        <p:blipFill>
          <a:blip r:embed="rId2"/>
          <a:stretch>
            <a:fillRect/>
          </a:stretch>
        </p:blipFill>
        <p:spPr>
          <a:xfrm>
            <a:off x="6516217" y="1636382"/>
            <a:ext cx="2016224" cy="3545173"/>
          </a:xfrm>
          <a:prstGeom prst="rect">
            <a:avLst/>
          </a:prstGeom>
        </p:spPr>
      </p:pic>
      <p:sp>
        <p:nvSpPr>
          <p:cNvPr id="9" name="Rectangle 8"/>
          <p:cNvSpPr/>
          <p:nvPr/>
        </p:nvSpPr>
        <p:spPr>
          <a:xfrm>
            <a:off x="3455873" y="1700808"/>
            <a:ext cx="2146056" cy="2585323"/>
          </a:xfrm>
          <a:prstGeom prst="rect">
            <a:avLst/>
          </a:prstGeom>
        </p:spPr>
        <p:txBody>
          <a:bodyPr wrap="square">
            <a:spAutoFit/>
          </a:bodyPr>
          <a:lstStyle/>
          <a:p>
            <a:endParaRPr lang="en-GB" dirty="0"/>
          </a:p>
          <a:p>
            <a:r>
              <a:rPr lang="en-GB" b="1" dirty="0">
                <a:solidFill>
                  <a:schemeClr val="bg1"/>
                </a:solidFill>
              </a:rPr>
              <a:t>Using York et al (1997) and </a:t>
            </a:r>
            <a:r>
              <a:rPr lang="en-GB" b="1" dirty="0" err="1">
                <a:solidFill>
                  <a:schemeClr val="bg1"/>
                </a:solidFill>
              </a:rPr>
              <a:t>Ozga</a:t>
            </a:r>
            <a:r>
              <a:rPr lang="en-GB" b="1" dirty="0">
                <a:solidFill>
                  <a:schemeClr val="bg1"/>
                </a:solidFill>
              </a:rPr>
              <a:t> and </a:t>
            </a:r>
            <a:r>
              <a:rPr lang="en-GB" b="1" dirty="0" err="1">
                <a:solidFill>
                  <a:schemeClr val="bg1"/>
                </a:solidFill>
              </a:rPr>
              <a:t>Sukhanandan</a:t>
            </a:r>
            <a:r>
              <a:rPr lang="en-GB" b="1" dirty="0">
                <a:solidFill>
                  <a:schemeClr val="bg1"/>
                </a:solidFill>
              </a:rPr>
              <a:t> (1998)…. “Black students have difficulties integrating into the university culture</a:t>
            </a:r>
          </a:p>
        </p:txBody>
      </p:sp>
      <p:sp>
        <p:nvSpPr>
          <p:cNvPr id="10" name="Rectangle 9"/>
          <p:cNvSpPr/>
          <p:nvPr/>
        </p:nvSpPr>
        <p:spPr>
          <a:xfrm>
            <a:off x="6516217" y="1700809"/>
            <a:ext cx="1893145" cy="2862322"/>
          </a:xfrm>
          <a:prstGeom prst="rect">
            <a:avLst/>
          </a:prstGeom>
        </p:spPr>
        <p:txBody>
          <a:bodyPr wrap="square">
            <a:spAutoFit/>
          </a:bodyPr>
          <a:lstStyle/>
          <a:p>
            <a:endParaRPr lang="en-GB" dirty="0"/>
          </a:p>
          <a:p>
            <a:r>
              <a:rPr lang="en-GB" b="1" dirty="0">
                <a:solidFill>
                  <a:schemeClr val="bg1"/>
                </a:solidFill>
              </a:rPr>
              <a:t>They are not prepared for university life due to ‘unrealistic expectations and compatibility of choice” (</a:t>
            </a:r>
            <a:r>
              <a:rPr lang="en-GB" b="1" dirty="0" err="1">
                <a:solidFill>
                  <a:schemeClr val="bg1"/>
                </a:solidFill>
              </a:rPr>
              <a:t>Ozga</a:t>
            </a:r>
            <a:r>
              <a:rPr lang="en-GB" b="1" dirty="0">
                <a:solidFill>
                  <a:schemeClr val="bg1"/>
                </a:solidFill>
              </a:rPr>
              <a:t> and </a:t>
            </a:r>
            <a:r>
              <a:rPr lang="en-GB" b="1" dirty="0" err="1">
                <a:solidFill>
                  <a:schemeClr val="bg1"/>
                </a:solidFill>
              </a:rPr>
              <a:t>Sukhnandan</a:t>
            </a:r>
            <a:r>
              <a:rPr lang="en-GB" b="1" dirty="0">
                <a:solidFill>
                  <a:schemeClr val="bg1"/>
                </a:solidFill>
              </a:rPr>
              <a:t> (1998. p. 321). </a:t>
            </a:r>
          </a:p>
        </p:txBody>
      </p:sp>
      <p:sp>
        <p:nvSpPr>
          <p:cNvPr id="11" name="Date Placeholder 10"/>
          <p:cNvSpPr>
            <a:spLocks noGrp="1"/>
          </p:cNvSpPr>
          <p:nvPr>
            <p:ph type="dt" sz="half" idx="10"/>
          </p:nvPr>
        </p:nvSpPr>
        <p:spPr/>
        <p:txBody>
          <a:bodyPr/>
          <a:lstStyle/>
          <a:p>
            <a:fld id="{B9B976AF-1EE9-41CA-8485-70CF4D218255}" type="datetime1">
              <a:rPr lang="en-GB" smtClean="0"/>
              <a:t>04/07/2018</a:t>
            </a:fld>
            <a:endParaRPr lang="en-GB"/>
          </a:p>
        </p:txBody>
      </p:sp>
    </p:spTree>
    <p:extLst>
      <p:ext uri="{BB962C8B-B14F-4D97-AF65-F5344CB8AC3E}">
        <p14:creationId xmlns:p14="http://schemas.microsoft.com/office/powerpoint/2010/main" val="177978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699657" y="6459787"/>
            <a:ext cx="3960575" cy="353588"/>
          </a:xfrm>
        </p:spPr>
        <p:txBody>
          <a:bodyPr/>
          <a:lstStyle/>
          <a:p>
            <a:r>
              <a:rPr lang="en-GB" smtClean="0"/>
              <a:t>Dr Mary Andall-Stanberry</a:t>
            </a:r>
            <a:endParaRPr lang="en-GB" dirty="0"/>
          </a:p>
        </p:txBody>
      </p:sp>
      <p:sp>
        <p:nvSpPr>
          <p:cNvPr id="3" name="Slide Number Placeholder 2"/>
          <p:cNvSpPr>
            <a:spLocks noGrp="1"/>
          </p:cNvSpPr>
          <p:nvPr>
            <p:ph type="sldNum" sz="quarter" idx="12"/>
          </p:nvPr>
        </p:nvSpPr>
        <p:spPr/>
        <p:txBody>
          <a:bodyPr/>
          <a:lstStyle/>
          <a:p>
            <a:fld id="{D2A568AE-A255-4E08-8A09-EFE48C38F5B9}" type="slidenum">
              <a:rPr lang="en-GB" smtClean="0"/>
              <a:t>6</a:t>
            </a:fld>
            <a:endParaRPr lang="en-GB"/>
          </a:p>
        </p:txBody>
      </p:sp>
      <p:sp>
        <p:nvSpPr>
          <p:cNvPr id="4" name="Rectangle 3"/>
          <p:cNvSpPr/>
          <p:nvPr/>
        </p:nvSpPr>
        <p:spPr>
          <a:xfrm>
            <a:off x="323528" y="260649"/>
            <a:ext cx="8435405" cy="1631216"/>
          </a:xfrm>
          <a:prstGeom prst="rect">
            <a:avLst/>
          </a:prstGeom>
        </p:spPr>
        <p:txBody>
          <a:bodyPr wrap="square">
            <a:spAutoFit/>
          </a:bodyPr>
          <a:lstStyle/>
          <a:p>
            <a:endParaRPr lang="en-GB" sz="3200" b="1" dirty="0"/>
          </a:p>
          <a:p>
            <a:r>
              <a:rPr lang="en-GB" sz="3200" b="1" dirty="0"/>
              <a:t>THEORETICAL BACKGROUND - DEFICIT THEORIES</a:t>
            </a:r>
          </a:p>
          <a:p>
            <a:endParaRPr lang="en-GB" b="1" dirty="0"/>
          </a:p>
          <a:p>
            <a:endParaRPr lang="en-GB" dirty="0"/>
          </a:p>
        </p:txBody>
      </p:sp>
      <p:sp>
        <p:nvSpPr>
          <p:cNvPr id="5" name="Oval Callout 4"/>
          <p:cNvSpPr/>
          <p:nvPr/>
        </p:nvSpPr>
        <p:spPr>
          <a:xfrm>
            <a:off x="45964" y="1268760"/>
            <a:ext cx="8990531" cy="453650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Framing students and their families of origin as lacking the academic, cultural and moral resources necessary to succeed in what is presumed to be a fair and open society, and needing support from the dominant society or culture. </a:t>
            </a:r>
          </a:p>
          <a:p>
            <a:pPr algn="ctr"/>
            <a:endParaRPr lang="en-GB" dirty="0"/>
          </a:p>
          <a:p>
            <a:pPr algn="ctr"/>
            <a:endParaRPr lang="en-GB" dirty="0"/>
          </a:p>
          <a:p>
            <a:pPr algn="ctr"/>
            <a:r>
              <a:rPr lang="en-GB" dirty="0"/>
              <a:t>It effectively blames the victim for lacking certain </a:t>
            </a:r>
            <a:r>
              <a:rPr lang="en-GB" dirty="0" smtClean="0"/>
              <a:t>desirable characteristics </a:t>
            </a:r>
            <a:r>
              <a:rPr lang="en-GB" dirty="0"/>
              <a:t>that would promote academic success. </a:t>
            </a:r>
          </a:p>
          <a:p>
            <a:pPr algn="ctr"/>
            <a:endParaRPr lang="en-GB" dirty="0"/>
          </a:p>
          <a:p>
            <a:pPr algn="ctr"/>
            <a:r>
              <a:rPr lang="en-GB" b="1" dirty="0">
                <a:solidFill>
                  <a:schemeClr val="bg1"/>
                </a:solidFill>
              </a:rPr>
              <a:t>Deficit theories is a terminology used in </a:t>
            </a:r>
            <a:r>
              <a:rPr lang="en-GB" b="1" dirty="0" smtClean="0">
                <a:solidFill>
                  <a:schemeClr val="bg1"/>
                </a:solidFill>
              </a:rPr>
              <a:t>educational literature and discussions ……… </a:t>
            </a:r>
            <a:r>
              <a:rPr lang="en-GB" dirty="0" smtClean="0"/>
              <a:t>aligned </a:t>
            </a:r>
            <a:r>
              <a:rPr lang="en-GB" dirty="0"/>
              <a:t>with this is a common focus on the inadequacies of the student, and ‘fixing’ this problem</a:t>
            </a:r>
          </a:p>
        </p:txBody>
      </p:sp>
      <p:sp>
        <p:nvSpPr>
          <p:cNvPr id="6" name="Date Placeholder 5"/>
          <p:cNvSpPr>
            <a:spLocks noGrp="1"/>
          </p:cNvSpPr>
          <p:nvPr>
            <p:ph type="dt" sz="half" idx="10"/>
          </p:nvPr>
        </p:nvSpPr>
        <p:spPr/>
        <p:txBody>
          <a:bodyPr/>
          <a:lstStyle/>
          <a:p>
            <a:fld id="{2E8B9A03-CB61-44B2-AE7C-B681748574BE}" type="datetime1">
              <a:rPr lang="en-GB" smtClean="0"/>
              <a:t>04/07/2018</a:t>
            </a:fld>
            <a:endParaRPr lang="en-GB"/>
          </a:p>
        </p:txBody>
      </p:sp>
    </p:spTree>
    <p:extLst>
      <p:ext uri="{BB962C8B-B14F-4D97-AF65-F5344CB8AC3E}">
        <p14:creationId xmlns:p14="http://schemas.microsoft.com/office/powerpoint/2010/main" val="141961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764639" y="6544734"/>
            <a:ext cx="3823585" cy="280177"/>
          </a:xfrm>
        </p:spPr>
        <p:txBody>
          <a:bodyPr/>
          <a:lstStyle/>
          <a:p>
            <a:r>
              <a:rPr lang="en-GB" smtClean="0"/>
              <a:t>Dr Mary Andall-Stanberry</a:t>
            </a:r>
            <a:endParaRPr lang="en-GB" dirty="0"/>
          </a:p>
        </p:txBody>
      </p:sp>
      <p:sp>
        <p:nvSpPr>
          <p:cNvPr id="3" name="Slide Number Placeholder 2"/>
          <p:cNvSpPr>
            <a:spLocks noGrp="1"/>
          </p:cNvSpPr>
          <p:nvPr>
            <p:ph type="sldNum" sz="quarter" idx="12"/>
          </p:nvPr>
        </p:nvSpPr>
        <p:spPr/>
        <p:txBody>
          <a:bodyPr/>
          <a:lstStyle/>
          <a:p>
            <a:fld id="{D2A568AE-A255-4E08-8A09-EFE48C38F5B9}" type="slidenum">
              <a:rPr lang="en-GB" smtClean="0"/>
              <a:t>7</a:t>
            </a:fld>
            <a:endParaRPr lang="en-GB"/>
          </a:p>
        </p:txBody>
      </p:sp>
      <p:sp>
        <p:nvSpPr>
          <p:cNvPr id="4" name="TextBox 3"/>
          <p:cNvSpPr txBox="1"/>
          <p:nvPr/>
        </p:nvSpPr>
        <p:spPr>
          <a:xfrm>
            <a:off x="324718" y="1124744"/>
            <a:ext cx="8496943" cy="923330"/>
          </a:xfrm>
          <a:prstGeom prst="rect">
            <a:avLst/>
          </a:prstGeom>
          <a:noFill/>
        </p:spPr>
        <p:txBody>
          <a:bodyPr wrap="square" rtlCol="0">
            <a:spAutoFit/>
          </a:bodyPr>
          <a:lstStyle/>
          <a:p>
            <a:endParaRPr lang="en-GB" dirty="0"/>
          </a:p>
          <a:p>
            <a:endParaRPr lang="en-GB" dirty="0"/>
          </a:p>
          <a:p>
            <a:endParaRPr lang="en-GB" dirty="0"/>
          </a:p>
        </p:txBody>
      </p:sp>
      <p:sp>
        <p:nvSpPr>
          <p:cNvPr id="5" name="Rectangle 4"/>
          <p:cNvSpPr/>
          <p:nvPr/>
        </p:nvSpPr>
        <p:spPr>
          <a:xfrm>
            <a:off x="971601" y="0"/>
            <a:ext cx="7632846" cy="2062103"/>
          </a:xfrm>
          <a:prstGeom prst="rect">
            <a:avLst/>
          </a:prstGeom>
        </p:spPr>
        <p:txBody>
          <a:bodyPr wrap="square">
            <a:spAutoFit/>
          </a:bodyPr>
          <a:lstStyle/>
          <a:p>
            <a:endParaRPr lang="en-GB" sz="2800" dirty="0"/>
          </a:p>
          <a:p>
            <a:r>
              <a:rPr lang="en-GB" sz="2800" b="1" dirty="0"/>
              <a:t>COMMONSENSE APPEAL TO DEFICIT THINKING</a:t>
            </a:r>
          </a:p>
          <a:p>
            <a:endParaRPr lang="en-GB" dirty="0"/>
          </a:p>
          <a:p>
            <a:endParaRPr lang="en-GB" dirty="0"/>
          </a:p>
          <a:p>
            <a:endParaRPr lang="en-GB" dirty="0"/>
          </a:p>
          <a:p>
            <a:endParaRPr lang="en-GB" dirty="0"/>
          </a:p>
        </p:txBody>
      </p:sp>
      <p:sp>
        <p:nvSpPr>
          <p:cNvPr id="6" name="Rectangle 5"/>
          <p:cNvSpPr/>
          <p:nvPr/>
        </p:nvSpPr>
        <p:spPr>
          <a:xfrm>
            <a:off x="5652120" y="980728"/>
            <a:ext cx="2952327" cy="51845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strengthens stereotypes in the minds and thought of educators, policy makers and students themselves. </a:t>
            </a:r>
          </a:p>
          <a:p>
            <a:pPr algn="ctr"/>
            <a:endParaRPr lang="en-GB" dirty="0"/>
          </a:p>
          <a:p>
            <a:pPr algn="ctr"/>
            <a:r>
              <a:rPr lang="en-GB" dirty="0"/>
              <a:t>In essence, deficit thinking allows generalisations about student ability to be made, and supports a laziness to grapple with the complex issues around student difficulties.  </a:t>
            </a:r>
          </a:p>
          <a:p>
            <a:pPr algn="ctr"/>
            <a:endParaRPr lang="en-GB" dirty="0"/>
          </a:p>
          <a:p>
            <a:pPr algn="ctr"/>
            <a:r>
              <a:rPr lang="en-GB" dirty="0"/>
              <a:t>In the process people who are already disenfranchised are labelled and further stigmatised.</a:t>
            </a:r>
          </a:p>
        </p:txBody>
      </p:sp>
      <p:sp>
        <p:nvSpPr>
          <p:cNvPr id="7" name="Rectangle 6"/>
          <p:cNvSpPr/>
          <p:nvPr/>
        </p:nvSpPr>
        <p:spPr>
          <a:xfrm>
            <a:off x="611560" y="2584294"/>
            <a:ext cx="320384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One of the most serious effects of deficit thinking </a:t>
            </a:r>
          </a:p>
        </p:txBody>
      </p:sp>
      <p:cxnSp>
        <p:nvCxnSpPr>
          <p:cNvPr id="10" name="Straight Arrow Connector 9"/>
          <p:cNvCxnSpPr>
            <a:stCxn id="7" idx="3"/>
          </p:cNvCxnSpPr>
          <p:nvPr/>
        </p:nvCxnSpPr>
        <p:spPr>
          <a:xfrm flipV="1">
            <a:off x="3815408" y="2204864"/>
            <a:ext cx="1836712" cy="847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p:cNvSpPr>
            <a:spLocks noGrp="1"/>
          </p:cNvSpPr>
          <p:nvPr>
            <p:ph type="dt" sz="half" idx="10"/>
          </p:nvPr>
        </p:nvSpPr>
        <p:spPr/>
        <p:txBody>
          <a:bodyPr/>
          <a:lstStyle/>
          <a:p>
            <a:fld id="{4AA61CFD-7358-4C56-8CAC-AD1AAC2DF64D}" type="datetime1">
              <a:rPr lang="en-GB" smtClean="0"/>
              <a:t>04/07/2018</a:t>
            </a:fld>
            <a:endParaRPr lang="en-GB"/>
          </a:p>
        </p:txBody>
      </p:sp>
    </p:spTree>
    <p:extLst>
      <p:ext uri="{BB962C8B-B14F-4D97-AF65-F5344CB8AC3E}">
        <p14:creationId xmlns:p14="http://schemas.microsoft.com/office/powerpoint/2010/main" val="261987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Dr Mary Andall-Stanberry</a:t>
            </a:r>
            <a:endParaRPr lang="en-GB"/>
          </a:p>
        </p:txBody>
      </p:sp>
      <p:sp>
        <p:nvSpPr>
          <p:cNvPr id="3" name="Slide Number Placeholder 2"/>
          <p:cNvSpPr>
            <a:spLocks noGrp="1"/>
          </p:cNvSpPr>
          <p:nvPr>
            <p:ph type="sldNum" sz="quarter" idx="12"/>
          </p:nvPr>
        </p:nvSpPr>
        <p:spPr/>
        <p:txBody>
          <a:bodyPr/>
          <a:lstStyle/>
          <a:p>
            <a:fld id="{D2A568AE-A255-4E08-8A09-EFE48C38F5B9}" type="slidenum">
              <a:rPr lang="en-GB" smtClean="0"/>
              <a:t>8</a:t>
            </a:fld>
            <a:endParaRPr lang="en-GB"/>
          </a:p>
        </p:txBody>
      </p:sp>
      <p:sp>
        <p:nvSpPr>
          <p:cNvPr id="4" name="Rectangle 3"/>
          <p:cNvSpPr/>
          <p:nvPr/>
        </p:nvSpPr>
        <p:spPr>
          <a:xfrm>
            <a:off x="611560" y="332656"/>
            <a:ext cx="8208912" cy="1569660"/>
          </a:xfrm>
          <a:prstGeom prst="rect">
            <a:avLst/>
          </a:prstGeom>
        </p:spPr>
        <p:txBody>
          <a:bodyPr wrap="square">
            <a:spAutoFit/>
          </a:bodyPr>
          <a:lstStyle/>
          <a:p>
            <a:r>
              <a:rPr lang="en-GB" sz="3200" b="1" dirty="0"/>
              <a:t>DEFICIT THEORIES - IGNORING STRUCTURAL ISSUES</a:t>
            </a:r>
          </a:p>
          <a:p>
            <a:endParaRPr lang="en-GB" sz="3200" b="1" dirty="0"/>
          </a:p>
        </p:txBody>
      </p:sp>
      <p:sp>
        <p:nvSpPr>
          <p:cNvPr id="5" name="Oval Callout 4"/>
          <p:cNvSpPr/>
          <p:nvPr/>
        </p:nvSpPr>
        <p:spPr>
          <a:xfrm>
            <a:off x="251519" y="1052736"/>
            <a:ext cx="8712969" cy="4536504"/>
          </a:xfrm>
          <a:prstGeom prst="wedgeEllipseCallout">
            <a:avLst>
              <a:gd name="adj1" fmla="val -21519"/>
              <a:gd name="adj2" fmla="val 661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sz="2800" dirty="0"/>
              <a:t>A major consequence of a deficit approach is that the impact of structural issues are often ignored or minimised. </a:t>
            </a:r>
          </a:p>
          <a:p>
            <a:pPr algn="ctr"/>
            <a:endParaRPr lang="en-GB" sz="2800" dirty="0"/>
          </a:p>
        </p:txBody>
      </p:sp>
      <p:sp>
        <p:nvSpPr>
          <p:cNvPr id="6" name="Date Placeholder 5"/>
          <p:cNvSpPr>
            <a:spLocks noGrp="1"/>
          </p:cNvSpPr>
          <p:nvPr>
            <p:ph type="dt" sz="half" idx="10"/>
          </p:nvPr>
        </p:nvSpPr>
        <p:spPr/>
        <p:txBody>
          <a:bodyPr/>
          <a:lstStyle/>
          <a:p>
            <a:fld id="{646C1B3E-9C1E-435A-A42C-78A60DC25117}" type="datetime1">
              <a:rPr lang="en-GB" smtClean="0"/>
              <a:t>04/07/2018</a:t>
            </a:fld>
            <a:endParaRPr lang="en-GB"/>
          </a:p>
        </p:txBody>
      </p:sp>
    </p:spTree>
    <p:extLst>
      <p:ext uri="{BB962C8B-B14F-4D97-AF65-F5344CB8AC3E}">
        <p14:creationId xmlns:p14="http://schemas.microsoft.com/office/powerpoint/2010/main" val="281549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Dr Mary Andall-Stanberry</a:t>
            </a:r>
            <a:endParaRPr lang="en-GB"/>
          </a:p>
        </p:txBody>
      </p:sp>
      <p:sp>
        <p:nvSpPr>
          <p:cNvPr id="3" name="Slide Number Placeholder 2"/>
          <p:cNvSpPr>
            <a:spLocks noGrp="1"/>
          </p:cNvSpPr>
          <p:nvPr>
            <p:ph type="sldNum" sz="quarter" idx="12"/>
          </p:nvPr>
        </p:nvSpPr>
        <p:spPr/>
        <p:txBody>
          <a:bodyPr/>
          <a:lstStyle/>
          <a:p>
            <a:fld id="{D2A568AE-A255-4E08-8A09-EFE48C38F5B9}" type="slidenum">
              <a:rPr lang="en-GB" smtClean="0"/>
              <a:t>9</a:t>
            </a:fld>
            <a:endParaRPr lang="en-GB"/>
          </a:p>
        </p:txBody>
      </p:sp>
      <p:sp>
        <p:nvSpPr>
          <p:cNvPr id="4" name="Rectangle 3"/>
          <p:cNvSpPr/>
          <p:nvPr/>
        </p:nvSpPr>
        <p:spPr>
          <a:xfrm>
            <a:off x="611560" y="692696"/>
            <a:ext cx="7797803" cy="4801314"/>
          </a:xfrm>
          <a:prstGeom prst="rect">
            <a:avLst/>
          </a:prstGeom>
        </p:spPr>
        <p:txBody>
          <a:bodyPr wrap="square">
            <a:spAutoFit/>
          </a:bodyPr>
          <a:lstStyle/>
          <a:p>
            <a:endParaRPr lang="en-GB" sz="2400" dirty="0" smtClean="0"/>
          </a:p>
          <a:p>
            <a:endParaRPr lang="en-GB" sz="2400" dirty="0"/>
          </a:p>
          <a:p>
            <a:r>
              <a:rPr lang="en-GB" sz="2400" dirty="0" smtClean="0"/>
              <a:t>Being </a:t>
            </a:r>
            <a:r>
              <a:rPr lang="en-GB" sz="2400" dirty="0"/>
              <a:t>at university is connected with “intellectual ability - perceived or actualized” (Smith 2013, p. 7). </a:t>
            </a:r>
          </a:p>
          <a:p>
            <a:endParaRPr lang="en-GB" sz="2400" dirty="0"/>
          </a:p>
          <a:p>
            <a:endParaRPr lang="en-GB" sz="2400" dirty="0"/>
          </a:p>
          <a:p>
            <a:r>
              <a:rPr lang="en-GB" sz="2400" dirty="0"/>
              <a:t>Views of ‘experts’  -  polarise notions of  intelligence and race aligned to deficit theories. </a:t>
            </a:r>
          </a:p>
          <a:p>
            <a:endParaRPr lang="en-GB" sz="2400" dirty="0"/>
          </a:p>
          <a:p>
            <a:endParaRPr lang="en-GB" sz="2400" dirty="0"/>
          </a:p>
          <a:p>
            <a:r>
              <a:rPr lang="en-GB" sz="2400" dirty="0"/>
              <a:t>Steele (1997) deficit theories have the appearance in part, of absolving universities from their responsibilities. </a:t>
            </a:r>
          </a:p>
          <a:p>
            <a:endParaRPr lang="en-GB" dirty="0"/>
          </a:p>
        </p:txBody>
      </p:sp>
      <p:sp>
        <p:nvSpPr>
          <p:cNvPr id="5" name="Date Placeholder 4"/>
          <p:cNvSpPr>
            <a:spLocks noGrp="1"/>
          </p:cNvSpPr>
          <p:nvPr>
            <p:ph type="dt" sz="half" idx="10"/>
          </p:nvPr>
        </p:nvSpPr>
        <p:spPr/>
        <p:txBody>
          <a:bodyPr/>
          <a:lstStyle/>
          <a:p>
            <a:fld id="{E8D0EF5C-2DEF-42B9-A177-F11787C74A97}" type="datetime1">
              <a:rPr lang="en-GB" smtClean="0"/>
              <a:t>04/07/2018</a:t>
            </a:fld>
            <a:endParaRPr lang="en-GB"/>
          </a:p>
        </p:txBody>
      </p:sp>
    </p:spTree>
    <p:extLst>
      <p:ext uri="{BB962C8B-B14F-4D97-AF65-F5344CB8AC3E}">
        <p14:creationId xmlns:p14="http://schemas.microsoft.com/office/powerpoint/2010/main" val="32819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additive="base">
                                        <p:cTn id="1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1475</TotalTime>
  <Words>2010</Words>
  <Application>Microsoft Office PowerPoint</Application>
  <PresentationFormat>On-screen Show (4:3)</PresentationFormat>
  <Paragraphs>255</Paragraphs>
  <Slides>17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Retrospect</vt:lpstr>
      <vt:lpstr>  Aspiration and Resilience - Challenging Deficit Theories of Black Students in Higher Education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GAIL, ZARA, MARY</vt:lpstr>
      <vt:lpstr> CRT</vt:lpstr>
      <vt:lpstr>PowerPoint Presentation</vt:lpstr>
      <vt:lpstr>PowerPoint Presentation</vt:lpstr>
      <vt:lpstr>PowerPoint Presentation</vt:lpstr>
      <vt:lpstr>MANAGEMENT COMMITMENT TO CHALLENGING DEFICIT THEORY - The inclusive academy model for institutional vitality</vt:lpstr>
      <vt:lpstr>PowerPoint Presentation</vt:lpstr>
    </vt:vector>
  </TitlesOfParts>
  <Company>Canterbury Christ Church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Challenging Deficit Theories/Models of Black Students in HE - an Auto/Biographical Narrative Research Study</dc:title>
  <dc:creator>Mary Andall-Stanberry</dc:creator>
  <cp:lastModifiedBy>Mary Andall</cp:lastModifiedBy>
  <cp:revision>119</cp:revision>
  <dcterms:created xsi:type="dcterms:W3CDTF">2015-06-22T05:25:51Z</dcterms:created>
  <dcterms:modified xsi:type="dcterms:W3CDTF">2018-07-04T05:04:23Z</dcterms:modified>
</cp:coreProperties>
</file>