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DF28A1-BBC1-4097-BF59-2D02E19BCD50}" v="3" dt="2022-10-13T13:45:11.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2" autoAdjust="0"/>
  </p:normalViewPr>
  <p:slideViewPr>
    <p:cSldViewPr snapToGrid="0">
      <p:cViewPr varScale="1">
        <p:scale>
          <a:sx n="108" d="100"/>
          <a:sy n="108" d="100"/>
        </p:scale>
        <p:origin x="708" y="102"/>
      </p:cViewPr>
      <p:guideLst/>
    </p:cSldViewPr>
  </p:slideViewPr>
  <p:outlineViewPr>
    <p:cViewPr>
      <p:scale>
        <a:sx n="33" d="100"/>
        <a:sy n="33" d="100"/>
      </p:scale>
      <p:origin x="0" y="-163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0C93C-7867-4959-8421-2FA8AFE9FD8E}" type="datetimeFigureOut">
              <a:rPr lang="en-GB" smtClean="0"/>
              <a:t>21/07/2023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552FD-C467-4B6E-8ADD-D5A6711D3D61}" type="slidenum">
              <a:rPr lang="en-GB" smtClean="0"/>
              <a:t>‹#›</a:t>
            </a:fld>
            <a:endParaRPr lang="en-GB"/>
          </a:p>
        </p:txBody>
      </p:sp>
    </p:spTree>
    <p:extLst>
      <p:ext uri="{BB962C8B-B14F-4D97-AF65-F5344CB8AC3E}">
        <p14:creationId xmlns:p14="http://schemas.microsoft.com/office/powerpoint/2010/main" val="317869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6D2A-FF01-435F-85C9-B3E85FD9B8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97AA04-2250-4F85-B17E-4233566F96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288708C-7A98-4E08-BB7D-9CCFB64E22A6}"/>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5" name="Footer Placeholder 4">
            <a:extLst>
              <a:ext uri="{FF2B5EF4-FFF2-40B4-BE49-F238E27FC236}">
                <a16:creationId xmlns:a16="http://schemas.microsoft.com/office/drawing/2014/main" id="{B2D453BA-4762-4B7D-A4F3-35319C0A4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B8DD57-E2C1-436B-8517-F13808CBAEC7}"/>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387250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7BDC-7AA3-483D-83CA-1BF9F616C0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76D76F-D2FC-4F93-8F53-458945A748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CDF058-2A2F-45E1-9522-43CF2E8822D5}"/>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5" name="Footer Placeholder 4">
            <a:extLst>
              <a:ext uri="{FF2B5EF4-FFF2-40B4-BE49-F238E27FC236}">
                <a16:creationId xmlns:a16="http://schemas.microsoft.com/office/drawing/2014/main" id="{CFD039DC-39E2-4244-AF5A-67DB1883B6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A1C47-D419-44FB-9220-1EB12A8A0C66}"/>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1924226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007DB8-F181-41D9-8C66-C1B1EFD23C7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696123D-FC1E-4C62-82C6-9E3787F384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053376-C580-4783-B1F5-B48BF578C575}"/>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5" name="Footer Placeholder 4">
            <a:extLst>
              <a:ext uri="{FF2B5EF4-FFF2-40B4-BE49-F238E27FC236}">
                <a16:creationId xmlns:a16="http://schemas.microsoft.com/office/drawing/2014/main" id="{6715A7AE-D926-4B3E-9EDA-4E6623B997D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A83B7C-C2C1-4B20-87BE-7121602B55B6}"/>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2742765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824AE-0E66-4845-8B96-012B3FE2881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095DD3-2775-4457-95CD-EEC954A539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D819E7-3766-4E50-A1D6-36AD30FB9A0D}"/>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5" name="Footer Placeholder 4">
            <a:extLst>
              <a:ext uri="{FF2B5EF4-FFF2-40B4-BE49-F238E27FC236}">
                <a16:creationId xmlns:a16="http://schemas.microsoft.com/office/drawing/2014/main" id="{2A185A36-4C8A-4DC9-B4AA-FBD98064F9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78ED58-2ECE-4227-AC92-3034D44BD70F}"/>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82158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5D843-8AC0-4811-B62C-46AE544362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59918BA-AA70-48BD-867E-62274CE8B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E854A5-DD24-4970-BDAE-AF0C7F22E63E}"/>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5" name="Footer Placeholder 4">
            <a:extLst>
              <a:ext uri="{FF2B5EF4-FFF2-40B4-BE49-F238E27FC236}">
                <a16:creationId xmlns:a16="http://schemas.microsoft.com/office/drawing/2014/main" id="{AA3577C4-0BDF-4160-86E3-53F8B9149C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64292C-F914-45D3-97DB-0CC1313B2294}"/>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359354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5051A-6F15-4C47-AB71-F9ECEC4E73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9628D92-FA28-4663-90D2-DB220B8FB2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42B20B-0065-481A-9769-1DE2CFEE75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29EA51-F5EC-4B1C-A7F0-9CBB87DD1B3D}"/>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6" name="Footer Placeholder 5">
            <a:extLst>
              <a:ext uri="{FF2B5EF4-FFF2-40B4-BE49-F238E27FC236}">
                <a16:creationId xmlns:a16="http://schemas.microsoft.com/office/drawing/2014/main" id="{E3F13B64-6D41-40A1-8D2E-58245602F8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171ECC-9E90-436C-A5DC-CB86B9F4F7BC}"/>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266998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BF050-1281-4EAF-95EB-DE3BF82D6B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DD2D322-FE14-4FBB-B6A1-1287F2E166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237E5C-CE8C-4DDD-B5F5-65F994BD96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1817DE1-2CA9-4D59-A0FD-89BA56B4A7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718AFF-8264-4998-B19F-C795ACE7C5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C498B49-A62F-4439-A6B2-FCDFBD9F27C6}"/>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8" name="Footer Placeholder 7">
            <a:extLst>
              <a:ext uri="{FF2B5EF4-FFF2-40B4-BE49-F238E27FC236}">
                <a16:creationId xmlns:a16="http://schemas.microsoft.com/office/drawing/2014/main" id="{08FB2A1B-3750-4C44-ACAD-CEDFDC7A0E2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81E833C-B4EF-4A1B-AFED-FC7FA8B55787}"/>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264760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0728-B06B-4059-95F9-09288FB3CB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F83399-44DA-4751-99EA-964B11054FB9}"/>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4" name="Footer Placeholder 3">
            <a:extLst>
              <a:ext uri="{FF2B5EF4-FFF2-40B4-BE49-F238E27FC236}">
                <a16:creationId xmlns:a16="http://schemas.microsoft.com/office/drawing/2014/main" id="{EEC09887-3DE0-481C-9144-73715939B3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E8D1085-3F0D-4CB0-971C-0D9D09DD6E8C}"/>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232209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913CF3-DB56-4251-86D5-BC5BB6EC8E6F}"/>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3" name="Footer Placeholder 2">
            <a:extLst>
              <a:ext uri="{FF2B5EF4-FFF2-40B4-BE49-F238E27FC236}">
                <a16:creationId xmlns:a16="http://schemas.microsoft.com/office/drawing/2014/main" id="{392D10C7-A705-406C-AFAC-C649EE525F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BBC4CA-B427-469E-9465-867AB1FEC0C2}"/>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412992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3909-8F92-4E23-BCD0-85A8D1F28C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4995060-4D4A-4015-9312-9D115C8CD5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2562DD9-D15D-4FB6-A47E-B28818501D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5D95F2-DFB6-4BFF-85C6-B7C6100CC24F}"/>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6" name="Footer Placeholder 5">
            <a:extLst>
              <a:ext uri="{FF2B5EF4-FFF2-40B4-BE49-F238E27FC236}">
                <a16:creationId xmlns:a16="http://schemas.microsoft.com/office/drawing/2014/main" id="{81C8C113-1B18-4548-B8D4-CE1B7519C1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ADCD71-7016-4E57-ADAC-FB4064FD93AA}"/>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360784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3D7A-7491-4B47-A09E-6B833149B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F24EEB-B308-4285-A68C-9FB615D31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52740D4-CC83-4B90-AFF3-5BB48FF129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13B91-BC10-4229-8CF7-C6C0644AAFE2}"/>
              </a:ext>
            </a:extLst>
          </p:cNvPr>
          <p:cNvSpPr>
            <a:spLocks noGrp="1"/>
          </p:cNvSpPr>
          <p:nvPr>
            <p:ph type="dt" sz="half" idx="10"/>
          </p:nvPr>
        </p:nvSpPr>
        <p:spPr/>
        <p:txBody>
          <a:bodyPr/>
          <a:lstStyle/>
          <a:p>
            <a:fld id="{2DBB9FD6-7FE0-4511-8913-7F26F25DA945}" type="datetimeFigureOut">
              <a:rPr lang="en-GB" smtClean="0"/>
              <a:t>21/07/2023</a:t>
            </a:fld>
            <a:endParaRPr lang="en-GB"/>
          </a:p>
        </p:txBody>
      </p:sp>
      <p:sp>
        <p:nvSpPr>
          <p:cNvPr id="6" name="Footer Placeholder 5">
            <a:extLst>
              <a:ext uri="{FF2B5EF4-FFF2-40B4-BE49-F238E27FC236}">
                <a16:creationId xmlns:a16="http://schemas.microsoft.com/office/drawing/2014/main" id="{15582B9C-7EC8-4D9C-99AA-9D610E25E6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33C7AC-C6E7-41EE-9E10-5C63E4D927B7}"/>
              </a:ext>
            </a:extLst>
          </p:cNvPr>
          <p:cNvSpPr>
            <a:spLocks noGrp="1"/>
          </p:cNvSpPr>
          <p:nvPr>
            <p:ph type="sldNum" sz="quarter" idx="12"/>
          </p:nvPr>
        </p:nvSpPr>
        <p:spPr/>
        <p:txBody>
          <a:bodyPr/>
          <a:lstStyle/>
          <a:p>
            <a:fld id="{2F7DB602-D695-4043-8C8B-3D65A5199208}" type="slidenum">
              <a:rPr lang="en-GB" smtClean="0"/>
              <a:t>‹#›</a:t>
            </a:fld>
            <a:endParaRPr lang="en-GB"/>
          </a:p>
        </p:txBody>
      </p:sp>
    </p:spTree>
    <p:extLst>
      <p:ext uri="{BB962C8B-B14F-4D97-AF65-F5344CB8AC3E}">
        <p14:creationId xmlns:p14="http://schemas.microsoft.com/office/powerpoint/2010/main" val="407650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A95282-1F7F-4717-ACE0-9D138D6071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A85431A-DC24-4865-B003-7EED26EAA0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1DF225-1773-4402-90E6-E59DF0E81B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B9FD6-7FE0-4511-8913-7F26F25DA945}" type="datetimeFigureOut">
              <a:rPr lang="en-GB" smtClean="0"/>
              <a:t>21/07/2023</a:t>
            </a:fld>
            <a:endParaRPr lang="en-GB"/>
          </a:p>
        </p:txBody>
      </p:sp>
      <p:sp>
        <p:nvSpPr>
          <p:cNvPr id="5" name="Footer Placeholder 4">
            <a:extLst>
              <a:ext uri="{FF2B5EF4-FFF2-40B4-BE49-F238E27FC236}">
                <a16:creationId xmlns:a16="http://schemas.microsoft.com/office/drawing/2014/main" id="{FD47D304-5CC9-4552-84C1-391079E246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EF3D598-E445-4AD2-AD19-E4FD819906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DB602-D695-4043-8C8B-3D65A5199208}" type="slidenum">
              <a:rPr lang="en-GB" smtClean="0"/>
              <a:t>‹#›</a:t>
            </a:fld>
            <a:endParaRPr lang="en-GB"/>
          </a:p>
        </p:txBody>
      </p:sp>
      <p:pic>
        <p:nvPicPr>
          <p:cNvPr id="8" name="Picture 7" descr="A picture containing graphical user interface&#10;&#10;Description automatically generated">
            <a:extLst>
              <a:ext uri="{FF2B5EF4-FFF2-40B4-BE49-F238E27FC236}">
                <a16:creationId xmlns:a16="http://schemas.microsoft.com/office/drawing/2014/main" id="{8CF67EF8-C50F-4F1F-B736-3C4B72F34CB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610600" y="5629496"/>
            <a:ext cx="2686952" cy="1091979"/>
          </a:xfrm>
          <a:prstGeom prst="rect">
            <a:avLst/>
          </a:prstGeom>
        </p:spPr>
      </p:pic>
    </p:spTree>
    <p:extLst>
      <p:ext uri="{BB962C8B-B14F-4D97-AF65-F5344CB8AC3E}">
        <p14:creationId xmlns:p14="http://schemas.microsoft.com/office/powerpoint/2010/main" val="2849931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canterbury.ac.uk/learning-and-teaching-enhancement/docs/Anon-Marking/Anonymous-Marking-Policy-AB-approved-June-2023-Final.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215CE-2316-481F-811B-409A2E7F027C}"/>
              </a:ext>
            </a:extLst>
          </p:cNvPr>
          <p:cNvSpPr>
            <a:spLocks noGrp="1"/>
          </p:cNvSpPr>
          <p:nvPr>
            <p:ph type="ctrTitle"/>
          </p:nvPr>
        </p:nvSpPr>
        <p:spPr>
          <a:xfrm>
            <a:off x="1524000" y="1122363"/>
            <a:ext cx="9144000" cy="3369426"/>
          </a:xfrm>
        </p:spPr>
        <p:txBody>
          <a:bodyPr>
            <a:noAutofit/>
          </a:bodyPr>
          <a:lstStyle/>
          <a:p>
            <a:r>
              <a:rPr lang="en-GB" sz="4400" dirty="0">
                <a:latin typeface="Humnst777 Lt BT" panose="020B0402030504020204" pitchFamily="34" charset="0"/>
              </a:rPr>
              <a:t>Anonymous Marking </a:t>
            </a:r>
            <a:br>
              <a:rPr lang="en-GB" sz="4400" dirty="0">
                <a:latin typeface="Humnst777 Lt BT" panose="020B0402030504020204" pitchFamily="34" charset="0"/>
              </a:rPr>
            </a:br>
            <a:br>
              <a:rPr lang="en-GB" sz="4400" dirty="0">
                <a:latin typeface="Humnst777 Lt BT" panose="020B0402030504020204" pitchFamily="34" charset="0"/>
              </a:rPr>
            </a:br>
            <a:r>
              <a:rPr lang="en-GB" sz="4400" dirty="0">
                <a:latin typeface="Humnst777 Lt BT" panose="020B0402030504020204" pitchFamily="34" charset="0"/>
              </a:rPr>
              <a:t>An overview for students</a:t>
            </a:r>
          </a:p>
        </p:txBody>
      </p:sp>
    </p:spTree>
    <p:extLst>
      <p:ext uri="{BB962C8B-B14F-4D97-AF65-F5344CB8AC3E}">
        <p14:creationId xmlns:p14="http://schemas.microsoft.com/office/powerpoint/2010/main" val="4053122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9D766-C7DD-4CC5-8E47-80808AB7C638}"/>
              </a:ext>
            </a:extLst>
          </p:cNvPr>
          <p:cNvSpPr>
            <a:spLocks noGrp="1"/>
          </p:cNvSpPr>
          <p:nvPr>
            <p:ph type="title"/>
          </p:nvPr>
        </p:nvSpPr>
        <p:spPr/>
        <p:txBody>
          <a:bodyPr/>
          <a:lstStyle/>
          <a:p>
            <a:r>
              <a:rPr lang="en-GB" sz="4400" dirty="0">
                <a:latin typeface="Humnst777 Lt BT" panose="020B0402030504020204" pitchFamily="34" charset="0"/>
              </a:rPr>
              <a:t>ANONYMOUS MARKING: WHAT IS IT?</a:t>
            </a:r>
            <a:endParaRPr lang="en-GB" dirty="0"/>
          </a:p>
        </p:txBody>
      </p:sp>
      <p:sp>
        <p:nvSpPr>
          <p:cNvPr id="3" name="Content Placeholder 2">
            <a:extLst>
              <a:ext uri="{FF2B5EF4-FFF2-40B4-BE49-F238E27FC236}">
                <a16:creationId xmlns:a16="http://schemas.microsoft.com/office/drawing/2014/main" id="{D2629B27-9CDF-4EE8-97FB-EBA574F4C728}"/>
              </a:ext>
            </a:extLst>
          </p:cNvPr>
          <p:cNvSpPr>
            <a:spLocks noGrp="1"/>
          </p:cNvSpPr>
          <p:nvPr>
            <p:ph idx="1"/>
          </p:nvPr>
        </p:nvSpPr>
        <p:spPr/>
        <p:txBody>
          <a:bodyPr/>
          <a:lstStyle/>
          <a:p>
            <a:pPr marL="457200" indent="-457200">
              <a:buFont typeface="Arial" panose="020B0604020202020204" pitchFamily="34" charset="0"/>
              <a:buChar char="•"/>
            </a:pPr>
            <a:r>
              <a:rPr lang="en-GB" sz="2900" dirty="0">
                <a:latin typeface="Humnst777 Lt BT" panose="020B0402030504020204" pitchFamily="34" charset="0"/>
              </a:rPr>
              <a:t>Student’s name and any other identifiable information is hidden from staff who mark their assessments/reassessments. </a:t>
            </a:r>
          </a:p>
          <a:p>
            <a:pPr marL="457200" indent="-457200">
              <a:buFont typeface="Arial" panose="020B0604020202020204" pitchFamily="34" charset="0"/>
              <a:buChar char="•"/>
            </a:pPr>
            <a:r>
              <a:rPr lang="en-GB" sz="2900" dirty="0">
                <a:latin typeface="Humnst777 Lt BT" panose="020B0402030504020204" pitchFamily="34" charset="0"/>
              </a:rPr>
              <a:t>Students do NOT put their names on work submitted, only student ID</a:t>
            </a:r>
          </a:p>
          <a:p>
            <a:pPr marL="457200" indent="-457200">
              <a:buFont typeface="Arial" panose="020B0604020202020204" pitchFamily="34" charset="0"/>
              <a:buChar char="•"/>
            </a:pPr>
            <a:r>
              <a:rPr lang="en-GB" sz="2900" dirty="0">
                <a:latin typeface="Humnst777 Lt BT" panose="020B0402030504020204" pitchFamily="34" charset="0"/>
              </a:rPr>
              <a:t>Not all assessments are concerned, only via Turnitin (table of types of assessments in the </a:t>
            </a:r>
            <a:r>
              <a:rPr lang="en-GB" sz="2900" dirty="0">
                <a:latin typeface="Humnst777 Lt BT" panose="020B0402030504020204" pitchFamily="34" charset="0"/>
                <a:hlinkClick r:id="rId2"/>
              </a:rPr>
              <a:t>Anonymous Marking Policy</a:t>
            </a:r>
            <a:r>
              <a:rPr lang="en-GB" sz="2900" dirty="0">
                <a:latin typeface="Humnst777 Lt BT" panose="020B0402030504020204" pitchFamily="34" charset="0"/>
              </a:rPr>
              <a:t>) </a:t>
            </a:r>
          </a:p>
          <a:p>
            <a:pPr marL="457200" indent="-457200">
              <a:buFont typeface="Arial" panose="020B0604020202020204" pitchFamily="34" charset="0"/>
              <a:buChar char="•"/>
            </a:pPr>
            <a:r>
              <a:rPr lang="en-GB" sz="2900" dirty="0">
                <a:latin typeface="Humnst777 Lt BT" panose="020B0402030504020204" pitchFamily="34" charset="0"/>
              </a:rPr>
              <a:t>Does not prevent Special Arrangements from being highlighted to markers</a:t>
            </a:r>
          </a:p>
          <a:p>
            <a:pPr marL="0" indent="0">
              <a:buNone/>
            </a:pPr>
            <a:endParaRPr lang="en-GB" dirty="0"/>
          </a:p>
        </p:txBody>
      </p:sp>
    </p:spTree>
    <p:extLst>
      <p:ext uri="{BB962C8B-B14F-4D97-AF65-F5344CB8AC3E}">
        <p14:creationId xmlns:p14="http://schemas.microsoft.com/office/powerpoint/2010/main" val="2404517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1CC5A-8678-4284-B298-C1A128547D92}"/>
              </a:ext>
            </a:extLst>
          </p:cNvPr>
          <p:cNvSpPr>
            <a:spLocks noGrp="1"/>
          </p:cNvSpPr>
          <p:nvPr>
            <p:ph type="title"/>
          </p:nvPr>
        </p:nvSpPr>
        <p:spPr/>
        <p:txBody>
          <a:bodyPr/>
          <a:lstStyle/>
          <a:p>
            <a:r>
              <a:rPr lang="en-GB" sz="4400" dirty="0">
                <a:latin typeface="Humnst777 Lt BT" panose="020B0402030504020204" pitchFamily="34" charset="0"/>
              </a:rPr>
              <a:t>ANONYMOUS MARKING: WHY DO IT?</a:t>
            </a:r>
            <a:endParaRPr lang="en-GB" dirty="0"/>
          </a:p>
        </p:txBody>
      </p:sp>
      <p:sp>
        <p:nvSpPr>
          <p:cNvPr id="3" name="Content Placeholder 2">
            <a:extLst>
              <a:ext uri="{FF2B5EF4-FFF2-40B4-BE49-F238E27FC236}">
                <a16:creationId xmlns:a16="http://schemas.microsoft.com/office/drawing/2014/main" id="{F9D40837-A85B-4A1F-BD54-0A8E98FE4820}"/>
              </a:ext>
            </a:extLst>
          </p:cNvPr>
          <p:cNvSpPr>
            <a:spLocks noGrp="1"/>
          </p:cNvSpPr>
          <p:nvPr>
            <p:ph idx="1"/>
          </p:nvPr>
        </p:nvSpPr>
        <p:spPr/>
        <p:txBody>
          <a:bodyPr/>
          <a:lstStyle/>
          <a:p>
            <a:pPr marL="457200" indent="-457200">
              <a:buFont typeface="Arial" panose="020B0604020202020204" pitchFamily="34" charset="0"/>
              <a:buChar char="•"/>
            </a:pPr>
            <a:r>
              <a:rPr lang="en-GB" sz="2900" dirty="0">
                <a:latin typeface="Humnst777 Lt BT" panose="020B0402030504020204" pitchFamily="34" charset="0"/>
              </a:rPr>
              <a:t>Provides additional reassurance to students that marking is conducted fairly and impartially</a:t>
            </a:r>
          </a:p>
          <a:p>
            <a:pPr marL="457200" indent="-457200">
              <a:buFont typeface="Arial" panose="020B0604020202020204" pitchFamily="34" charset="0"/>
              <a:buChar char="•"/>
            </a:pPr>
            <a:r>
              <a:rPr lang="en-GB" sz="2900" dirty="0">
                <a:latin typeface="Humnst777 Lt BT" panose="020B0402030504020204" pitchFamily="34" charset="0"/>
              </a:rPr>
              <a:t>Practice widespread across UK Universities as well as in other sectors (e.g. recruitment)</a:t>
            </a:r>
          </a:p>
          <a:p>
            <a:pPr marL="457200" indent="-457200">
              <a:buFont typeface="Arial" panose="020B0604020202020204" pitchFamily="34" charset="0"/>
              <a:buChar char="•"/>
            </a:pPr>
            <a:r>
              <a:rPr lang="en-GB" sz="2900" dirty="0">
                <a:latin typeface="Humnst777 Lt BT" panose="020B0402030504020204" pitchFamily="34" charset="0"/>
              </a:rPr>
              <a:t>Sometimes staff will be able to identify who submitted (small cohort, reassessment, etc.)</a:t>
            </a:r>
          </a:p>
          <a:p>
            <a:pPr marL="457200" indent="-457200">
              <a:buFont typeface="Arial" panose="020B0604020202020204" pitchFamily="34" charset="0"/>
              <a:buChar char="•"/>
            </a:pPr>
            <a:r>
              <a:rPr lang="en-GB" sz="2900" dirty="0">
                <a:latin typeface="Humnst777 Lt BT" panose="020B0402030504020204" pitchFamily="34" charset="0"/>
              </a:rPr>
              <a:t>Valid reasons for when staff will check student ID (e.g. submission to wrong place, suspected academic misconduct).</a:t>
            </a:r>
          </a:p>
          <a:p>
            <a:endParaRPr lang="en-GB" dirty="0"/>
          </a:p>
        </p:txBody>
      </p:sp>
    </p:spTree>
    <p:extLst>
      <p:ext uri="{BB962C8B-B14F-4D97-AF65-F5344CB8AC3E}">
        <p14:creationId xmlns:p14="http://schemas.microsoft.com/office/powerpoint/2010/main" val="82921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423F-232E-4746-903A-F313FDAD3536}"/>
              </a:ext>
            </a:extLst>
          </p:cNvPr>
          <p:cNvSpPr>
            <a:spLocks noGrp="1"/>
          </p:cNvSpPr>
          <p:nvPr>
            <p:ph type="title"/>
          </p:nvPr>
        </p:nvSpPr>
        <p:spPr/>
        <p:txBody>
          <a:bodyPr/>
          <a:lstStyle/>
          <a:p>
            <a:r>
              <a:rPr lang="en-GB" sz="4400" dirty="0">
                <a:latin typeface="Humnst777 Lt BT" panose="020B0402030504020204" pitchFamily="34" charset="0"/>
              </a:rPr>
              <a:t>YOUR EXPERIENCE OF ASSESSMENTS</a:t>
            </a:r>
            <a:endParaRPr lang="en-GB" dirty="0"/>
          </a:p>
        </p:txBody>
      </p:sp>
      <p:sp>
        <p:nvSpPr>
          <p:cNvPr id="3" name="Content Placeholder 2">
            <a:extLst>
              <a:ext uri="{FF2B5EF4-FFF2-40B4-BE49-F238E27FC236}">
                <a16:creationId xmlns:a16="http://schemas.microsoft.com/office/drawing/2014/main" id="{9CD9C09B-8F44-4DEA-BCC7-90CD1BECE774}"/>
              </a:ext>
            </a:extLst>
          </p:cNvPr>
          <p:cNvSpPr>
            <a:spLocks noGrp="1"/>
          </p:cNvSpPr>
          <p:nvPr>
            <p:ph idx="1"/>
          </p:nvPr>
        </p:nvSpPr>
        <p:spPr/>
        <p:txBody>
          <a:bodyPr/>
          <a:lstStyle/>
          <a:p>
            <a:pPr marL="457200" indent="-457200">
              <a:buFont typeface="Arial" panose="020B0604020202020204" pitchFamily="34" charset="0"/>
              <a:buChar char="•"/>
            </a:pPr>
            <a:r>
              <a:rPr lang="en-GB" sz="2800" dirty="0">
                <a:latin typeface="Humnst777 Lt BT" panose="020B0402030504020204" pitchFamily="34" charset="0"/>
              </a:rPr>
              <a:t>Feedback given on formative work (i.e. which takes place throughout the module)</a:t>
            </a:r>
          </a:p>
          <a:p>
            <a:pPr marL="457200" indent="-457200">
              <a:buFont typeface="Arial" panose="020B0604020202020204" pitchFamily="34" charset="0"/>
              <a:buChar char="•"/>
            </a:pPr>
            <a:r>
              <a:rPr lang="en-GB" sz="2800" dirty="0">
                <a:latin typeface="Humnst777 Lt BT" panose="020B0402030504020204" pitchFamily="34" charset="0"/>
              </a:rPr>
              <a:t>One exception: final draft used for authenticity check only is submitted anonymously (no feedback provided)</a:t>
            </a:r>
          </a:p>
          <a:p>
            <a:pPr marL="457200" indent="-457200">
              <a:buFont typeface="Arial" panose="020B0604020202020204" pitchFamily="34" charset="0"/>
              <a:buChar char="•"/>
            </a:pPr>
            <a:r>
              <a:rPr lang="en-GB" sz="2800" dirty="0">
                <a:latin typeface="Humnst777 Lt BT" panose="020B0402030504020204" pitchFamily="34" charset="0"/>
              </a:rPr>
              <a:t>NO change in relation to what is taught, how it is taught, on how you are assessed. The learning process remains “as usual”.</a:t>
            </a:r>
          </a:p>
          <a:p>
            <a:pPr marL="457200" indent="-457200">
              <a:buFont typeface="Arial" panose="020B0604020202020204" pitchFamily="34" charset="0"/>
              <a:buChar char="•"/>
            </a:pPr>
            <a:r>
              <a:rPr lang="en-GB" sz="2800" dirty="0">
                <a:latin typeface="Humnst777 Lt BT" panose="020B0402030504020204" pitchFamily="34" charset="0"/>
              </a:rPr>
              <a:t>Focus on marking criteria is done during assessment preparation so that students understand feedback</a:t>
            </a:r>
          </a:p>
          <a:p>
            <a:endParaRPr lang="en-GB" dirty="0"/>
          </a:p>
        </p:txBody>
      </p:sp>
    </p:spTree>
    <p:extLst>
      <p:ext uri="{BB962C8B-B14F-4D97-AF65-F5344CB8AC3E}">
        <p14:creationId xmlns:p14="http://schemas.microsoft.com/office/powerpoint/2010/main" val="368049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1CFEC-3B0C-4D68-B67E-BFE15342D13F}"/>
              </a:ext>
            </a:extLst>
          </p:cNvPr>
          <p:cNvSpPr>
            <a:spLocks noGrp="1"/>
          </p:cNvSpPr>
          <p:nvPr>
            <p:ph type="title"/>
          </p:nvPr>
        </p:nvSpPr>
        <p:spPr>
          <a:xfrm>
            <a:off x="689811" y="365125"/>
            <a:ext cx="11036968" cy="1325563"/>
          </a:xfrm>
        </p:spPr>
        <p:txBody>
          <a:bodyPr>
            <a:normAutofit/>
          </a:bodyPr>
          <a:lstStyle/>
          <a:p>
            <a:r>
              <a:rPr lang="en-GB" sz="4400" dirty="0">
                <a:latin typeface="Humnst777 Lt BT" panose="020B0402030504020204" pitchFamily="34" charset="0"/>
              </a:rPr>
              <a:t>WHAT IT MEANS FOR THIS COURSE MODULE</a:t>
            </a:r>
            <a:endParaRPr lang="en-GB" dirty="0"/>
          </a:p>
        </p:txBody>
      </p:sp>
      <p:sp>
        <p:nvSpPr>
          <p:cNvPr id="3" name="Content Placeholder 2">
            <a:extLst>
              <a:ext uri="{FF2B5EF4-FFF2-40B4-BE49-F238E27FC236}">
                <a16:creationId xmlns:a16="http://schemas.microsoft.com/office/drawing/2014/main" id="{97F60B55-B49B-4DF0-9D8D-1CCB81ACD7F3}"/>
              </a:ext>
            </a:extLst>
          </p:cNvPr>
          <p:cNvSpPr>
            <a:spLocks noGrp="1"/>
          </p:cNvSpPr>
          <p:nvPr>
            <p:ph idx="1"/>
          </p:nvPr>
        </p:nvSpPr>
        <p:spPr/>
        <p:txBody>
          <a:bodyPr/>
          <a:lstStyle/>
          <a:p>
            <a:r>
              <a:rPr lang="en-GB" sz="2800" i="1" dirty="0">
                <a:latin typeface="Humnst777 Lt BT" panose="020B0402030504020204" pitchFamily="34" charset="0"/>
              </a:rPr>
              <a:t>Insert info on assessments included in anonymous marking, module by module, explaining why those assessments not included are not included. Refer to your module handbooks where students can find more information.</a:t>
            </a:r>
          </a:p>
          <a:p>
            <a:endParaRPr lang="en-GB" dirty="0"/>
          </a:p>
        </p:txBody>
      </p:sp>
    </p:spTree>
    <p:extLst>
      <p:ext uri="{BB962C8B-B14F-4D97-AF65-F5344CB8AC3E}">
        <p14:creationId xmlns:p14="http://schemas.microsoft.com/office/powerpoint/2010/main" val="3511496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3650E-28C0-4885-B574-94B78FA67FB5}"/>
              </a:ext>
            </a:extLst>
          </p:cNvPr>
          <p:cNvSpPr>
            <a:spLocks noGrp="1"/>
          </p:cNvSpPr>
          <p:nvPr>
            <p:ph type="title"/>
          </p:nvPr>
        </p:nvSpPr>
        <p:spPr/>
        <p:txBody>
          <a:bodyPr/>
          <a:lstStyle/>
          <a:p>
            <a:r>
              <a:rPr lang="en-GB" sz="4400" dirty="0">
                <a:latin typeface="Humnst777 Lt BT" panose="020B0402030504020204" pitchFamily="34" charset="0"/>
              </a:rPr>
              <a:t>ANONYMISING YOUR WORK</a:t>
            </a:r>
            <a:endParaRPr lang="en-GB" dirty="0"/>
          </a:p>
        </p:txBody>
      </p:sp>
      <p:sp>
        <p:nvSpPr>
          <p:cNvPr id="3" name="Content Placeholder 2">
            <a:extLst>
              <a:ext uri="{FF2B5EF4-FFF2-40B4-BE49-F238E27FC236}">
                <a16:creationId xmlns:a16="http://schemas.microsoft.com/office/drawing/2014/main" id="{854D1FB0-07FF-490D-B14E-05966BB30B64}"/>
              </a:ext>
            </a:extLst>
          </p:cNvPr>
          <p:cNvSpPr>
            <a:spLocks noGrp="1"/>
          </p:cNvSpPr>
          <p:nvPr>
            <p:ph idx="1"/>
          </p:nvPr>
        </p:nvSpPr>
        <p:spPr/>
        <p:txBody>
          <a:bodyPr>
            <a:normAutofit lnSpcReduction="10000"/>
          </a:bodyPr>
          <a:lstStyle/>
          <a:p>
            <a:r>
              <a:rPr lang="en-GB" sz="2800" dirty="0">
                <a:latin typeface="Humnst777 Lt BT" panose="020B0402030504020204" pitchFamily="34" charset="0"/>
              </a:rPr>
              <a:t>Use Student ID in </a:t>
            </a:r>
            <a:r>
              <a:rPr lang="en-GB" sz="2800" u="sng" dirty="0">
                <a:latin typeface="Humnst777 Lt BT" panose="020B0402030504020204" pitchFamily="34" charset="0"/>
              </a:rPr>
              <a:t>all</a:t>
            </a:r>
            <a:r>
              <a:rPr lang="en-GB" sz="2800" dirty="0">
                <a:latin typeface="Humnst777 Lt BT" panose="020B0402030504020204" pitchFamily="34" charset="0"/>
              </a:rPr>
              <a:t> of the below:</a:t>
            </a:r>
          </a:p>
          <a:p>
            <a:pPr marL="971550" lvl="1" indent="-514350">
              <a:buFont typeface="+mj-lt"/>
              <a:buAutoNum type="arabicPeriod"/>
            </a:pPr>
            <a:r>
              <a:rPr lang="en-GB" sz="2800" dirty="0">
                <a:latin typeface="Humnst777 Lt BT" panose="020B0402030504020204" pitchFamily="34" charset="0"/>
              </a:rPr>
              <a:t>Header of document (or equivalent)</a:t>
            </a:r>
          </a:p>
          <a:p>
            <a:pPr marL="971550" lvl="1" indent="-514350">
              <a:buFont typeface="+mj-lt"/>
              <a:buAutoNum type="arabicPeriod"/>
            </a:pPr>
            <a:r>
              <a:rPr lang="en-GB" sz="2800" dirty="0">
                <a:latin typeface="Humnst777 Lt BT" panose="020B0402030504020204" pitchFamily="34" charset="0"/>
              </a:rPr>
              <a:t>File name when saving</a:t>
            </a:r>
          </a:p>
          <a:p>
            <a:pPr marL="971550" lvl="1" indent="-514350">
              <a:buFont typeface="+mj-lt"/>
              <a:buAutoNum type="arabicPeriod"/>
            </a:pPr>
            <a:r>
              <a:rPr lang="en-GB" sz="2800" dirty="0">
                <a:latin typeface="Humnst777 Lt BT" panose="020B0402030504020204" pitchFamily="34" charset="0"/>
              </a:rPr>
              <a:t>Title on Turnitin Box</a:t>
            </a:r>
          </a:p>
          <a:p>
            <a:r>
              <a:rPr lang="en-GB" sz="2800" dirty="0">
                <a:latin typeface="Humnst777 Lt BT" panose="020B0402030504020204" pitchFamily="34" charset="0"/>
              </a:rPr>
              <a:t>Remember to use your student ID, not your name</a:t>
            </a:r>
          </a:p>
          <a:p>
            <a:pPr marL="800100" lvl="1" indent="-342900">
              <a:buFont typeface="Arial" panose="020B0604020202020204" pitchFamily="34" charset="0"/>
              <a:buChar char="•"/>
            </a:pPr>
            <a:r>
              <a:rPr lang="en-GB" sz="2800" dirty="0">
                <a:latin typeface="Humnst777 Lt BT" panose="020B0402030504020204" pitchFamily="34" charset="0"/>
              </a:rPr>
              <a:t>If you started your studies in 2020 or later: </a:t>
            </a:r>
          </a:p>
          <a:p>
            <a:pPr marL="1371600" lvl="2" indent="-457200">
              <a:buFont typeface="Courier New" panose="02070309020205020404" pitchFamily="49" charset="0"/>
              <a:buChar char="o"/>
            </a:pPr>
            <a:r>
              <a:rPr lang="en-GB" sz="2800" dirty="0">
                <a:latin typeface="Humnst777 Lt BT" panose="020B0402030504020204" pitchFamily="34" charset="0"/>
              </a:rPr>
              <a:t>use all 9 digits, e.g. </a:t>
            </a:r>
            <a:r>
              <a:rPr lang="en-GB" sz="2800" b="1" dirty="0">
                <a:latin typeface="Humnst777 Lt BT" panose="020B0402030504020204" pitchFamily="34" charset="0"/>
              </a:rPr>
              <a:t>100034447</a:t>
            </a:r>
          </a:p>
          <a:p>
            <a:pPr marL="800100" lvl="1" indent="-342900">
              <a:buFont typeface="Arial" panose="020B0604020202020204" pitchFamily="34" charset="0"/>
              <a:buChar char="•"/>
            </a:pPr>
            <a:r>
              <a:rPr lang="en-GB" sz="2800" dirty="0">
                <a:latin typeface="Humnst777 Lt BT" panose="020B0402030504020204" pitchFamily="34" charset="0"/>
              </a:rPr>
              <a:t>If you started your studies before 2020: </a:t>
            </a:r>
          </a:p>
          <a:p>
            <a:pPr marL="1371600" lvl="2" indent="-457200">
              <a:buFont typeface="Courier New" panose="02070309020205020404" pitchFamily="49" charset="0"/>
              <a:buChar char="o"/>
            </a:pPr>
            <a:r>
              <a:rPr lang="en-GB" sz="2800" dirty="0">
                <a:latin typeface="Humnst777 Lt BT" panose="020B0402030504020204" pitchFamily="34" charset="0"/>
              </a:rPr>
              <a:t>ignore first three letters and retain 8 numbers, e.g. </a:t>
            </a:r>
            <a:r>
              <a:rPr lang="en-GB" sz="2800" strike="sngStrike" dirty="0">
                <a:latin typeface="Humnst777 Lt BT" panose="020B0402030504020204" pitchFamily="34" charset="0"/>
              </a:rPr>
              <a:t>TAY</a:t>
            </a:r>
            <a:r>
              <a:rPr lang="en-GB" sz="2800" b="1" dirty="0">
                <a:latin typeface="Humnst777 Lt BT" panose="020B0402030504020204" pitchFamily="34" charset="0"/>
              </a:rPr>
              <a:t>85530012</a:t>
            </a:r>
          </a:p>
          <a:p>
            <a:endParaRPr lang="en-GB" dirty="0"/>
          </a:p>
        </p:txBody>
      </p:sp>
    </p:spTree>
    <p:extLst>
      <p:ext uri="{BB962C8B-B14F-4D97-AF65-F5344CB8AC3E}">
        <p14:creationId xmlns:p14="http://schemas.microsoft.com/office/powerpoint/2010/main" val="2474121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Example of a Student Card">
            <a:extLst>
              <a:ext uri="{FF2B5EF4-FFF2-40B4-BE49-F238E27FC236}">
                <a16:creationId xmlns:a16="http://schemas.microsoft.com/office/drawing/2014/main" id="{44EB41B2-41E3-4868-97E9-2E9E95464DB6}"/>
              </a:ext>
            </a:extLst>
          </p:cNvPr>
          <p:cNvGrpSpPr/>
          <p:nvPr/>
        </p:nvGrpSpPr>
        <p:grpSpPr>
          <a:xfrm>
            <a:off x="893055" y="869917"/>
            <a:ext cx="4205951" cy="2677789"/>
            <a:chOff x="1004815" y="615917"/>
            <a:chExt cx="4205951" cy="2677789"/>
          </a:xfrm>
        </p:grpSpPr>
        <p:pic>
          <p:nvPicPr>
            <p:cNvPr id="8" name="Picture 7" descr="Text&#10;&#10;Description automatically generated">
              <a:extLst>
                <a:ext uri="{FF2B5EF4-FFF2-40B4-BE49-F238E27FC236}">
                  <a16:creationId xmlns:a16="http://schemas.microsoft.com/office/drawing/2014/main" id="{75760E04-0461-4D50-B3C5-30A1C1C9CF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15" y="615917"/>
              <a:ext cx="4205951" cy="2677789"/>
            </a:xfrm>
            <a:prstGeom prst="rect">
              <a:avLst/>
            </a:prstGeom>
          </p:spPr>
        </p:pic>
        <p:sp>
          <p:nvSpPr>
            <p:cNvPr id="9" name="Rectangle 8">
              <a:extLst>
                <a:ext uri="{FF2B5EF4-FFF2-40B4-BE49-F238E27FC236}">
                  <a16:creationId xmlns:a16="http://schemas.microsoft.com/office/drawing/2014/main" id="{73AAA44E-D426-46EB-82C1-863D3E98D3F1}"/>
                </a:ext>
              </a:extLst>
            </p:cNvPr>
            <p:cNvSpPr/>
            <p:nvPr/>
          </p:nvSpPr>
          <p:spPr>
            <a:xfrm>
              <a:off x="1149363" y="2233127"/>
              <a:ext cx="1369910" cy="4354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solidFill>
                    <a:schemeClr val="tx1"/>
                  </a:solidFill>
                  <a:latin typeface="+mj-lt"/>
                </a:rPr>
                <a:t>Bruce</a:t>
              </a:r>
            </a:p>
            <a:p>
              <a:r>
                <a:rPr lang="en-GB" sz="1600" b="1">
                  <a:solidFill>
                    <a:schemeClr val="tx1"/>
                  </a:solidFill>
                  <a:latin typeface="+mj-lt"/>
                </a:rPr>
                <a:t>Stanley</a:t>
              </a:r>
            </a:p>
          </p:txBody>
        </p:sp>
      </p:grpSp>
      <p:sp>
        <p:nvSpPr>
          <p:cNvPr id="12" name="Speech Bubble: Rectangle 11">
            <a:extLst>
              <a:ext uri="{FF2B5EF4-FFF2-40B4-BE49-F238E27FC236}">
                <a16:creationId xmlns:a16="http://schemas.microsoft.com/office/drawing/2014/main" id="{6A363C1F-FDFA-41D7-A8A1-3D1937B05CB9}"/>
              </a:ext>
              <a:ext uri="{C183D7F6-B498-43B3-948B-1728B52AA6E4}">
                <adec:decorative xmlns:adec="http://schemas.microsoft.com/office/drawing/2017/decorative" val="1"/>
              </a:ext>
            </a:extLst>
          </p:cNvPr>
          <p:cNvSpPr/>
          <p:nvPr/>
        </p:nvSpPr>
        <p:spPr>
          <a:xfrm>
            <a:off x="6442413" y="1544735"/>
            <a:ext cx="4418627" cy="1256522"/>
          </a:xfrm>
          <a:prstGeom prst="wedgeRectCallout">
            <a:avLst>
              <a:gd name="adj1" fmla="val -80159"/>
              <a:gd name="adj2" fmla="val 62273"/>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EEA3449-7EB2-43A7-851A-8844C6688EC8}"/>
              </a:ext>
            </a:extLst>
          </p:cNvPr>
          <p:cNvSpPr/>
          <p:nvPr/>
        </p:nvSpPr>
        <p:spPr>
          <a:xfrm>
            <a:off x="6604000" y="2067193"/>
            <a:ext cx="4082473" cy="283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200" b="1" dirty="0">
                <a:solidFill>
                  <a:schemeClr val="tx1"/>
                </a:solidFill>
                <a:latin typeface="+mj-lt"/>
              </a:rPr>
              <a:t>12345678</a:t>
            </a:r>
          </a:p>
        </p:txBody>
      </p:sp>
      <p:grpSp>
        <p:nvGrpSpPr>
          <p:cNvPr id="4" name="Group 3" descr="Example of a Student Card">
            <a:extLst>
              <a:ext uri="{FF2B5EF4-FFF2-40B4-BE49-F238E27FC236}">
                <a16:creationId xmlns:a16="http://schemas.microsoft.com/office/drawing/2014/main" id="{3A8CE438-BFCE-4E25-A096-A8C31C794344}"/>
              </a:ext>
            </a:extLst>
          </p:cNvPr>
          <p:cNvGrpSpPr/>
          <p:nvPr/>
        </p:nvGrpSpPr>
        <p:grpSpPr>
          <a:xfrm>
            <a:off x="962958" y="3818296"/>
            <a:ext cx="4136048" cy="2593180"/>
            <a:chOff x="1074718" y="3564296"/>
            <a:chExt cx="4136048" cy="2593180"/>
          </a:xfrm>
        </p:grpSpPr>
        <p:pic>
          <p:nvPicPr>
            <p:cNvPr id="5" name="Picture 4" descr="A picture containing text&#10;&#10;Description automatically generated">
              <a:extLst>
                <a:ext uri="{FF2B5EF4-FFF2-40B4-BE49-F238E27FC236}">
                  <a16:creationId xmlns:a16="http://schemas.microsoft.com/office/drawing/2014/main" id="{263611D4-5E70-4E16-8295-B1EDCDF71177}"/>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74718" y="3564296"/>
              <a:ext cx="4136048" cy="2593180"/>
            </a:xfrm>
            <a:prstGeom prst="rect">
              <a:avLst/>
            </a:prstGeom>
          </p:spPr>
        </p:pic>
        <p:sp>
          <p:nvSpPr>
            <p:cNvPr id="6" name="Rectangle 5">
              <a:extLst>
                <a:ext uri="{FF2B5EF4-FFF2-40B4-BE49-F238E27FC236}">
                  <a16:creationId xmlns:a16="http://schemas.microsoft.com/office/drawing/2014/main" id="{E793E263-256E-455A-A330-5EADB60C3281}"/>
                </a:ext>
              </a:extLst>
            </p:cNvPr>
            <p:cNvSpPr/>
            <p:nvPr/>
          </p:nvSpPr>
          <p:spPr>
            <a:xfrm>
              <a:off x="3159404" y="4618654"/>
              <a:ext cx="992726" cy="283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b="1">
                  <a:solidFill>
                    <a:schemeClr val="tx1"/>
                  </a:solidFill>
                  <a:latin typeface="+mj-lt"/>
                </a:rPr>
                <a:t>987654321</a:t>
              </a:r>
            </a:p>
          </p:txBody>
        </p:sp>
      </p:grpSp>
      <p:sp>
        <p:nvSpPr>
          <p:cNvPr id="13" name="Speech Bubble: Rectangle 12">
            <a:extLst>
              <a:ext uri="{FF2B5EF4-FFF2-40B4-BE49-F238E27FC236}">
                <a16:creationId xmlns:a16="http://schemas.microsoft.com/office/drawing/2014/main" id="{29AF205E-1AB3-4768-A10B-C7092E69A921}"/>
              </a:ext>
              <a:ext uri="{C183D7F6-B498-43B3-948B-1728B52AA6E4}">
                <adec:decorative xmlns:adec="http://schemas.microsoft.com/office/drawing/2017/decorative" val="1"/>
              </a:ext>
            </a:extLst>
          </p:cNvPr>
          <p:cNvSpPr/>
          <p:nvPr/>
        </p:nvSpPr>
        <p:spPr>
          <a:xfrm>
            <a:off x="6442412" y="4242373"/>
            <a:ext cx="4418627" cy="1256522"/>
          </a:xfrm>
          <a:prstGeom prst="wedgeRectCallout">
            <a:avLst>
              <a:gd name="adj1" fmla="val -98277"/>
              <a:gd name="adj2" fmla="val 10142"/>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7924C3A-4AF2-4109-A473-F04808765D6C}"/>
              </a:ext>
            </a:extLst>
          </p:cNvPr>
          <p:cNvSpPr/>
          <p:nvPr/>
        </p:nvSpPr>
        <p:spPr>
          <a:xfrm>
            <a:off x="6530110" y="4729016"/>
            <a:ext cx="4257964" cy="283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100" b="1" dirty="0">
                <a:solidFill>
                  <a:schemeClr val="tx1"/>
                </a:solidFill>
                <a:latin typeface="+mj-lt"/>
              </a:rPr>
              <a:t>987654321</a:t>
            </a:r>
          </a:p>
        </p:txBody>
      </p:sp>
      <p:sp>
        <p:nvSpPr>
          <p:cNvPr id="14" name="Title 13">
            <a:extLst>
              <a:ext uri="{FF2B5EF4-FFF2-40B4-BE49-F238E27FC236}">
                <a16:creationId xmlns:a16="http://schemas.microsoft.com/office/drawing/2014/main" id="{202BA492-9D15-48A5-986A-1324E8548B88}"/>
              </a:ext>
            </a:extLst>
          </p:cNvPr>
          <p:cNvSpPr>
            <a:spLocks noGrp="1"/>
          </p:cNvSpPr>
          <p:nvPr>
            <p:ph type="title"/>
          </p:nvPr>
        </p:nvSpPr>
        <p:spPr>
          <a:xfrm>
            <a:off x="5289305" y="244308"/>
            <a:ext cx="5897880" cy="1325563"/>
          </a:xfrm>
        </p:spPr>
        <p:txBody>
          <a:bodyPr>
            <a:normAutofit/>
          </a:bodyPr>
          <a:lstStyle/>
          <a:p>
            <a:pPr algn="ctr"/>
            <a:r>
              <a:rPr lang="en-GB" sz="4000" kern="1200" dirty="0">
                <a:latin typeface="Humnst777 Lt BT" panose="020B0402030504020204" pitchFamily="34" charset="0"/>
                <a:ea typeface="+mj-ea"/>
                <a:cs typeface="+mj-cs"/>
              </a:rPr>
              <a:t>EXAMPLE</a:t>
            </a:r>
            <a:r>
              <a:rPr lang="en-GB" sz="4000" dirty="0"/>
              <a:t> </a:t>
            </a:r>
            <a:r>
              <a:rPr lang="en-GB" sz="4000" dirty="0">
                <a:latin typeface="Humnst777 Lt BT" panose="020B0402030504020204" pitchFamily="34" charset="0"/>
              </a:rPr>
              <a:t>STUDENT CARDS</a:t>
            </a:r>
          </a:p>
        </p:txBody>
      </p:sp>
    </p:spTree>
    <p:extLst>
      <p:ext uri="{BB962C8B-B14F-4D97-AF65-F5344CB8AC3E}">
        <p14:creationId xmlns:p14="http://schemas.microsoft.com/office/powerpoint/2010/main" val="2125508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490B1AE12F324C9B3F5B3D5BE21DF8" ma:contentTypeVersion="6" ma:contentTypeDescription="Create a new document." ma:contentTypeScope="" ma:versionID="a9d45d7c22ac454627c7e029b81dfdf9">
  <xsd:schema xmlns:xsd="http://www.w3.org/2001/XMLSchema" xmlns:xs="http://www.w3.org/2001/XMLSchema" xmlns:p="http://schemas.microsoft.com/office/2006/metadata/properties" xmlns:ns2="bf616bbd-cef9-476e-b450-3c1761b9b01f" xmlns:ns3="7acf52df-01bb-40d3-9582-61d7bd2ec45d" targetNamespace="http://schemas.microsoft.com/office/2006/metadata/properties" ma:root="true" ma:fieldsID="f821b175404cc0597caefa26b76f6651" ns2:_="" ns3:_="">
    <xsd:import namespace="bf616bbd-cef9-476e-b450-3c1761b9b01f"/>
    <xsd:import namespace="7acf52df-01bb-40d3-9582-61d7bd2ec45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616bbd-cef9-476e-b450-3c1761b9b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cf52df-01bb-40d3-9582-61d7bd2ec45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5A077-9D7C-4399-B1CE-E43337ACC5A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acf52df-01bb-40d3-9582-61d7bd2ec45d"/>
    <ds:schemaRef ds:uri="http://purl.org/dc/terms/"/>
    <ds:schemaRef ds:uri="bf616bbd-cef9-476e-b450-3c1761b9b01f"/>
    <ds:schemaRef ds:uri="http://www.w3.org/XML/1998/namespace"/>
    <ds:schemaRef ds:uri="http://purl.org/dc/dcmitype/"/>
  </ds:schemaRefs>
</ds:datastoreItem>
</file>

<file path=customXml/itemProps2.xml><?xml version="1.0" encoding="utf-8"?>
<ds:datastoreItem xmlns:ds="http://schemas.openxmlformats.org/officeDocument/2006/customXml" ds:itemID="{0CE88909-2D23-4317-95E0-CBB163615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616bbd-cef9-476e-b450-3c1761b9b01f"/>
    <ds:schemaRef ds:uri="7acf52df-01bb-40d3-9582-61d7bd2ec4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5D1C32-E7FD-4182-9DA2-966E6F73DE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TotalTime>
  <Words>364</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Courier New</vt:lpstr>
      <vt:lpstr>Humnst777 Lt BT</vt:lpstr>
      <vt:lpstr>Office Theme</vt:lpstr>
      <vt:lpstr>Anonymous Marking   An overview for students</vt:lpstr>
      <vt:lpstr>ANONYMOUS MARKING: WHAT IS IT?</vt:lpstr>
      <vt:lpstr>ANONYMOUS MARKING: WHY DO IT?</vt:lpstr>
      <vt:lpstr>YOUR EXPERIENCE OF ASSESSMENTS</vt:lpstr>
      <vt:lpstr>WHAT IT MEANS FOR THIS COURSE MODULE</vt:lpstr>
      <vt:lpstr>ANONYMISING YOUR WORK</vt:lpstr>
      <vt:lpstr>EXAMPLE STUDENT CARDS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Anonymous Marking pilot - 2021/22 An overview for students on participating courses (12 courses across all Faculties)</dc:title>
  <dc:creator>Claire Haines</dc:creator>
  <cp:lastModifiedBy>Jack Charter</cp:lastModifiedBy>
  <cp:revision>4</cp:revision>
  <dcterms:created xsi:type="dcterms:W3CDTF">2021-07-05T13:36:13Z</dcterms:created>
  <dcterms:modified xsi:type="dcterms:W3CDTF">2023-07-21T13:55:03Z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0x0101006F490B1AE12F324C9B3F5B3D5BE21DF8</vt:lpwstr>
  </property>
</Properties>
</file>